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405" r:id="rId3"/>
    <p:sldId id="402" r:id="rId4"/>
    <p:sldId id="383" r:id="rId5"/>
    <p:sldId id="401" r:id="rId6"/>
    <p:sldId id="297" r:id="rId7"/>
    <p:sldId id="313" r:id="rId8"/>
    <p:sldId id="371" r:id="rId9"/>
    <p:sldId id="341" r:id="rId10"/>
    <p:sldId id="259" r:id="rId11"/>
    <p:sldId id="403" r:id="rId12"/>
    <p:sldId id="404" r:id="rId13"/>
    <p:sldId id="298" r:id="rId14"/>
    <p:sldId id="389" r:id="rId15"/>
    <p:sldId id="299" r:id="rId16"/>
    <p:sldId id="397" r:id="rId17"/>
    <p:sldId id="380" r:id="rId18"/>
    <p:sldId id="390" r:id="rId19"/>
    <p:sldId id="262" r:id="rId20"/>
    <p:sldId id="300" r:id="rId21"/>
    <p:sldId id="301" r:id="rId22"/>
    <p:sldId id="302" r:id="rId23"/>
    <p:sldId id="330" r:id="rId24"/>
    <p:sldId id="332" r:id="rId25"/>
    <p:sldId id="336" r:id="rId26"/>
    <p:sldId id="334" r:id="rId27"/>
    <p:sldId id="263" r:id="rId28"/>
    <p:sldId id="264" r:id="rId29"/>
    <p:sldId id="303" r:id="rId30"/>
    <p:sldId id="325" r:id="rId31"/>
    <p:sldId id="328" r:id="rId32"/>
    <p:sldId id="346" r:id="rId33"/>
    <p:sldId id="265" r:id="rId34"/>
    <p:sldId id="280" r:id="rId35"/>
    <p:sldId id="393" r:id="rId36"/>
    <p:sldId id="394" r:id="rId37"/>
    <p:sldId id="344" r:id="rId38"/>
    <p:sldId id="342" r:id="rId39"/>
    <p:sldId id="343" r:id="rId40"/>
    <p:sldId id="323" r:id="rId41"/>
    <p:sldId id="322" r:id="rId42"/>
    <p:sldId id="326" r:id="rId43"/>
    <p:sldId id="337" r:id="rId44"/>
    <p:sldId id="304" r:id="rId45"/>
    <p:sldId id="305" r:id="rId46"/>
    <p:sldId id="306" r:id="rId47"/>
    <p:sldId id="398" r:id="rId48"/>
    <p:sldId id="399" r:id="rId49"/>
    <p:sldId id="309" r:id="rId50"/>
    <p:sldId id="310" r:id="rId51"/>
    <p:sldId id="312" r:id="rId52"/>
    <p:sldId id="400" r:id="rId53"/>
    <p:sldId id="273" r:id="rId54"/>
    <p:sldId id="307" r:id="rId55"/>
    <p:sldId id="349" r:id="rId56"/>
    <p:sldId id="392" r:id="rId57"/>
    <p:sldId id="391" r:id="rId58"/>
    <p:sldId id="316" r:id="rId59"/>
    <p:sldId id="338" r:id="rId60"/>
    <p:sldId id="350" r:id="rId61"/>
    <p:sldId id="351" r:id="rId62"/>
    <p:sldId id="352" r:id="rId63"/>
    <p:sldId id="360" r:id="rId64"/>
    <p:sldId id="361" r:id="rId65"/>
    <p:sldId id="274" r:id="rId66"/>
    <p:sldId id="362" r:id="rId67"/>
    <p:sldId id="395" r:id="rId68"/>
    <p:sldId id="385" r:id="rId69"/>
    <p:sldId id="388" r:id="rId70"/>
    <p:sldId id="348" r:id="rId71"/>
    <p:sldId id="347" r:id="rId72"/>
    <p:sldId id="368" r:id="rId73"/>
    <p:sldId id="365" r:id="rId74"/>
    <p:sldId id="366" r:id="rId75"/>
    <p:sldId id="359" r:id="rId76"/>
    <p:sldId id="28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T Priest (DFG)" initials="JTP" lastIdx="4" clrIdx="0">
    <p:extLst>
      <p:ext uri="{19B8F6BF-5375-455C-9EA6-DF929625EA0E}">
        <p15:presenceInfo xmlns:p15="http://schemas.microsoft.com/office/powerpoint/2012/main" userId="Justin T Priest (DF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4EFA"/>
    <a:srgbClr val="A758FB"/>
    <a:srgbClr val="6D24A4"/>
    <a:srgbClr val="FBE7C9"/>
    <a:srgbClr val="F8D5A2"/>
    <a:srgbClr val="F3BB69"/>
    <a:srgbClr val="A9EDE5"/>
    <a:srgbClr val="207184"/>
    <a:srgbClr val="7DE3D7"/>
    <a:srgbClr val="F3D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8442" autoAdjust="0"/>
  </p:normalViewPr>
  <p:slideViewPr>
    <p:cSldViewPr snapToGrid="0">
      <p:cViewPr>
        <p:scale>
          <a:sx n="70" d="100"/>
          <a:sy n="70" d="100"/>
        </p:scale>
        <p:origin x="917"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05B13-97C9-4A12-A8D0-A70B85AC1843}"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6E2D3-8F12-4CB7-B6F3-018CFC08298B}" type="slidenum">
              <a:rPr lang="en-US" smtClean="0"/>
              <a:t>‹#›</a:t>
            </a:fld>
            <a:endParaRPr lang="en-US"/>
          </a:p>
        </p:txBody>
      </p:sp>
    </p:spTree>
    <p:extLst>
      <p:ext uri="{BB962C8B-B14F-4D97-AF65-F5344CB8AC3E}">
        <p14:creationId xmlns:p14="http://schemas.microsoft.com/office/powerpoint/2010/main" val="328107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each person introduce themself</a:t>
            </a:r>
          </a:p>
        </p:txBody>
      </p:sp>
      <p:sp>
        <p:nvSpPr>
          <p:cNvPr id="4" name="Slide Number Placeholder 3"/>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222342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R to create animations, interactive files, automated reports, whatever you want</a:t>
            </a:r>
          </a:p>
        </p:txBody>
      </p:sp>
      <p:sp>
        <p:nvSpPr>
          <p:cNvPr id="4" name="Slide Number Placeholder 3"/>
          <p:cNvSpPr>
            <a:spLocks noGrp="1"/>
          </p:cNvSpPr>
          <p:nvPr>
            <p:ph type="sldNum" sz="quarter" idx="5"/>
          </p:nvPr>
        </p:nvSpPr>
        <p:spPr/>
        <p:txBody>
          <a:bodyPr/>
          <a:lstStyle/>
          <a:p>
            <a:fld id="{AD86E2D3-8F12-4CB7-B6F3-018CFC08298B}" type="slidenum">
              <a:rPr lang="en-US" smtClean="0"/>
              <a:t>11</a:t>
            </a:fld>
            <a:endParaRPr lang="en-US"/>
          </a:p>
        </p:txBody>
      </p:sp>
    </p:spTree>
    <p:extLst>
      <p:ext uri="{BB962C8B-B14F-4D97-AF65-F5344CB8AC3E}">
        <p14:creationId xmlns:p14="http://schemas.microsoft.com/office/powerpoint/2010/main" val="139609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reason to use R compared to other programs are the human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easier to learn than most other languages. Today, to the extent possible I’ll try not to cover programming concepts. Other languages would require a much more thorough understanding of syntax and grammar while R will allow you somewhat intuitively read what you see.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people that make up the R community are incredible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open source nature has meant that the community keeps adding new features to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Community is very welcoming of new people, very diverse, supportive of its members</a:t>
            </a:r>
          </a:p>
        </p:txBody>
      </p:sp>
      <p:sp>
        <p:nvSpPr>
          <p:cNvPr id="4" name="Slide Number Placeholder 3"/>
          <p:cNvSpPr>
            <a:spLocks noGrp="1"/>
          </p:cNvSpPr>
          <p:nvPr>
            <p:ph type="sldNum" sz="quarter" idx="5"/>
          </p:nvPr>
        </p:nvSpPr>
        <p:spPr/>
        <p:txBody>
          <a:bodyPr/>
          <a:lstStyle/>
          <a:p>
            <a:fld id="{AD86E2D3-8F12-4CB7-B6F3-018CFC08298B}" type="slidenum">
              <a:rPr lang="en-US" smtClean="0"/>
              <a:t>12</a:t>
            </a:fld>
            <a:endParaRPr lang="en-US"/>
          </a:p>
        </p:txBody>
      </p:sp>
    </p:spTree>
    <p:extLst>
      <p:ext uri="{BB962C8B-B14F-4D97-AF65-F5344CB8AC3E}">
        <p14:creationId xmlns:p14="http://schemas.microsoft.com/office/powerpoint/2010/main" val="88910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I’m a huge proponent of R, it is extremely important to realize that R is not the right tool for every job unless you are very proficient.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general, there will be a huge upfront cost to R. If this is something repeatedly worked on by multiple people over a long time, that makes the upfront cost worth it. </a:t>
            </a:r>
          </a:p>
          <a:p>
            <a:r>
              <a:rPr lang="en-US" sz="1200" kern="1200" dirty="0">
                <a:solidFill>
                  <a:schemeClr val="tx1"/>
                </a:solidFill>
                <a:effectLst/>
                <a:latin typeface="+mn-lt"/>
                <a:ea typeface="+mn-ea"/>
                <a:cs typeface="+mn-cs"/>
              </a:rPr>
              <a:t>Do not be afraid or embarrassed about googling things. I have been writing R for 4 years and google extremely simple details all the time. </a:t>
            </a:r>
          </a:p>
        </p:txBody>
      </p:sp>
      <p:sp>
        <p:nvSpPr>
          <p:cNvPr id="4" name="Slide Number Placeholder 3"/>
          <p:cNvSpPr>
            <a:spLocks noGrp="1"/>
          </p:cNvSpPr>
          <p:nvPr>
            <p:ph type="sldNum" sz="quarter" idx="5"/>
          </p:nvPr>
        </p:nvSpPr>
        <p:spPr/>
        <p:txBody>
          <a:bodyPr/>
          <a:lstStyle/>
          <a:p>
            <a:fld id="{AD86E2D3-8F12-4CB7-B6F3-018CFC08298B}" type="slidenum">
              <a:rPr lang="en-US" smtClean="0"/>
              <a:t>13</a:t>
            </a:fld>
            <a:endParaRPr lang="en-US"/>
          </a:p>
        </p:txBody>
      </p:sp>
    </p:spTree>
    <p:extLst>
      <p:ext uri="{BB962C8B-B14F-4D97-AF65-F5344CB8AC3E}">
        <p14:creationId xmlns:p14="http://schemas.microsoft.com/office/powerpoint/2010/main" val="114175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(and a </a:t>
            </a:r>
            <a:r>
              <a:rPr lang="en-US" sz="1200" i="1" kern="1200" dirty="0">
                <a:solidFill>
                  <a:schemeClr val="tx1"/>
                </a:solidFill>
                <a:effectLst/>
                <a:latin typeface="+mn-lt"/>
                <a:ea typeface="+mn-ea"/>
                <a:cs typeface="+mn-cs"/>
              </a:rPr>
              <a:t>very</a:t>
            </a:r>
            <a:r>
              <a:rPr lang="en-US" sz="1200" kern="1200" dirty="0">
                <a:solidFill>
                  <a:schemeClr val="tx1"/>
                </a:solidFill>
                <a:effectLst/>
                <a:latin typeface="+mn-lt"/>
                <a:ea typeface="+mn-ea"/>
                <a:cs typeface="+mn-cs"/>
              </a:rPr>
              <a:t> minimal program); RStudio is a full featured program. Think of Notepad vs MS Word. </a:t>
            </a:r>
          </a:p>
          <a:p>
            <a:r>
              <a:rPr lang="en-US" dirty="0"/>
              <a:t>RStudio is a popular program that runs on top of R</a:t>
            </a:r>
          </a:p>
          <a:p>
            <a:pPr lvl="1"/>
            <a:r>
              <a:rPr lang="en-US" dirty="0"/>
              <a:t>There are other “IDEs” to use but this is the best suited to R</a:t>
            </a:r>
          </a:p>
          <a:p>
            <a:r>
              <a:rPr lang="en-US" dirty="0"/>
              <a:t>It is HIGHLY recommended to just use this</a:t>
            </a:r>
          </a:p>
          <a:p>
            <a:pPr lvl="1"/>
            <a:r>
              <a:rPr lang="en-US" dirty="0"/>
              <a:t>I will not show or use the base program R today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Downsides: None until you’re a world-class expert </a:t>
            </a:r>
          </a:p>
          <a:p>
            <a:pPr lvl="1"/>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14</a:t>
            </a:fld>
            <a:endParaRPr lang="en-US"/>
          </a:p>
        </p:txBody>
      </p:sp>
    </p:spTree>
    <p:extLst>
      <p:ext uri="{BB962C8B-B14F-4D97-AF65-F5344CB8AC3E}">
        <p14:creationId xmlns:p14="http://schemas.microsoft.com/office/powerpoint/2010/main" val="210867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the most useful feature of RStudio. </a:t>
            </a:r>
            <a:r>
              <a:rPr lang="en-US" dirty="0" err="1"/>
              <a:t>Rprojects</a:t>
            </a:r>
            <a:r>
              <a:rPr lang="en-US" dirty="0"/>
              <a:t> makes .</a:t>
            </a:r>
            <a:r>
              <a:rPr lang="en-US" dirty="0" err="1"/>
              <a:t>rproj</a:t>
            </a:r>
            <a:r>
              <a:rPr lang="en-US" dirty="0"/>
              <a:t> file; double click on this to re-open all the same scripts as last time AND set the directory to be the current folder</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Years ago, there were problems with versions being incompatible. These are largely addressed.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you may have noticed warnings about versions during package installation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exception is if you have “biometrician-level” software that integrates with R (e.g., JAGS or ADMB)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18</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already written functions in Excel! These also had arguments</a:t>
            </a:r>
          </a:p>
        </p:txBody>
      </p:sp>
      <p:sp>
        <p:nvSpPr>
          <p:cNvPr id="4" name="Slide Number Placeholder 3"/>
          <p:cNvSpPr>
            <a:spLocks noGrp="1"/>
          </p:cNvSpPr>
          <p:nvPr>
            <p:ph type="sldNum" sz="quarter" idx="5"/>
          </p:nvPr>
        </p:nvSpPr>
        <p:spPr/>
        <p:txBody>
          <a:bodyPr/>
          <a:lstStyle/>
          <a:p>
            <a:fld id="{AD86E2D3-8F12-4CB7-B6F3-018CFC08298B}" type="slidenum">
              <a:rPr lang="en-US" smtClean="0"/>
              <a:t>19</a:t>
            </a:fld>
            <a:endParaRPr lang="en-US"/>
          </a:p>
        </p:txBody>
      </p:sp>
    </p:spTree>
    <p:extLst>
      <p:ext uri="{BB962C8B-B14F-4D97-AF65-F5344CB8AC3E}">
        <p14:creationId xmlns:p14="http://schemas.microsoft.com/office/powerpoint/2010/main" val="412101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rightward arrow too but this is less common</a:t>
            </a:r>
          </a:p>
        </p:txBody>
      </p:sp>
      <p:sp>
        <p:nvSpPr>
          <p:cNvPr id="4" name="Slide Number Placeholder 3"/>
          <p:cNvSpPr>
            <a:spLocks noGrp="1"/>
          </p:cNvSpPr>
          <p:nvPr>
            <p:ph type="sldNum" sz="quarter" idx="5"/>
          </p:nvPr>
        </p:nvSpPr>
        <p:spPr/>
        <p:txBody>
          <a:bodyPr/>
          <a:lstStyle/>
          <a:p>
            <a:fld id="{AD86E2D3-8F12-4CB7-B6F3-018CFC08298B}" type="slidenum">
              <a:rPr lang="en-US" smtClean="0"/>
              <a:t>20</a:t>
            </a:fld>
            <a:endParaRPr lang="en-US"/>
          </a:p>
        </p:txBody>
      </p:sp>
    </p:spTree>
    <p:extLst>
      <p:ext uri="{BB962C8B-B14F-4D97-AF65-F5344CB8AC3E}">
        <p14:creationId xmlns:p14="http://schemas.microsoft.com/office/powerpoint/2010/main" val="1902355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22</a:t>
            </a:fld>
            <a:endParaRPr lang="en-US"/>
          </a:p>
        </p:txBody>
      </p:sp>
    </p:spTree>
    <p:extLst>
      <p:ext uri="{BB962C8B-B14F-4D97-AF65-F5344CB8AC3E}">
        <p14:creationId xmlns:p14="http://schemas.microsoft.com/office/powerpoint/2010/main" val="102228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23</a:t>
            </a:fld>
            <a:endParaRPr lang="en-US"/>
          </a:p>
        </p:txBody>
      </p:sp>
    </p:spTree>
    <p:extLst>
      <p:ext uri="{BB962C8B-B14F-4D97-AF65-F5344CB8AC3E}">
        <p14:creationId xmlns:p14="http://schemas.microsoft.com/office/powerpoint/2010/main" val="58394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a:t>
            </a:fld>
            <a:endParaRPr lang="en-US"/>
          </a:p>
        </p:txBody>
      </p:sp>
    </p:spTree>
    <p:extLst>
      <p:ext uri="{BB962C8B-B14F-4D97-AF65-F5344CB8AC3E}">
        <p14:creationId xmlns:p14="http://schemas.microsoft.com/office/powerpoint/2010/main" val="280742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24</a:t>
            </a:fld>
            <a:endParaRPr lang="en-US"/>
          </a:p>
        </p:txBody>
      </p:sp>
    </p:spTree>
    <p:extLst>
      <p:ext uri="{BB962C8B-B14F-4D97-AF65-F5344CB8AC3E}">
        <p14:creationId xmlns:p14="http://schemas.microsoft.com/office/powerpoint/2010/main" val="108587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feel maddening at first, but its like learning any language. </a:t>
            </a:r>
          </a:p>
          <a:p>
            <a:r>
              <a:rPr lang="en-US" dirty="0"/>
              <a:t>There are rules and they’re consistent with themselves but it might take a little bit before the rules feel intuitive</a:t>
            </a:r>
          </a:p>
        </p:txBody>
      </p:sp>
      <p:sp>
        <p:nvSpPr>
          <p:cNvPr id="4" name="Slide Number Placeholder 3"/>
          <p:cNvSpPr>
            <a:spLocks noGrp="1"/>
          </p:cNvSpPr>
          <p:nvPr>
            <p:ph type="sldNum" sz="quarter" idx="5"/>
          </p:nvPr>
        </p:nvSpPr>
        <p:spPr/>
        <p:txBody>
          <a:bodyPr/>
          <a:lstStyle/>
          <a:p>
            <a:fld id="{AD86E2D3-8F12-4CB7-B6F3-018CFC08298B}" type="slidenum">
              <a:rPr lang="en-US" smtClean="0"/>
              <a:t>30</a:t>
            </a:fld>
            <a:endParaRPr lang="en-US"/>
          </a:p>
        </p:txBody>
      </p:sp>
    </p:spTree>
    <p:extLst>
      <p:ext uri="{BB962C8B-B14F-4D97-AF65-F5344CB8AC3E}">
        <p14:creationId xmlns:p14="http://schemas.microsoft.com/office/powerpoint/2010/main" val="79984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memorize this graphic. Instead remember it’s here and refer back to it!</a:t>
            </a:r>
          </a:p>
          <a:p>
            <a:r>
              <a:rPr lang="en-US" dirty="0" err="1"/>
              <a:t>xor</a:t>
            </a:r>
            <a:r>
              <a:rPr lang="en-US" dirty="0"/>
              <a:t>() is covered here for completeness but to be honest I’ve never used it</a:t>
            </a:r>
          </a:p>
        </p:txBody>
      </p:sp>
      <p:sp>
        <p:nvSpPr>
          <p:cNvPr id="4" name="Slide Number Placeholder 3"/>
          <p:cNvSpPr>
            <a:spLocks noGrp="1"/>
          </p:cNvSpPr>
          <p:nvPr>
            <p:ph type="sldNum" sz="quarter" idx="5"/>
          </p:nvPr>
        </p:nvSpPr>
        <p:spPr/>
        <p:txBody>
          <a:bodyPr/>
          <a:lstStyle/>
          <a:p>
            <a:fld id="{AD86E2D3-8F12-4CB7-B6F3-018CFC08298B}" type="slidenum">
              <a:rPr lang="en-US" smtClean="0"/>
              <a:t>32</a:t>
            </a:fld>
            <a:endParaRPr lang="en-US"/>
          </a:p>
        </p:txBody>
      </p:sp>
    </p:spTree>
    <p:extLst>
      <p:ext uri="{BB962C8B-B14F-4D97-AF65-F5344CB8AC3E}">
        <p14:creationId xmlns:p14="http://schemas.microsoft.com/office/powerpoint/2010/main" val="337248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there are multiple types of numeric variable. Integers are whole numbers while “double” are to the decimal place</a:t>
            </a:r>
          </a:p>
        </p:txBody>
      </p:sp>
      <p:sp>
        <p:nvSpPr>
          <p:cNvPr id="4" name="Slide Number Placeholder 3"/>
          <p:cNvSpPr>
            <a:spLocks noGrp="1"/>
          </p:cNvSpPr>
          <p:nvPr>
            <p:ph type="sldNum" sz="quarter" idx="5"/>
          </p:nvPr>
        </p:nvSpPr>
        <p:spPr/>
        <p:txBody>
          <a:bodyPr/>
          <a:lstStyle/>
          <a:p>
            <a:fld id="{AD86E2D3-8F12-4CB7-B6F3-018CFC08298B}" type="slidenum">
              <a:rPr lang="en-US" smtClean="0"/>
              <a:t>35</a:t>
            </a:fld>
            <a:endParaRPr lang="en-US"/>
          </a:p>
        </p:txBody>
      </p:sp>
    </p:spTree>
    <p:extLst>
      <p:ext uri="{BB962C8B-B14F-4D97-AF65-F5344CB8AC3E}">
        <p14:creationId xmlns:p14="http://schemas.microsoft.com/office/powerpoint/2010/main" val="174416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modeling or plotting errors, this is something to check!</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36</a:t>
            </a:fld>
            <a:endParaRPr lang="en-US"/>
          </a:p>
        </p:txBody>
      </p:sp>
    </p:spTree>
    <p:extLst>
      <p:ext uri="{BB962C8B-B14F-4D97-AF65-F5344CB8AC3E}">
        <p14:creationId xmlns:p14="http://schemas.microsoft.com/office/powerpoint/2010/main" val="117334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we want to set something as a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Upper vs lowercase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37</a:t>
            </a:fld>
            <a:endParaRPr lang="en-US"/>
          </a:p>
        </p:txBody>
      </p:sp>
    </p:spTree>
    <p:extLst>
      <p:ext uri="{BB962C8B-B14F-4D97-AF65-F5344CB8AC3E}">
        <p14:creationId xmlns:p14="http://schemas.microsoft.com/office/powerpoint/2010/main" val="140851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memorize this list! Instead use it as a reference to come back to.</a:t>
            </a:r>
          </a:p>
          <a:p>
            <a:r>
              <a:rPr lang="en-US" dirty="0"/>
              <a:t>These are somewhat organized from the error messages that you’ll see today to those that are a little more obscure</a:t>
            </a:r>
          </a:p>
        </p:txBody>
      </p:sp>
      <p:sp>
        <p:nvSpPr>
          <p:cNvPr id="4" name="Slide Number Placeholder 3"/>
          <p:cNvSpPr>
            <a:spLocks noGrp="1"/>
          </p:cNvSpPr>
          <p:nvPr>
            <p:ph type="sldNum" sz="quarter" idx="5"/>
          </p:nvPr>
        </p:nvSpPr>
        <p:spPr/>
        <p:txBody>
          <a:bodyPr/>
          <a:lstStyle/>
          <a:p>
            <a:fld id="{AD86E2D3-8F12-4CB7-B6F3-018CFC08298B}" type="slidenum">
              <a:rPr lang="en-US" smtClean="0"/>
              <a:t>39</a:t>
            </a:fld>
            <a:endParaRPr lang="en-US"/>
          </a:p>
        </p:txBody>
      </p:sp>
    </p:spTree>
    <p:extLst>
      <p:ext uri="{BB962C8B-B14F-4D97-AF65-F5344CB8AC3E}">
        <p14:creationId xmlns:p14="http://schemas.microsoft.com/office/powerpoint/2010/main" val="2396815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ADF&amp;G, we try to use a standardized folder structure so that everyone knows where everything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will ever share your code with anyone (including me!) it is super helpful to put everything you need inside the same folder, name folders with standardized names, and use an </a:t>
            </a:r>
            <a:r>
              <a:rPr lang="en-US" dirty="0" err="1"/>
              <a:t>RProject</a:t>
            </a: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45</a:t>
            </a:fld>
            <a:endParaRPr lang="en-US"/>
          </a:p>
        </p:txBody>
      </p:sp>
    </p:spTree>
    <p:extLst>
      <p:ext uri="{BB962C8B-B14F-4D97-AF65-F5344CB8AC3E}">
        <p14:creationId xmlns:p14="http://schemas.microsoft.com/office/powerpoint/2010/main" val="17405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46</a:t>
            </a:fld>
            <a:endParaRPr lang="en-US"/>
          </a:p>
        </p:txBody>
      </p:sp>
    </p:spTree>
    <p:extLst>
      <p:ext uri="{BB962C8B-B14F-4D97-AF65-F5344CB8AC3E}">
        <p14:creationId xmlns:p14="http://schemas.microsoft.com/office/powerpoint/2010/main" val="411605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1000s of others</a:t>
            </a:r>
          </a:p>
        </p:txBody>
      </p:sp>
      <p:sp>
        <p:nvSpPr>
          <p:cNvPr id="4" name="Slide Number Placeholder 3"/>
          <p:cNvSpPr>
            <a:spLocks noGrp="1"/>
          </p:cNvSpPr>
          <p:nvPr>
            <p:ph type="sldNum" sz="quarter" idx="5"/>
          </p:nvPr>
        </p:nvSpPr>
        <p:spPr/>
        <p:txBody>
          <a:bodyPr/>
          <a:lstStyle/>
          <a:p>
            <a:fld id="{AD86E2D3-8F12-4CB7-B6F3-018CFC08298B}" type="slidenum">
              <a:rPr lang="en-US" smtClean="0"/>
              <a:t>47</a:t>
            </a:fld>
            <a:endParaRPr lang="en-US"/>
          </a:p>
        </p:txBody>
      </p:sp>
    </p:spTree>
    <p:extLst>
      <p:ext uri="{BB962C8B-B14F-4D97-AF65-F5344CB8AC3E}">
        <p14:creationId xmlns:p14="http://schemas.microsoft.com/office/powerpoint/2010/main" val="246837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section we’ll go over what R is, the basic overview of the “grammar” used, and some simple commands. For this first section, it will mostly be </a:t>
            </a:r>
            <a:r>
              <a:rPr lang="en-US" dirty="0" err="1"/>
              <a:t>powerpoint</a:t>
            </a:r>
            <a:r>
              <a:rPr lang="en-US" dirty="0"/>
              <a:t> based so follow along with the slideshow. </a:t>
            </a:r>
          </a:p>
          <a:p>
            <a:r>
              <a:rPr lang="en-US" dirty="0"/>
              <a:t>In sections 2 through 4 we’ll cover more about how to understand what R is and how to get it to do what you want. These are broken into individual script files for each section so that you may follow along. We’ll build a little bit more on the foundations previously learned with each section.</a:t>
            </a:r>
          </a:p>
        </p:txBody>
      </p:sp>
      <p:sp>
        <p:nvSpPr>
          <p:cNvPr id="4" name="Slide Number Placeholder 3"/>
          <p:cNvSpPr>
            <a:spLocks noGrp="1"/>
          </p:cNvSpPr>
          <p:nvPr>
            <p:ph type="sldNum" sz="quarter" idx="5"/>
          </p:nvPr>
        </p:nvSpPr>
        <p:spPr/>
        <p:txBody>
          <a:bodyPr/>
          <a:lstStyle/>
          <a:p>
            <a:fld id="{AD86E2D3-8F12-4CB7-B6F3-018CFC08298B}" type="slidenum">
              <a:rPr lang="en-US" smtClean="0"/>
              <a:t>4</a:t>
            </a:fld>
            <a:endParaRPr lang="en-US"/>
          </a:p>
        </p:txBody>
      </p:sp>
    </p:spTree>
    <p:extLst>
      <p:ext uri="{BB962C8B-B14F-4D97-AF65-F5344CB8AC3E}">
        <p14:creationId xmlns:p14="http://schemas.microsoft.com/office/powerpoint/2010/main" val="63433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48</a:t>
            </a:fld>
            <a:endParaRPr lang="en-US"/>
          </a:p>
        </p:txBody>
      </p:sp>
    </p:spTree>
    <p:extLst>
      <p:ext uri="{BB962C8B-B14F-4D97-AF65-F5344CB8AC3E}">
        <p14:creationId xmlns:p14="http://schemas.microsoft.com/office/powerpoint/2010/main" val="368851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getting your data in, you will need to make sure that it is “machine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 and the </a:t>
            </a:r>
            <a:r>
              <a:rPr lang="en-US" dirty="0" err="1"/>
              <a:t>tidyverse</a:t>
            </a:r>
            <a:r>
              <a:rPr lang="en-US" dirty="0"/>
              <a:t> will make you better with your data. While Excel is great for many things, especially quickness, it allows for bad habits. For example, it will let you combine different types of data into the same column (a column for “Length” can include 100, TRUE, “No sample here”; this is a massive data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50</a:t>
            </a:fld>
            <a:endParaRPr lang="en-US"/>
          </a:p>
        </p:txBody>
      </p:sp>
    </p:spTree>
    <p:extLst>
      <p:ext uri="{BB962C8B-B14F-4D97-AF65-F5344CB8AC3E}">
        <p14:creationId xmlns:p14="http://schemas.microsoft.com/office/powerpoint/2010/main" val="2265443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51</a:t>
            </a:fld>
            <a:endParaRPr lang="en-US"/>
          </a:p>
        </p:txBody>
      </p:sp>
    </p:spTree>
    <p:extLst>
      <p:ext uri="{BB962C8B-B14F-4D97-AF65-F5344CB8AC3E}">
        <p14:creationId xmlns:p14="http://schemas.microsoft.com/office/powerpoint/2010/main" val="2602739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isn’t this tidy? If the last column were for “comments”, which observation would the comment refer to?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52</a:t>
            </a:fld>
            <a:endParaRPr lang="en-US"/>
          </a:p>
        </p:txBody>
      </p:sp>
    </p:spTree>
    <p:extLst>
      <p:ext uri="{BB962C8B-B14F-4D97-AF65-F5344CB8AC3E}">
        <p14:creationId xmlns:p14="http://schemas.microsoft.com/office/powerpoint/2010/main" val="423465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filter() is from the </a:t>
            </a:r>
            <a:r>
              <a:rPr lang="en-US" dirty="0" err="1"/>
              <a:t>dplyr</a:t>
            </a:r>
            <a:r>
              <a:rPr lang="en-US" dirty="0"/>
              <a:t> library so you’ll need to load that first</a:t>
            </a:r>
          </a:p>
        </p:txBody>
      </p:sp>
      <p:sp>
        <p:nvSpPr>
          <p:cNvPr id="4" name="Slide Number Placeholder 3"/>
          <p:cNvSpPr>
            <a:spLocks noGrp="1"/>
          </p:cNvSpPr>
          <p:nvPr>
            <p:ph type="sldNum" sz="quarter" idx="5"/>
          </p:nvPr>
        </p:nvSpPr>
        <p:spPr/>
        <p:txBody>
          <a:bodyPr/>
          <a:lstStyle/>
          <a:p>
            <a:fld id="{AD86E2D3-8F12-4CB7-B6F3-018CFC08298B}" type="slidenum">
              <a:rPr lang="en-US" smtClean="0"/>
              <a:t>61</a:t>
            </a:fld>
            <a:endParaRPr lang="en-US"/>
          </a:p>
        </p:txBody>
      </p:sp>
    </p:spTree>
    <p:extLst>
      <p:ext uri="{BB962C8B-B14F-4D97-AF65-F5344CB8AC3E}">
        <p14:creationId xmlns:p14="http://schemas.microsoft.com/office/powerpoint/2010/main" val="402479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 rename() is from the </a:t>
            </a:r>
            <a:r>
              <a:rPr lang="en-US" dirty="0" err="1"/>
              <a:t>dplyr</a:t>
            </a:r>
            <a:r>
              <a:rPr lang="en-US" dirty="0"/>
              <a:t> library so you’ll need to load that first</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62</a:t>
            </a:fld>
            <a:endParaRPr lang="en-US"/>
          </a:p>
        </p:txBody>
      </p:sp>
    </p:spTree>
    <p:extLst>
      <p:ext uri="{BB962C8B-B14F-4D97-AF65-F5344CB8AC3E}">
        <p14:creationId xmlns:p14="http://schemas.microsoft.com/office/powerpoint/2010/main" val="156542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package </a:t>
            </a:r>
            <a:r>
              <a:rPr lang="en-US" dirty="0" err="1"/>
              <a:t>dplyr</a:t>
            </a: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63</a:t>
            </a:fld>
            <a:endParaRPr lang="en-US"/>
          </a:p>
        </p:txBody>
      </p:sp>
    </p:spTree>
    <p:extLst>
      <p:ext uri="{BB962C8B-B14F-4D97-AF65-F5344CB8AC3E}">
        <p14:creationId xmlns:p14="http://schemas.microsoft.com/office/powerpoint/2010/main" val="2755661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the thousands of lines of code I’ve written, I only had the select conflict once. </a:t>
            </a:r>
          </a:p>
          <a:p>
            <a:r>
              <a:rPr lang="en-US" dirty="0"/>
              <a:t>The double semi colon is helpful in the very rare event that two packages have the same exact named function. How would R know which one to choose?</a:t>
            </a:r>
          </a:p>
        </p:txBody>
      </p:sp>
      <p:sp>
        <p:nvSpPr>
          <p:cNvPr id="4" name="Slide Number Placeholder 3"/>
          <p:cNvSpPr>
            <a:spLocks noGrp="1"/>
          </p:cNvSpPr>
          <p:nvPr>
            <p:ph type="sldNum" sz="quarter" idx="5"/>
          </p:nvPr>
        </p:nvSpPr>
        <p:spPr/>
        <p:txBody>
          <a:bodyPr/>
          <a:lstStyle/>
          <a:p>
            <a:fld id="{AD86E2D3-8F12-4CB7-B6F3-018CFC08298B}" type="slidenum">
              <a:rPr lang="en-US" smtClean="0"/>
              <a:t>64</a:t>
            </a:fld>
            <a:endParaRPr lang="en-US"/>
          </a:p>
        </p:txBody>
      </p:sp>
    </p:spTree>
    <p:extLst>
      <p:ext uri="{BB962C8B-B14F-4D97-AF65-F5344CB8AC3E}">
        <p14:creationId xmlns:p14="http://schemas.microsoft.com/office/powerpoint/2010/main" val="2606187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learned about the pipe, we can use it </a:t>
            </a:r>
          </a:p>
          <a:p>
            <a:r>
              <a:rPr lang="en-US" dirty="0"/>
              <a:t>Only put the replaced parts in quotes if you are replacing a character</a:t>
            </a:r>
          </a:p>
        </p:txBody>
      </p:sp>
      <p:sp>
        <p:nvSpPr>
          <p:cNvPr id="4" name="Slide Number Placeholder 3"/>
          <p:cNvSpPr>
            <a:spLocks noGrp="1"/>
          </p:cNvSpPr>
          <p:nvPr>
            <p:ph type="sldNum" sz="quarter" idx="5"/>
          </p:nvPr>
        </p:nvSpPr>
        <p:spPr/>
        <p:txBody>
          <a:bodyPr/>
          <a:lstStyle/>
          <a:p>
            <a:fld id="{AD86E2D3-8F12-4CB7-B6F3-018CFC08298B}" type="slidenum">
              <a:rPr lang="en-US" smtClean="0"/>
              <a:t>67</a:t>
            </a:fld>
            <a:endParaRPr lang="en-US"/>
          </a:p>
        </p:txBody>
      </p:sp>
    </p:spTree>
    <p:extLst>
      <p:ext uri="{BB962C8B-B14F-4D97-AF65-F5344CB8AC3E}">
        <p14:creationId xmlns:p14="http://schemas.microsoft.com/office/powerpoint/2010/main" val="356292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68</a:t>
            </a:fld>
            <a:endParaRPr lang="en-US"/>
          </a:p>
        </p:txBody>
      </p:sp>
    </p:spTree>
    <p:extLst>
      <p:ext uri="{BB962C8B-B14F-4D97-AF65-F5344CB8AC3E}">
        <p14:creationId xmlns:p14="http://schemas.microsoft.com/office/powerpoint/2010/main" val="137591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 we have a little bit of a roadmap, here’s Friday’s schedule</a:t>
            </a:r>
          </a:p>
          <a:p>
            <a:r>
              <a:rPr lang="en-US" dirty="0"/>
              <a:t>Don’t stress too much about your final project. You won’t have to present it and nothing needs to be shared</a:t>
            </a:r>
          </a:p>
        </p:txBody>
      </p:sp>
      <p:sp>
        <p:nvSpPr>
          <p:cNvPr id="4" name="Slide Number Placeholder 3"/>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7654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don’t need to memorize each of these but it is helpful for background. Projects combine elements of both your workspace and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of some of the personal settings that can be changed, you could tell RStudio that for your profile, don’t ever show scientific 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RStudio also allows the usage of </a:t>
            </a:r>
            <a:r>
              <a:rPr lang="en-US" sz="1200" kern="1200" dirty="0" err="1">
                <a:solidFill>
                  <a:schemeClr val="tx1"/>
                </a:solidFill>
                <a:effectLst/>
                <a:latin typeface="+mn-lt"/>
                <a:ea typeface="+mn-ea"/>
                <a:cs typeface="+mn-cs"/>
              </a:rPr>
              <a:t>RProjects</a:t>
            </a:r>
            <a:r>
              <a:rPr lang="en-US" sz="1200" kern="1200" dirty="0">
                <a:solidFill>
                  <a:schemeClr val="tx1"/>
                </a:solidFill>
                <a:effectLst/>
                <a:latin typeface="+mn-lt"/>
                <a:ea typeface="+mn-ea"/>
                <a:cs typeface="+mn-cs"/>
              </a:rPr>
              <a:t> which makes a .</a:t>
            </a:r>
            <a:r>
              <a:rPr lang="en-US" sz="1200" kern="1200" dirty="0" err="1">
                <a:solidFill>
                  <a:schemeClr val="tx1"/>
                </a:solidFill>
                <a:effectLst/>
                <a:latin typeface="+mn-lt"/>
                <a:ea typeface="+mn-ea"/>
                <a:cs typeface="+mn-cs"/>
              </a:rPr>
              <a:t>rproj</a:t>
            </a:r>
            <a:r>
              <a:rPr lang="en-US" sz="1200" kern="1200" dirty="0">
                <a:solidFill>
                  <a:schemeClr val="tx1"/>
                </a:solidFill>
                <a:effectLst/>
                <a:latin typeface="+mn-lt"/>
                <a:ea typeface="+mn-ea"/>
                <a:cs typeface="+mn-cs"/>
              </a:rPr>
              <a:t> file in your root folder. When you want to start up RStudio again for a specific project, open your </a:t>
            </a:r>
            <a:r>
              <a:rPr lang="en-US" sz="1200" kern="1200" dirty="0" err="1">
                <a:solidFill>
                  <a:schemeClr val="tx1"/>
                </a:solidFill>
                <a:effectLst/>
                <a:latin typeface="+mn-lt"/>
                <a:ea typeface="+mn-ea"/>
                <a:cs typeface="+mn-cs"/>
              </a:rPr>
              <a:t>RProject</a:t>
            </a:r>
            <a:r>
              <a:rPr lang="en-US" sz="1200" kern="1200" dirty="0">
                <a:solidFill>
                  <a:schemeClr val="tx1"/>
                </a:solidFill>
                <a:effectLst/>
                <a:latin typeface="+mn-lt"/>
                <a:ea typeface="+mn-ea"/>
                <a:cs typeface="+mn-cs"/>
              </a:rPr>
              <a:t> file and it will re-open all of your script files that you last had open, convenient!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76</a:t>
            </a:fld>
            <a:endParaRPr lang="en-US"/>
          </a:p>
        </p:txBody>
      </p:sp>
    </p:spTree>
    <p:extLst>
      <p:ext uri="{BB962C8B-B14F-4D97-AF65-F5344CB8AC3E}">
        <p14:creationId xmlns:p14="http://schemas.microsoft.com/office/powerpoint/2010/main" val="3427590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the slides are intentionally a little bit wordy. I apologize for that as it makes the aesthetics worse but I want this document to serve a little bit as a reference guide for you. </a:t>
            </a:r>
          </a:p>
          <a:p>
            <a:r>
              <a:rPr lang="en-US" dirty="0"/>
              <a:t>Today might be slow but we’re laying the foundation for charts &amp; modeling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everyone needs to be an expert, but if you’re here, I want you to move up a level and at least be able to “read” R</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6</a:t>
            </a:fld>
            <a:endParaRPr lang="en-US"/>
          </a:p>
        </p:txBody>
      </p:sp>
    </p:spTree>
    <p:extLst>
      <p:ext uri="{BB962C8B-B14F-4D97-AF65-F5344CB8AC3E}">
        <p14:creationId xmlns:p14="http://schemas.microsoft.com/office/powerpoint/2010/main" val="246514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should pay close attention to the slides, sometimes you should be practicing in RStudio; I’ll let you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Teaching philosophy thanks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http://teachtogether.tech/en/index.html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https://journals.plos.org/ploscompbiol/article?id=10.1371/journal.pcbi.1006023</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7</a:t>
            </a:fld>
            <a:endParaRPr lang="en-US"/>
          </a:p>
        </p:txBody>
      </p:sp>
    </p:spTree>
    <p:extLst>
      <p:ext uri="{BB962C8B-B14F-4D97-AF65-F5344CB8AC3E}">
        <p14:creationId xmlns:p14="http://schemas.microsoft.com/office/powerpoint/2010/main" val="9974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folder in Windows Explorer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types of scripts that we’ll work through in RStudio</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8</a:t>
            </a:fld>
            <a:endParaRPr lang="en-US"/>
          </a:p>
        </p:txBody>
      </p:sp>
    </p:spTree>
    <p:extLst>
      <p:ext uri="{BB962C8B-B14F-4D97-AF65-F5344CB8AC3E}">
        <p14:creationId xmlns:p14="http://schemas.microsoft.com/office/powerpoint/2010/main" val="99942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both a software and a language</a:t>
            </a:r>
          </a:p>
          <a:p>
            <a:pPr lvl="1"/>
            <a:r>
              <a:rPr lang="en-US" dirty="0"/>
              <a:t>It is statistical in nature, and does NOT substitute for stat knowledge</a:t>
            </a:r>
          </a:p>
          <a:p>
            <a:r>
              <a:rPr lang="en-US" dirty="0"/>
              <a:t>As a language, R takes data and produces output: statistical test summary, graphical output (e.g., figures), lists of results, etc.</a:t>
            </a:r>
          </a:p>
          <a:p>
            <a:r>
              <a:rPr lang="en-US" dirty="0"/>
              <a:t>It is command-line based so all steps you take in analysis are documented </a:t>
            </a:r>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9</a:t>
            </a:fld>
            <a:endParaRPr lang="en-US"/>
          </a:p>
        </p:txBody>
      </p:sp>
    </p:spTree>
    <p:extLst>
      <p:ext uri="{BB962C8B-B14F-4D97-AF65-F5344CB8AC3E}">
        <p14:creationId xmlns:p14="http://schemas.microsoft.com/office/powerpoint/2010/main" val="376755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reason to use R is its power &amp;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do the data cleanup &amp; charting of Excel, the statistics of SAS or MATLAB, app creation like Java or Python, and GIS capabilities of ArcGIS.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1" dirty="0"/>
              <a:t>If you can do the modeling in another program, you can do it in 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10</a:t>
            </a:fld>
            <a:endParaRPr lang="en-US"/>
          </a:p>
        </p:txBody>
      </p:sp>
    </p:spTree>
    <p:extLst>
      <p:ext uri="{BB962C8B-B14F-4D97-AF65-F5344CB8AC3E}">
        <p14:creationId xmlns:p14="http://schemas.microsoft.com/office/powerpoint/2010/main" val="196828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0A0A-3DC4-4F05-8B5C-48072FD9F2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C8202-90D3-4FED-8035-B3AB0318B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8ADFBE-A368-4B5A-811D-5AF864F3036C}"/>
              </a:ext>
            </a:extLst>
          </p:cNvPr>
          <p:cNvSpPr>
            <a:spLocks noGrp="1"/>
          </p:cNvSpPr>
          <p:nvPr>
            <p:ph type="dt" sz="half" idx="10"/>
          </p:nvPr>
        </p:nvSpPr>
        <p:spPr/>
        <p:txBody>
          <a:bodyPr/>
          <a:lstStyle/>
          <a:p>
            <a:fld id="{425C1FC9-CEFE-4DA0-997C-D01837396D71}" type="datetime1">
              <a:rPr lang="en-US" smtClean="0"/>
              <a:t>1/23/2021</a:t>
            </a:fld>
            <a:endParaRPr lang="en-US"/>
          </a:p>
        </p:txBody>
      </p:sp>
      <p:sp>
        <p:nvSpPr>
          <p:cNvPr id="5" name="Footer Placeholder 4">
            <a:extLst>
              <a:ext uri="{FF2B5EF4-FFF2-40B4-BE49-F238E27FC236}">
                <a16:creationId xmlns:a16="http://schemas.microsoft.com/office/drawing/2014/main" id="{1FE687C1-95CD-49A6-8CC2-A394A76E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2E0E2-BD56-4DD9-8551-5DFAA155729A}"/>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9019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0DFA-024A-49F9-9E59-ACD0E912C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E9B7F-B0C2-47A4-B6C6-7296B952E5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5ABFB-E380-48E5-9C97-6D0F97A39B8D}"/>
              </a:ext>
            </a:extLst>
          </p:cNvPr>
          <p:cNvSpPr>
            <a:spLocks noGrp="1"/>
          </p:cNvSpPr>
          <p:nvPr>
            <p:ph type="dt" sz="half" idx="10"/>
          </p:nvPr>
        </p:nvSpPr>
        <p:spPr/>
        <p:txBody>
          <a:bodyPr/>
          <a:lstStyle/>
          <a:p>
            <a:fld id="{AA69B9D0-5C5B-4392-B215-97E05BBBB85D}" type="datetime1">
              <a:rPr lang="en-US" smtClean="0"/>
              <a:t>1/23/2021</a:t>
            </a:fld>
            <a:endParaRPr lang="en-US"/>
          </a:p>
        </p:txBody>
      </p:sp>
      <p:sp>
        <p:nvSpPr>
          <p:cNvPr id="5" name="Footer Placeholder 4">
            <a:extLst>
              <a:ext uri="{FF2B5EF4-FFF2-40B4-BE49-F238E27FC236}">
                <a16:creationId xmlns:a16="http://schemas.microsoft.com/office/drawing/2014/main" id="{E9990A27-7A94-482F-888F-9E1ED2CF8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4B418-43B7-4B7E-A2A8-E45CBB0050C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9382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D3AF0-1440-4F16-B3DC-00BC57F8E6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70CE6-8368-457C-A442-706B5251EA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AC786-0069-494E-AE8B-B79EA06DE93E}"/>
              </a:ext>
            </a:extLst>
          </p:cNvPr>
          <p:cNvSpPr>
            <a:spLocks noGrp="1"/>
          </p:cNvSpPr>
          <p:nvPr>
            <p:ph type="dt" sz="half" idx="10"/>
          </p:nvPr>
        </p:nvSpPr>
        <p:spPr/>
        <p:txBody>
          <a:bodyPr/>
          <a:lstStyle/>
          <a:p>
            <a:fld id="{0BEF35C2-0BC0-423C-AD0C-B0FB8B05D81C}" type="datetime1">
              <a:rPr lang="en-US" smtClean="0"/>
              <a:t>1/23/2021</a:t>
            </a:fld>
            <a:endParaRPr lang="en-US"/>
          </a:p>
        </p:txBody>
      </p:sp>
      <p:sp>
        <p:nvSpPr>
          <p:cNvPr id="5" name="Footer Placeholder 4">
            <a:extLst>
              <a:ext uri="{FF2B5EF4-FFF2-40B4-BE49-F238E27FC236}">
                <a16:creationId xmlns:a16="http://schemas.microsoft.com/office/drawing/2014/main" id="{4441B730-3FB5-434A-A66D-8C8913FF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12653-490B-49F9-9C0A-2A83CFCED2B7}"/>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33335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4AC42C6-468A-48CE-9201-E6C788867EFA}"/>
              </a:ext>
            </a:extLst>
          </p:cNvPr>
          <p:cNvSpPr/>
          <p:nvPr userDrawn="1"/>
        </p:nvSpPr>
        <p:spPr>
          <a:xfrm>
            <a:off x="-270" y="-4232"/>
            <a:ext cx="12198553" cy="1510247"/>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41402 w 12198285"/>
              <a:gd name="connsiteY52" fmla="*/ 1750563 h 1813549"/>
              <a:gd name="connsiteX53" fmla="*/ 0 w 12198285"/>
              <a:gd name="connsiteY53" fmla="*/ 1813549 h 1813549"/>
              <a:gd name="connsiteX54" fmla="*/ 1 w 12198285"/>
              <a:gd name="connsiteY54" fmla="*/ 802257 h 1813549"/>
              <a:gd name="connsiteX55" fmla="*/ 504 w 12198285"/>
              <a:gd name="connsiteY55" fmla="*/ 1566 h 1813549"/>
              <a:gd name="connsiteX0" fmla="*/ 504 w 12198285"/>
              <a:gd name="connsiteY0" fmla="*/ 1566 h 1813549"/>
              <a:gd name="connsiteX1" fmla="*/ 452488 w 12198285"/>
              <a:gd name="connsiteY1" fmla="*/ 1727 h 1813549"/>
              <a:gd name="connsiteX2" fmla="*/ 2432018 w 12198285"/>
              <a:gd name="connsiteY2" fmla="*/ 0 h 1813549"/>
              <a:gd name="connsiteX3" fmla="*/ 12195208 w 12198285"/>
              <a:gd name="connsiteY3" fmla="*/ 6604 h 1813549"/>
              <a:gd name="connsiteX4" fmla="*/ 12198285 w 12198285"/>
              <a:gd name="connsiteY4" fmla="*/ 1326357 h 1813549"/>
              <a:gd name="connsiteX5" fmla="*/ 11943761 w 12198285"/>
              <a:gd name="connsiteY5" fmla="*/ 1354637 h 1813549"/>
              <a:gd name="connsiteX6" fmla="*/ 11676635 w 12198285"/>
              <a:gd name="connsiteY6" fmla="*/ 1387120 h 1813549"/>
              <a:gd name="connsiteX7" fmla="*/ 11321592 w 12198285"/>
              <a:gd name="connsiteY7" fmla="*/ 1419033 h 1813549"/>
              <a:gd name="connsiteX8" fmla="*/ 11029361 w 12198285"/>
              <a:gd name="connsiteY8" fmla="*/ 1448905 h 1813549"/>
              <a:gd name="connsiteX9" fmla="*/ 10869105 w 12198285"/>
              <a:gd name="connsiteY9" fmla="*/ 1467759 h 1813549"/>
              <a:gd name="connsiteX10" fmla="*/ 10699423 w 12198285"/>
              <a:gd name="connsiteY10" fmla="*/ 1486612 h 1813549"/>
              <a:gd name="connsiteX11" fmla="*/ 10567447 w 12198285"/>
              <a:gd name="connsiteY11" fmla="*/ 1496039 h 1813549"/>
              <a:gd name="connsiteX12" fmla="*/ 10454326 w 12198285"/>
              <a:gd name="connsiteY12" fmla="*/ 1505466 h 1813549"/>
              <a:gd name="connsiteX13" fmla="*/ 10290993 w 12198285"/>
              <a:gd name="connsiteY13" fmla="*/ 1521707 h 1813549"/>
              <a:gd name="connsiteX14" fmla="*/ 10162095 w 12198285"/>
              <a:gd name="connsiteY14" fmla="*/ 1533746 h 1813549"/>
              <a:gd name="connsiteX15" fmla="*/ 10055225 w 12198285"/>
              <a:gd name="connsiteY15" fmla="*/ 1538969 h 1813549"/>
              <a:gd name="connsiteX16" fmla="*/ 9888718 w 12198285"/>
              <a:gd name="connsiteY16" fmla="*/ 1552600 h 1813549"/>
              <a:gd name="connsiteX17" fmla="*/ 9766169 w 12198285"/>
              <a:gd name="connsiteY17" fmla="*/ 1563618 h 1813549"/>
              <a:gd name="connsiteX18" fmla="*/ 9643621 w 12198285"/>
              <a:gd name="connsiteY18" fmla="*/ 1571453 h 1813549"/>
              <a:gd name="connsiteX19" fmla="*/ 9543101 w 12198285"/>
              <a:gd name="connsiteY19" fmla="*/ 1579289 h 1813549"/>
              <a:gd name="connsiteX20" fmla="*/ 9379670 w 12198285"/>
              <a:gd name="connsiteY20" fmla="*/ 1590307 h 1813549"/>
              <a:gd name="connsiteX21" fmla="*/ 9266548 w 12198285"/>
              <a:gd name="connsiteY21" fmla="*/ 1599734 h 1813549"/>
              <a:gd name="connsiteX22" fmla="*/ 8983744 w 12198285"/>
              <a:gd name="connsiteY22" fmla="*/ 1622790 h 1813549"/>
              <a:gd name="connsiteX23" fmla="*/ 8795208 w 12198285"/>
              <a:gd name="connsiteY23" fmla="*/ 1637441 h 1813549"/>
              <a:gd name="connsiteX24" fmla="*/ 8653806 w 12198285"/>
              <a:gd name="connsiteY24" fmla="*/ 1646868 h 1813549"/>
              <a:gd name="connsiteX25" fmla="*/ 8427563 w 12198285"/>
              <a:gd name="connsiteY25" fmla="*/ 1656295 h 1813549"/>
              <a:gd name="connsiteX26" fmla="*/ 8257880 w 12198285"/>
              <a:gd name="connsiteY26" fmla="*/ 1665722 h 1813549"/>
              <a:gd name="connsiteX27" fmla="*/ 8012784 w 12198285"/>
              <a:gd name="connsiteY27" fmla="*/ 1684575 h 1813549"/>
              <a:gd name="connsiteX28" fmla="*/ 7805394 w 12198285"/>
              <a:gd name="connsiteY28" fmla="*/ 1691390 h 1813549"/>
              <a:gd name="connsiteX29" fmla="*/ 7616858 w 12198285"/>
              <a:gd name="connsiteY29" fmla="*/ 1694002 h 1813549"/>
              <a:gd name="connsiteX30" fmla="*/ 7390614 w 12198285"/>
              <a:gd name="connsiteY30" fmla="*/ 1703429 h 1813549"/>
              <a:gd name="connsiteX31" fmla="*/ 7126664 w 12198285"/>
              <a:gd name="connsiteY31" fmla="*/ 1703429 h 1813549"/>
              <a:gd name="connsiteX32" fmla="*/ 6787299 w 12198285"/>
              <a:gd name="connsiteY32" fmla="*/ 1694002 h 1813549"/>
              <a:gd name="connsiteX33" fmla="*/ 6325386 w 12198285"/>
              <a:gd name="connsiteY33" fmla="*/ 1670946 h 1813549"/>
              <a:gd name="connsiteX34" fmla="*/ 5854045 w 12198285"/>
              <a:gd name="connsiteY34" fmla="*/ 1634829 h 1813549"/>
              <a:gd name="connsiteX35" fmla="*/ 5401559 w 12198285"/>
              <a:gd name="connsiteY35" fmla="*/ 1580880 h 1813549"/>
              <a:gd name="connsiteX36" fmla="*/ 4967926 w 12198285"/>
              <a:gd name="connsiteY36" fmla="*/ 1524319 h 1813549"/>
              <a:gd name="connsiteX37" fmla="*/ 4402318 w 12198285"/>
              <a:gd name="connsiteY37" fmla="*/ 1458332 h 1813549"/>
              <a:gd name="connsiteX38" fmla="*/ 3927444 w 12198285"/>
              <a:gd name="connsiteY38" fmla="*/ 1406543 h 1813549"/>
              <a:gd name="connsiteX39" fmla="*/ 3613739 w 12198285"/>
              <a:gd name="connsiteY39" fmla="*/ 1375082 h 1813549"/>
              <a:gd name="connsiteX40" fmla="*/ 3277386 w 12198285"/>
              <a:gd name="connsiteY40" fmla="*/ 1337370 h 1813549"/>
              <a:gd name="connsiteX41" fmla="*/ 2978870 w 12198285"/>
              <a:gd name="connsiteY41" fmla="*/ 1316930 h 1813549"/>
              <a:gd name="connsiteX42" fmla="*/ 2630078 w 12198285"/>
              <a:gd name="connsiteY42" fmla="*/ 1307503 h 1813549"/>
              <a:gd name="connsiteX43" fmla="*/ 2328421 w 12198285"/>
              <a:gd name="connsiteY43" fmla="*/ 1323745 h 1813549"/>
              <a:gd name="connsiteX44" fmla="*/ 2083324 w 12198285"/>
              <a:gd name="connsiteY44" fmla="*/ 1335783 h 1813549"/>
              <a:gd name="connsiteX45" fmla="*/ 1734532 w 12198285"/>
              <a:gd name="connsiteY45" fmla="*/ 1382917 h 1813549"/>
              <a:gd name="connsiteX46" fmla="*/ 1451728 w 12198285"/>
              <a:gd name="connsiteY46" fmla="*/ 1420625 h 1813549"/>
              <a:gd name="connsiteX47" fmla="*/ 1244338 w 12198285"/>
              <a:gd name="connsiteY47" fmla="*/ 1458332 h 1813549"/>
              <a:gd name="connsiteX48" fmla="*/ 1036948 w 12198285"/>
              <a:gd name="connsiteY48" fmla="*/ 1496039 h 1813549"/>
              <a:gd name="connsiteX49" fmla="*/ 782425 w 12198285"/>
              <a:gd name="connsiteY49" fmla="*/ 1562027 h 1813549"/>
              <a:gd name="connsiteX50" fmla="*/ 584462 w 12198285"/>
              <a:gd name="connsiteY50" fmla="*/ 1609161 h 1813549"/>
              <a:gd name="connsiteX51" fmla="*/ 405353 w 12198285"/>
              <a:gd name="connsiteY51" fmla="*/ 1665722 h 1813549"/>
              <a:gd name="connsiteX52" fmla="*/ 169977 w 12198285"/>
              <a:gd name="connsiteY52" fmla="*/ 1742938 h 1813549"/>
              <a:gd name="connsiteX53" fmla="*/ 0 w 12198285"/>
              <a:gd name="connsiteY53" fmla="*/ 1813549 h 1813549"/>
              <a:gd name="connsiteX54" fmla="*/ 1 w 12198285"/>
              <a:gd name="connsiteY54" fmla="*/ 802257 h 1813549"/>
              <a:gd name="connsiteX55" fmla="*/ 504 w 12198285"/>
              <a:gd name="connsiteY55" fmla="*/ 1566 h 1813549"/>
              <a:gd name="connsiteX0" fmla="*/ 772 w 12198553"/>
              <a:gd name="connsiteY0" fmla="*/ 1566 h 1813549"/>
              <a:gd name="connsiteX1" fmla="*/ 452756 w 12198553"/>
              <a:gd name="connsiteY1" fmla="*/ 1727 h 1813549"/>
              <a:gd name="connsiteX2" fmla="*/ 2432286 w 12198553"/>
              <a:gd name="connsiteY2" fmla="*/ 0 h 1813549"/>
              <a:gd name="connsiteX3" fmla="*/ 12195476 w 12198553"/>
              <a:gd name="connsiteY3" fmla="*/ 6604 h 1813549"/>
              <a:gd name="connsiteX4" fmla="*/ 12198553 w 12198553"/>
              <a:gd name="connsiteY4" fmla="*/ 1326357 h 1813549"/>
              <a:gd name="connsiteX5" fmla="*/ 11944029 w 12198553"/>
              <a:gd name="connsiteY5" fmla="*/ 1354637 h 1813549"/>
              <a:gd name="connsiteX6" fmla="*/ 11676903 w 12198553"/>
              <a:gd name="connsiteY6" fmla="*/ 1387120 h 1813549"/>
              <a:gd name="connsiteX7" fmla="*/ 11321860 w 12198553"/>
              <a:gd name="connsiteY7" fmla="*/ 1419033 h 1813549"/>
              <a:gd name="connsiteX8" fmla="*/ 11029629 w 12198553"/>
              <a:gd name="connsiteY8" fmla="*/ 1448905 h 1813549"/>
              <a:gd name="connsiteX9" fmla="*/ 10869373 w 12198553"/>
              <a:gd name="connsiteY9" fmla="*/ 1467759 h 1813549"/>
              <a:gd name="connsiteX10" fmla="*/ 10699691 w 12198553"/>
              <a:gd name="connsiteY10" fmla="*/ 1486612 h 1813549"/>
              <a:gd name="connsiteX11" fmla="*/ 10567715 w 12198553"/>
              <a:gd name="connsiteY11" fmla="*/ 1496039 h 1813549"/>
              <a:gd name="connsiteX12" fmla="*/ 10454594 w 12198553"/>
              <a:gd name="connsiteY12" fmla="*/ 1505466 h 1813549"/>
              <a:gd name="connsiteX13" fmla="*/ 10291261 w 12198553"/>
              <a:gd name="connsiteY13" fmla="*/ 1521707 h 1813549"/>
              <a:gd name="connsiteX14" fmla="*/ 10162363 w 12198553"/>
              <a:gd name="connsiteY14" fmla="*/ 1533746 h 1813549"/>
              <a:gd name="connsiteX15" fmla="*/ 10055493 w 12198553"/>
              <a:gd name="connsiteY15" fmla="*/ 1538969 h 1813549"/>
              <a:gd name="connsiteX16" fmla="*/ 9888986 w 12198553"/>
              <a:gd name="connsiteY16" fmla="*/ 1552600 h 1813549"/>
              <a:gd name="connsiteX17" fmla="*/ 9766437 w 12198553"/>
              <a:gd name="connsiteY17" fmla="*/ 1563618 h 1813549"/>
              <a:gd name="connsiteX18" fmla="*/ 9643889 w 12198553"/>
              <a:gd name="connsiteY18" fmla="*/ 1571453 h 1813549"/>
              <a:gd name="connsiteX19" fmla="*/ 9543369 w 12198553"/>
              <a:gd name="connsiteY19" fmla="*/ 1579289 h 1813549"/>
              <a:gd name="connsiteX20" fmla="*/ 9379938 w 12198553"/>
              <a:gd name="connsiteY20" fmla="*/ 1590307 h 1813549"/>
              <a:gd name="connsiteX21" fmla="*/ 9266816 w 12198553"/>
              <a:gd name="connsiteY21" fmla="*/ 1599734 h 1813549"/>
              <a:gd name="connsiteX22" fmla="*/ 8984012 w 12198553"/>
              <a:gd name="connsiteY22" fmla="*/ 1622790 h 1813549"/>
              <a:gd name="connsiteX23" fmla="*/ 8795476 w 12198553"/>
              <a:gd name="connsiteY23" fmla="*/ 1637441 h 1813549"/>
              <a:gd name="connsiteX24" fmla="*/ 8654074 w 12198553"/>
              <a:gd name="connsiteY24" fmla="*/ 1646868 h 1813549"/>
              <a:gd name="connsiteX25" fmla="*/ 8427831 w 12198553"/>
              <a:gd name="connsiteY25" fmla="*/ 1656295 h 1813549"/>
              <a:gd name="connsiteX26" fmla="*/ 8258148 w 12198553"/>
              <a:gd name="connsiteY26" fmla="*/ 1665722 h 1813549"/>
              <a:gd name="connsiteX27" fmla="*/ 8013052 w 12198553"/>
              <a:gd name="connsiteY27" fmla="*/ 1684575 h 1813549"/>
              <a:gd name="connsiteX28" fmla="*/ 7805662 w 12198553"/>
              <a:gd name="connsiteY28" fmla="*/ 1691390 h 1813549"/>
              <a:gd name="connsiteX29" fmla="*/ 7617126 w 12198553"/>
              <a:gd name="connsiteY29" fmla="*/ 1694002 h 1813549"/>
              <a:gd name="connsiteX30" fmla="*/ 7390882 w 12198553"/>
              <a:gd name="connsiteY30" fmla="*/ 1703429 h 1813549"/>
              <a:gd name="connsiteX31" fmla="*/ 7126932 w 12198553"/>
              <a:gd name="connsiteY31" fmla="*/ 1703429 h 1813549"/>
              <a:gd name="connsiteX32" fmla="*/ 6787567 w 12198553"/>
              <a:gd name="connsiteY32" fmla="*/ 1694002 h 1813549"/>
              <a:gd name="connsiteX33" fmla="*/ 6325654 w 12198553"/>
              <a:gd name="connsiteY33" fmla="*/ 1670946 h 1813549"/>
              <a:gd name="connsiteX34" fmla="*/ 5854313 w 12198553"/>
              <a:gd name="connsiteY34" fmla="*/ 1634829 h 1813549"/>
              <a:gd name="connsiteX35" fmla="*/ 5401827 w 12198553"/>
              <a:gd name="connsiteY35" fmla="*/ 1580880 h 1813549"/>
              <a:gd name="connsiteX36" fmla="*/ 4968194 w 12198553"/>
              <a:gd name="connsiteY36" fmla="*/ 1524319 h 1813549"/>
              <a:gd name="connsiteX37" fmla="*/ 4402586 w 12198553"/>
              <a:gd name="connsiteY37" fmla="*/ 1458332 h 1813549"/>
              <a:gd name="connsiteX38" fmla="*/ 3927712 w 12198553"/>
              <a:gd name="connsiteY38" fmla="*/ 1406543 h 1813549"/>
              <a:gd name="connsiteX39" fmla="*/ 3614007 w 12198553"/>
              <a:gd name="connsiteY39" fmla="*/ 1375082 h 1813549"/>
              <a:gd name="connsiteX40" fmla="*/ 3277654 w 12198553"/>
              <a:gd name="connsiteY40" fmla="*/ 1337370 h 1813549"/>
              <a:gd name="connsiteX41" fmla="*/ 2979138 w 12198553"/>
              <a:gd name="connsiteY41" fmla="*/ 1316930 h 1813549"/>
              <a:gd name="connsiteX42" fmla="*/ 2630346 w 12198553"/>
              <a:gd name="connsiteY42" fmla="*/ 1307503 h 1813549"/>
              <a:gd name="connsiteX43" fmla="*/ 2328689 w 12198553"/>
              <a:gd name="connsiteY43" fmla="*/ 1323745 h 1813549"/>
              <a:gd name="connsiteX44" fmla="*/ 2083592 w 12198553"/>
              <a:gd name="connsiteY44" fmla="*/ 1335783 h 1813549"/>
              <a:gd name="connsiteX45" fmla="*/ 1734800 w 12198553"/>
              <a:gd name="connsiteY45" fmla="*/ 1382917 h 1813549"/>
              <a:gd name="connsiteX46" fmla="*/ 1451996 w 12198553"/>
              <a:gd name="connsiteY46" fmla="*/ 1420625 h 1813549"/>
              <a:gd name="connsiteX47" fmla="*/ 1244606 w 12198553"/>
              <a:gd name="connsiteY47" fmla="*/ 1458332 h 1813549"/>
              <a:gd name="connsiteX48" fmla="*/ 1037216 w 12198553"/>
              <a:gd name="connsiteY48" fmla="*/ 1496039 h 1813549"/>
              <a:gd name="connsiteX49" fmla="*/ 782693 w 12198553"/>
              <a:gd name="connsiteY49" fmla="*/ 1562027 h 1813549"/>
              <a:gd name="connsiteX50" fmla="*/ 584730 w 12198553"/>
              <a:gd name="connsiteY50" fmla="*/ 1609161 h 1813549"/>
              <a:gd name="connsiteX51" fmla="*/ 405621 w 12198553"/>
              <a:gd name="connsiteY51" fmla="*/ 1665722 h 1813549"/>
              <a:gd name="connsiteX52" fmla="*/ 170245 w 12198553"/>
              <a:gd name="connsiteY52" fmla="*/ 1742938 h 1813549"/>
              <a:gd name="connsiteX53" fmla="*/ 268 w 12198553"/>
              <a:gd name="connsiteY53" fmla="*/ 1813549 h 1813549"/>
              <a:gd name="connsiteX54" fmla="*/ 269 w 12198553"/>
              <a:gd name="connsiteY54" fmla="*/ 802257 h 1813549"/>
              <a:gd name="connsiteX55" fmla="*/ 772 w 12198553"/>
              <a:gd name="connsiteY55" fmla="*/ 1566 h 18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553" h="1813549">
                <a:moveTo>
                  <a:pt x="772" y="1566"/>
                </a:moveTo>
                <a:cubicBezTo>
                  <a:pt x="-13" y="1345"/>
                  <a:pt x="243566" y="4380"/>
                  <a:pt x="452756" y="1727"/>
                </a:cubicBezTo>
                <a:cubicBezTo>
                  <a:pt x="905243" y="722"/>
                  <a:pt x="451053" y="6830"/>
                  <a:pt x="2432286" y="0"/>
                </a:cubicBezTo>
                <a:lnTo>
                  <a:pt x="12195476" y="6604"/>
                </a:lnTo>
                <a:cubicBezTo>
                  <a:pt x="12198618" y="446522"/>
                  <a:pt x="12195411" y="886439"/>
                  <a:pt x="12198553" y="1326357"/>
                </a:cubicBezTo>
                <a:lnTo>
                  <a:pt x="11944029" y="1354637"/>
                </a:lnTo>
                <a:cubicBezTo>
                  <a:pt x="11854987" y="1365465"/>
                  <a:pt x="11765945" y="1381516"/>
                  <a:pt x="11676903" y="1387120"/>
                </a:cubicBezTo>
                <a:lnTo>
                  <a:pt x="11321860" y="1419033"/>
                </a:lnTo>
                <a:lnTo>
                  <a:pt x="11029629" y="1448905"/>
                </a:lnTo>
                <a:lnTo>
                  <a:pt x="10869373" y="1467759"/>
                </a:lnTo>
                <a:lnTo>
                  <a:pt x="10699691" y="1486612"/>
                </a:lnTo>
                <a:lnTo>
                  <a:pt x="10567715" y="1496039"/>
                </a:lnTo>
                <a:lnTo>
                  <a:pt x="10454594" y="1505466"/>
                </a:lnTo>
                <a:cubicBezTo>
                  <a:pt x="10398033" y="1511750"/>
                  <a:pt x="10436722" y="1507588"/>
                  <a:pt x="10291261" y="1521707"/>
                </a:cubicBezTo>
                <a:lnTo>
                  <a:pt x="10162363" y="1533746"/>
                </a:lnTo>
                <a:cubicBezTo>
                  <a:pt x="10126740" y="1535487"/>
                  <a:pt x="10189541" y="1526781"/>
                  <a:pt x="10055493" y="1538969"/>
                </a:cubicBezTo>
                <a:lnTo>
                  <a:pt x="9888986" y="1552600"/>
                </a:lnTo>
                <a:lnTo>
                  <a:pt x="9766437" y="1563618"/>
                </a:lnTo>
                <a:lnTo>
                  <a:pt x="9643889" y="1571453"/>
                </a:lnTo>
                <a:lnTo>
                  <a:pt x="9543369" y="1579289"/>
                </a:lnTo>
                <a:lnTo>
                  <a:pt x="9379938" y="1590307"/>
                </a:lnTo>
                <a:lnTo>
                  <a:pt x="9266816" y="1599734"/>
                </a:lnTo>
                <a:lnTo>
                  <a:pt x="8984012" y="1622790"/>
                </a:lnTo>
                <a:lnTo>
                  <a:pt x="8795476" y="1637441"/>
                </a:lnTo>
                <a:lnTo>
                  <a:pt x="8654074" y="1646868"/>
                </a:lnTo>
                <a:lnTo>
                  <a:pt x="8427831" y="1656295"/>
                </a:lnTo>
                <a:lnTo>
                  <a:pt x="8258148" y="1665722"/>
                </a:lnTo>
                <a:lnTo>
                  <a:pt x="8013052" y="1684575"/>
                </a:lnTo>
                <a:lnTo>
                  <a:pt x="7805662" y="1691390"/>
                </a:lnTo>
                <a:lnTo>
                  <a:pt x="7617126" y="1694002"/>
                </a:lnTo>
                <a:lnTo>
                  <a:pt x="7390882" y="1703429"/>
                </a:lnTo>
                <a:lnTo>
                  <a:pt x="7126932" y="1703429"/>
                </a:lnTo>
                <a:lnTo>
                  <a:pt x="6787567" y="1694002"/>
                </a:lnTo>
                <a:lnTo>
                  <a:pt x="6325654" y="1670946"/>
                </a:lnTo>
                <a:lnTo>
                  <a:pt x="5854313" y="1634829"/>
                </a:lnTo>
                <a:lnTo>
                  <a:pt x="5401827" y="1580880"/>
                </a:lnTo>
                <a:lnTo>
                  <a:pt x="4968194" y="1524319"/>
                </a:lnTo>
                <a:lnTo>
                  <a:pt x="4402586" y="1458332"/>
                </a:lnTo>
                <a:lnTo>
                  <a:pt x="3927712" y="1406543"/>
                </a:lnTo>
                <a:cubicBezTo>
                  <a:pt x="3816794" y="1396927"/>
                  <a:pt x="3718575" y="1387310"/>
                  <a:pt x="3614007" y="1375082"/>
                </a:cubicBezTo>
                <a:lnTo>
                  <a:pt x="3277654" y="1337370"/>
                </a:lnTo>
                <a:lnTo>
                  <a:pt x="2979138" y="1316930"/>
                </a:lnTo>
                <a:lnTo>
                  <a:pt x="2630346" y="1307503"/>
                </a:lnTo>
                <a:lnTo>
                  <a:pt x="2328689" y="1323745"/>
                </a:lnTo>
                <a:lnTo>
                  <a:pt x="2083592" y="1335783"/>
                </a:lnTo>
                <a:lnTo>
                  <a:pt x="1734800" y="1382917"/>
                </a:lnTo>
                <a:lnTo>
                  <a:pt x="1451996" y="1420625"/>
                </a:lnTo>
                <a:lnTo>
                  <a:pt x="1244606" y="1458332"/>
                </a:lnTo>
                <a:lnTo>
                  <a:pt x="1037216" y="1496039"/>
                </a:lnTo>
                <a:lnTo>
                  <a:pt x="782693" y="1562027"/>
                </a:lnTo>
                <a:lnTo>
                  <a:pt x="584730" y="1609161"/>
                </a:lnTo>
                <a:lnTo>
                  <a:pt x="405621" y="1665722"/>
                </a:lnTo>
                <a:lnTo>
                  <a:pt x="170245" y="1742938"/>
                </a:lnTo>
                <a:cubicBezTo>
                  <a:pt x="132636" y="1765274"/>
                  <a:pt x="44227" y="1791213"/>
                  <a:pt x="268" y="1813549"/>
                </a:cubicBezTo>
                <a:cubicBezTo>
                  <a:pt x="-1107" y="804747"/>
                  <a:pt x="3411" y="1813409"/>
                  <a:pt x="269" y="802257"/>
                </a:cubicBezTo>
                <a:cubicBezTo>
                  <a:pt x="3379" y="99425"/>
                  <a:pt x="1557" y="1787"/>
                  <a:pt x="772"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14EC8E9-9851-433F-900F-BC4945019F12}"/>
              </a:ext>
            </a:extLst>
          </p:cNvPr>
          <p:cNvSpPr/>
          <p:nvPr userDrawn="1"/>
        </p:nvSpPr>
        <p:spPr>
          <a:xfrm>
            <a:off x="-6553" y="1061481"/>
            <a:ext cx="12198553" cy="441358"/>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a:gradFill>
              <a:gsLst>
                <a:gs pos="85000">
                  <a:schemeClr val="accent1">
                    <a:lumMod val="20000"/>
                    <a:lumOff val="80000"/>
                  </a:schemeClr>
                </a:gs>
                <a:gs pos="0">
                  <a:srgbClr val="0068A5"/>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5EEBF-6E2A-44CE-B647-80472EE61C55}"/>
              </a:ext>
            </a:extLst>
          </p:cNvPr>
          <p:cNvSpPr>
            <a:spLocks noGrp="1"/>
          </p:cNvSpPr>
          <p:nvPr>
            <p:ph type="title"/>
          </p:nvPr>
        </p:nvSpPr>
        <p:spPr>
          <a:xfrm>
            <a:off x="2192594" y="185469"/>
            <a:ext cx="9161205" cy="1227676"/>
          </a:xfrm>
        </p:spPr>
        <p:txBody>
          <a:bodyPr>
            <a:normAutofit/>
          </a:bodyPr>
          <a:lstStyle>
            <a:lvl1pPr>
              <a:defRPr sz="4800" b="1"/>
            </a:lvl1pPr>
          </a:lstStyle>
          <a:p>
            <a:r>
              <a:rPr lang="en-US" dirty="0"/>
              <a:t>Click to edit Master title style</a:t>
            </a:r>
          </a:p>
        </p:txBody>
      </p:sp>
      <p:sp>
        <p:nvSpPr>
          <p:cNvPr id="3" name="Content Placeholder 2">
            <a:extLst>
              <a:ext uri="{FF2B5EF4-FFF2-40B4-BE49-F238E27FC236}">
                <a16:creationId xmlns:a16="http://schemas.microsoft.com/office/drawing/2014/main" id="{88709214-BCE8-44BC-834D-6D44477652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A4015-9A9A-467E-8FBB-749E92181634}"/>
              </a:ext>
            </a:extLst>
          </p:cNvPr>
          <p:cNvSpPr>
            <a:spLocks noGrp="1"/>
          </p:cNvSpPr>
          <p:nvPr>
            <p:ph type="dt" sz="half" idx="10"/>
          </p:nvPr>
        </p:nvSpPr>
        <p:spPr/>
        <p:txBody>
          <a:bodyPr/>
          <a:lstStyle/>
          <a:p>
            <a:fld id="{3708F307-CBB1-40A3-A4F3-E055A6AAB753}" type="datetime1">
              <a:rPr lang="en-US" smtClean="0"/>
              <a:t>1/23/2021</a:t>
            </a:fld>
            <a:endParaRPr lang="en-US"/>
          </a:p>
        </p:txBody>
      </p:sp>
      <p:sp>
        <p:nvSpPr>
          <p:cNvPr id="5" name="Footer Placeholder 4">
            <a:extLst>
              <a:ext uri="{FF2B5EF4-FFF2-40B4-BE49-F238E27FC236}">
                <a16:creationId xmlns:a16="http://schemas.microsoft.com/office/drawing/2014/main" id="{1C311BA3-C507-4C68-9822-CF0AD6EAA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5EA0E-870E-4DC1-9BC4-171076E1A73A}"/>
              </a:ext>
            </a:extLst>
          </p:cNvPr>
          <p:cNvSpPr>
            <a:spLocks noGrp="1"/>
          </p:cNvSpPr>
          <p:nvPr>
            <p:ph type="sldNum" sz="quarter" idx="12"/>
          </p:nvPr>
        </p:nvSpPr>
        <p:spPr/>
        <p:txBody>
          <a:bodyPr/>
          <a:lstStyle/>
          <a:p>
            <a:fld id="{6D95AE55-B5F4-483D-AEFF-E8059F5502F5}" type="slidenum">
              <a:rPr lang="en-US" smtClean="0"/>
              <a:t>‹#›</a:t>
            </a:fld>
            <a:endParaRPr lang="en-US"/>
          </a:p>
        </p:txBody>
      </p:sp>
      <p:grpSp>
        <p:nvGrpSpPr>
          <p:cNvPr id="17" name="Group 16">
            <a:extLst>
              <a:ext uri="{FF2B5EF4-FFF2-40B4-BE49-F238E27FC236}">
                <a16:creationId xmlns:a16="http://schemas.microsoft.com/office/drawing/2014/main" id="{98FD284B-EA02-485A-AD24-67AA29D6AD73}"/>
              </a:ext>
            </a:extLst>
          </p:cNvPr>
          <p:cNvGrpSpPr/>
          <p:nvPr userDrawn="1"/>
        </p:nvGrpSpPr>
        <p:grpSpPr>
          <a:xfrm>
            <a:off x="185194" y="87580"/>
            <a:ext cx="2297645" cy="1325565"/>
            <a:chOff x="206318" y="21969"/>
            <a:chExt cx="2297645" cy="1325565"/>
          </a:xfrm>
        </p:grpSpPr>
        <p:sp>
          <p:nvSpPr>
            <p:cNvPr id="16" name="Oval 15">
              <a:extLst>
                <a:ext uri="{FF2B5EF4-FFF2-40B4-BE49-F238E27FC236}">
                  <a16:creationId xmlns:a16="http://schemas.microsoft.com/office/drawing/2014/main" id="{E8A5025E-754C-4F0E-9063-70779F2494F9}"/>
                </a:ext>
              </a:extLst>
            </p:cNvPr>
            <p:cNvSpPr/>
            <p:nvPr userDrawn="1"/>
          </p:nvSpPr>
          <p:spPr>
            <a:xfrm>
              <a:off x="681486" y="21969"/>
              <a:ext cx="1347311" cy="132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descr="A close up of a sign&#10;&#10;Description automatically generated">
              <a:extLst>
                <a:ext uri="{FF2B5EF4-FFF2-40B4-BE49-F238E27FC236}">
                  <a16:creationId xmlns:a16="http://schemas.microsoft.com/office/drawing/2014/main" id="{E8F87050-BA28-4E2B-8328-20DC8756D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18" y="21970"/>
              <a:ext cx="2297645" cy="1325564"/>
            </a:xfrm>
            <a:prstGeom prst="rect">
              <a:avLst/>
            </a:prstGeom>
          </p:spPr>
        </p:pic>
      </p:grpSp>
    </p:spTree>
    <p:extLst>
      <p:ext uri="{BB962C8B-B14F-4D97-AF65-F5344CB8AC3E}">
        <p14:creationId xmlns:p14="http://schemas.microsoft.com/office/powerpoint/2010/main" val="1957237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94DF-829B-4D34-9B03-1033BCBA78F1}"/>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5207F14-FAEF-4D53-8E53-26948A5FC2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546D1F-BE4A-4BFD-BFAF-0998DD158109}"/>
              </a:ext>
            </a:extLst>
          </p:cNvPr>
          <p:cNvSpPr>
            <a:spLocks noGrp="1"/>
          </p:cNvSpPr>
          <p:nvPr>
            <p:ph type="dt" sz="half" idx="10"/>
          </p:nvPr>
        </p:nvSpPr>
        <p:spPr/>
        <p:txBody>
          <a:bodyPr/>
          <a:lstStyle/>
          <a:p>
            <a:fld id="{F36C557B-7130-4018-B1D3-68D1D254D821}" type="datetime1">
              <a:rPr lang="en-US" smtClean="0"/>
              <a:t>1/23/2021</a:t>
            </a:fld>
            <a:endParaRPr lang="en-US"/>
          </a:p>
        </p:txBody>
      </p:sp>
      <p:sp>
        <p:nvSpPr>
          <p:cNvPr id="5" name="Footer Placeholder 4">
            <a:extLst>
              <a:ext uri="{FF2B5EF4-FFF2-40B4-BE49-F238E27FC236}">
                <a16:creationId xmlns:a16="http://schemas.microsoft.com/office/drawing/2014/main" id="{87001F74-A1E8-464D-9C70-C4C9CE0EA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37ADF-D8B5-4B50-AB5B-AEFEE4B157A4}"/>
              </a:ext>
            </a:extLst>
          </p:cNvPr>
          <p:cNvSpPr>
            <a:spLocks noGrp="1"/>
          </p:cNvSpPr>
          <p:nvPr>
            <p:ph type="sldNum" sz="quarter" idx="12"/>
          </p:nvPr>
        </p:nvSpPr>
        <p:spPr/>
        <p:txBody>
          <a:bodyPr/>
          <a:lstStyle/>
          <a:p>
            <a:fld id="{6D95AE55-B5F4-483D-AEFF-E8059F5502F5}" type="slidenum">
              <a:rPr lang="en-US" smtClean="0"/>
              <a:t>‹#›</a:t>
            </a:fld>
            <a:endParaRPr lang="en-US"/>
          </a:p>
        </p:txBody>
      </p:sp>
      <p:sp>
        <p:nvSpPr>
          <p:cNvPr id="7" name="Freeform: Shape 6">
            <a:extLst>
              <a:ext uri="{FF2B5EF4-FFF2-40B4-BE49-F238E27FC236}">
                <a16:creationId xmlns:a16="http://schemas.microsoft.com/office/drawing/2014/main" id="{A6FDEAF8-9373-4A0E-89D2-60AAA131E7F7}"/>
              </a:ext>
            </a:extLst>
          </p:cNvPr>
          <p:cNvSpPr/>
          <p:nvPr userDrawn="1"/>
        </p:nvSpPr>
        <p:spPr>
          <a:xfrm>
            <a:off x="-6283" y="-4233"/>
            <a:ext cx="12198284" cy="2658943"/>
          </a:xfrm>
          <a:custGeom>
            <a:avLst/>
            <a:gdLst>
              <a:gd name="connsiteX0" fmla="*/ 898708 w 13115847"/>
              <a:gd name="connsiteY0" fmla="*/ 128580 h 1929100"/>
              <a:gd name="connsiteX1" fmla="*/ 13106420 w 13115847"/>
              <a:gd name="connsiteY1" fmla="*/ 147434 h 1929100"/>
              <a:gd name="connsiteX2" fmla="*/ 13115847 w 13115847"/>
              <a:gd name="connsiteY2" fmla="*/ 1467187 h 1929100"/>
              <a:gd name="connsiteX3" fmla="*/ 12861323 w 13115847"/>
              <a:gd name="connsiteY3" fmla="*/ 1495467 h 1929100"/>
              <a:gd name="connsiteX4" fmla="*/ 12597372 w 13115847"/>
              <a:gd name="connsiteY4" fmla="*/ 1533174 h 1929100"/>
              <a:gd name="connsiteX5" fmla="*/ 12239154 w 13115847"/>
              <a:gd name="connsiteY5" fmla="*/ 1552028 h 1929100"/>
              <a:gd name="connsiteX6" fmla="*/ 11946923 w 13115847"/>
              <a:gd name="connsiteY6" fmla="*/ 1589735 h 1929100"/>
              <a:gd name="connsiteX7" fmla="*/ 11786667 w 13115847"/>
              <a:gd name="connsiteY7" fmla="*/ 1608589 h 1929100"/>
              <a:gd name="connsiteX8" fmla="*/ 11616985 w 13115847"/>
              <a:gd name="connsiteY8" fmla="*/ 1627442 h 1929100"/>
              <a:gd name="connsiteX9" fmla="*/ 11485009 w 13115847"/>
              <a:gd name="connsiteY9" fmla="*/ 1636869 h 1929100"/>
              <a:gd name="connsiteX10" fmla="*/ 11371888 w 13115847"/>
              <a:gd name="connsiteY10" fmla="*/ 1646296 h 1929100"/>
              <a:gd name="connsiteX11" fmla="*/ 11202205 w 13115847"/>
              <a:gd name="connsiteY11" fmla="*/ 1665149 h 1929100"/>
              <a:gd name="connsiteX12" fmla="*/ 11079657 w 13115847"/>
              <a:gd name="connsiteY12" fmla="*/ 1674576 h 1929100"/>
              <a:gd name="connsiteX13" fmla="*/ 10975962 w 13115847"/>
              <a:gd name="connsiteY13" fmla="*/ 1674576 h 1929100"/>
              <a:gd name="connsiteX14" fmla="*/ 10806280 w 13115847"/>
              <a:gd name="connsiteY14" fmla="*/ 1693430 h 1929100"/>
              <a:gd name="connsiteX15" fmla="*/ 10683731 w 13115847"/>
              <a:gd name="connsiteY15" fmla="*/ 1712283 h 1929100"/>
              <a:gd name="connsiteX16" fmla="*/ 10561183 w 13115847"/>
              <a:gd name="connsiteY16" fmla="*/ 1712283 h 1929100"/>
              <a:gd name="connsiteX17" fmla="*/ 10457488 w 13115847"/>
              <a:gd name="connsiteY17" fmla="*/ 1712283 h 1929100"/>
              <a:gd name="connsiteX18" fmla="*/ 10297232 w 13115847"/>
              <a:gd name="connsiteY18" fmla="*/ 1731137 h 1929100"/>
              <a:gd name="connsiteX19" fmla="*/ 10184110 w 13115847"/>
              <a:gd name="connsiteY19" fmla="*/ 1740564 h 1929100"/>
              <a:gd name="connsiteX20" fmla="*/ 9901306 w 13115847"/>
              <a:gd name="connsiteY20" fmla="*/ 1768844 h 1929100"/>
              <a:gd name="connsiteX21" fmla="*/ 9712770 w 13115847"/>
              <a:gd name="connsiteY21" fmla="*/ 1778271 h 1929100"/>
              <a:gd name="connsiteX22" fmla="*/ 9571368 w 13115847"/>
              <a:gd name="connsiteY22" fmla="*/ 1787698 h 1929100"/>
              <a:gd name="connsiteX23" fmla="*/ 9345125 w 13115847"/>
              <a:gd name="connsiteY23" fmla="*/ 1797125 h 1929100"/>
              <a:gd name="connsiteX24" fmla="*/ 9175442 w 13115847"/>
              <a:gd name="connsiteY24" fmla="*/ 1806552 h 1929100"/>
              <a:gd name="connsiteX25" fmla="*/ 8930346 w 13115847"/>
              <a:gd name="connsiteY25" fmla="*/ 1825405 h 1929100"/>
              <a:gd name="connsiteX26" fmla="*/ 8722956 w 13115847"/>
              <a:gd name="connsiteY26" fmla="*/ 1834832 h 1929100"/>
              <a:gd name="connsiteX27" fmla="*/ 8534420 w 13115847"/>
              <a:gd name="connsiteY27" fmla="*/ 1834832 h 1929100"/>
              <a:gd name="connsiteX28" fmla="*/ 8308176 w 13115847"/>
              <a:gd name="connsiteY28" fmla="*/ 1844259 h 1929100"/>
              <a:gd name="connsiteX29" fmla="*/ 8044226 w 13115847"/>
              <a:gd name="connsiteY29" fmla="*/ 1844259 h 1929100"/>
              <a:gd name="connsiteX30" fmla="*/ 7704861 w 13115847"/>
              <a:gd name="connsiteY30" fmla="*/ 1834832 h 1929100"/>
              <a:gd name="connsiteX31" fmla="*/ 7242948 w 13115847"/>
              <a:gd name="connsiteY31" fmla="*/ 1806552 h 1929100"/>
              <a:gd name="connsiteX32" fmla="*/ 6771607 w 13115847"/>
              <a:gd name="connsiteY32" fmla="*/ 1778271 h 1929100"/>
              <a:gd name="connsiteX33" fmla="*/ 6319121 w 13115847"/>
              <a:gd name="connsiteY33" fmla="*/ 1721710 h 1929100"/>
              <a:gd name="connsiteX34" fmla="*/ 5885488 w 13115847"/>
              <a:gd name="connsiteY34" fmla="*/ 1665149 h 1929100"/>
              <a:gd name="connsiteX35" fmla="*/ 5319880 w 13115847"/>
              <a:gd name="connsiteY35" fmla="*/ 1599162 h 1929100"/>
              <a:gd name="connsiteX36" fmla="*/ 4424333 w 13115847"/>
              <a:gd name="connsiteY36" fmla="*/ 1514321 h 1929100"/>
              <a:gd name="connsiteX37" fmla="*/ 3896432 w 13115847"/>
              <a:gd name="connsiteY37" fmla="*/ 1457760 h 1929100"/>
              <a:gd name="connsiteX38" fmla="*/ 3547640 w 13115847"/>
              <a:gd name="connsiteY38" fmla="*/ 1448333 h 1929100"/>
              <a:gd name="connsiteX39" fmla="*/ 3245983 w 13115847"/>
              <a:gd name="connsiteY39" fmla="*/ 1467187 h 1929100"/>
              <a:gd name="connsiteX40" fmla="*/ 3000886 w 13115847"/>
              <a:gd name="connsiteY40" fmla="*/ 1476613 h 1929100"/>
              <a:gd name="connsiteX41" fmla="*/ 2652094 w 13115847"/>
              <a:gd name="connsiteY41" fmla="*/ 1523747 h 1929100"/>
              <a:gd name="connsiteX42" fmla="*/ 2369290 w 13115847"/>
              <a:gd name="connsiteY42" fmla="*/ 1561455 h 1929100"/>
              <a:gd name="connsiteX43" fmla="*/ 2161900 w 13115847"/>
              <a:gd name="connsiteY43" fmla="*/ 1599162 h 1929100"/>
              <a:gd name="connsiteX44" fmla="*/ 1954510 w 13115847"/>
              <a:gd name="connsiteY44" fmla="*/ 1636869 h 1929100"/>
              <a:gd name="connsiteX45" fmla="*/ 1699987 w 13115847"/>
              <a:gd name="connsiteY45" fmla="*/ 1702857 h 1929100"/>
              <a:gd name="connsiteX46" fmla="*/ 1502024 w 13115847"/>
              <a:gd name="connsiteY46" fmla="*/ 1749991 h 1929100"/>
              <a:gd name="connsiteX47" fmla="*/ 1322915 w 13115847"/>
              <a:gd name="connsiteY47" fmla="*/ 1806552 h 1929100"/>
              <a:gd name="connsiteX48" fmla="*/ 1058964 w 13115847"/>
              <a:gd name="connsiteY48" fmla="*/ 1891393 h 1929100"/>
              <a:gd name="connsiteX49" fmla="*/ 917562 w 13115847"/>
              <a:gd name="connsiteY49" fmla="*/ 1929100 h 1929100"/>
              <a:gd name="connsiteX50" fmla="*/ 898708 w 13115847"/>
              <a:gd name="connsiteY50" fmla="*/ 128580 h 1929100"/>
              <a:gd name="connsiteX0" fmla="*/ 901834 w 13118973"/>
              <a:gd name="connsiteY0" fmla="*/ 54233 h 1854753"/>
              <a:gd name="connsiteX1" fmla="*/ 13109546 w 13118973"/>
              <a:gd name="connsiteY1" fmla="*/ 73087 h 1854753"/>
              <a:gd name="connsiteX2" fmla="*/ 13118973 w 13118973"/>
              <a:gd name="connsiteY2" fmla="*/ 1392840 h 1854753"/>
              <a:gd name="connsiteX3" fmla="*/ 12864449 w 13118973"/>
              <a:gd name="connsiteY3" fmla="*/ 1421120 h 1854753"/>
              <a:gd name="connsiteX4" fmla="*/ 12600498 w 13118973"/>
              <a:gd name="connsiteY4" fmla="*/ 1458827 h 1854753"/>
              <a:gd name="connsiteX5" fmla="*/ 12242280 w 13118973"/>
              <a:gd name="connsiteY5" fmla="*/ 1477681 h 1854753"/>
              <a:gd name="connsiteX6" fmla="*/ 11950049 w 13118973"/>
              <a:gd name="connsiteY6" fmla="*/ 1515388 h 1854753"/>
              <a:gd name="connsiteX7" fmla="*/ 11789793 w 13118973"/>
              <a:gd name="connsiteY7" fmla="*/ 1534242 h 1854753"/>
              <a:gd name="connsiteX8" fmla="*/ 11620111 w 13118973"/>
              <a:gd name="connsiteY8" fmla="*/ 1553095 h 1854753"/>
              <a:gd name="connsiteX9" fmla="*/ 11488135 w 13118973"/>
              <a:gd name="connsiteY9" fmla="*/ 1562522 h 1854753"/>
              <a:gd name="connsiteX10" fmla="*/ 11375014 w 13118973"/>
              <a:gd name="connsiteY10" fmla="*/ 1571949 h 1854753"/>
              <a:gd name="connsiteX11" fmla="*/ 11205331 w 13118973"/>
              <a:gd name="connsiteY11" fmla="*/ 1590802 h 1854753"/>
              <a:gd name="connsiteX12" fmla="*/ 11082783 w 13118973"/>
              <a:gd name="connsiteY12" fmla="*/ 1600229 h 1854753"/>
              <a:gd name="connsiteX13" fmla="*/ 10979088 w 13118973"/>
              <a:gd name="connsiteY13" fmla="*/ 1600229 h 1854753"/>
              <a:gd name="connsiteX14" fmla="*/ 10809406 w 13118973"/>
              <a:gd name="connsiteY14" fmla="*/ 1619083 h 1854753"/>
              <a:gd name="connsiteX15" fmla="*/ 10686857 w 13118973"/>
              <a:gd name="connsiteY15" fmla="*/ 1637936 h 1854753"/>
              <a:gd name="connsiteX16" fmla="*/ 10564309 w 13118973"/>
              <a:gd name="connsiteY16" fmla="*/ 1637936 h 1854753"/>
              <a:gd name="connsiteX17" fmla="*/ 10460614 w 13118973"/>
              <a:gd name="connsiteY17" fmla="*/ 1637936 h 1854753"/>
              <a:gd name="connsiteX18" fmla="*/ 10300358 w 13118973"/>
              <a:gd name="connsiteY18" fmla="*/ 1656790 h 1854753"/>
              <a:gd name="connsiteX19" fmla="*/ 10187236 w 13118973"/>
              <a:gd name="connsiteY19" fmla="*/ 1666217 h 1854753"/>
              <a:gd name="connsiteX20" fmla="*/ 9904432 w 13118973"/>
              <a:gd name="connsiteY20" fmla="*/ 1694497 h 1854753"/>
              <a:gd name="connsiteX21" fmla="*/ 9715896 w 13118973"/>
              <a:gd name="connsiteY21" fmla="*/ 1703924 h 1854753"/>
              <a:gd name="connsiteX22" fmla="*/ 9574494 w 13118973"/>
              <a:gd name="connsiteY22" fmla="*/ 1713351 h 1854753"/>
              <a:gd name="connsiteX23" fmla="*/ 9348251 w 13118973"/>
              <a:gd name="connsiteY23" fmla="*/ 1722778 h 1854753"/>
              <a:gd name="connsiteX24" fmla="*/ 9178568 w 13118973"/>
              <a:gd name="connsiteY24" fmla="*/ 1732205 h 1854753"/>
              <a:gd name="connsiteX25" fmla="*/ 8933472 w 13118973"/>
              <a:gd name="connsiteY25" fmla="*/ 1751058 h 1854753"/>
              <a:gd name="connsiteX26" fmla="*/ 8726082 w 13118973"/>
              <a:gd name="connsiteY26" fmla="*/ 1760485 h 1854753"/>
              <a:gd name="connsiteX27" fmla="*/ 8537546 w 13118973"/>
              <a:gd name="connsiteY27" fmla="*/ 1760485 h 1854753"/>
              <a:gd name="connsiteX28" fmla="*/ 8311302 w 13118973"/>
              <a:gd name="connsiteY28" fmla="*/ 1769912 h 1854753"/>
              <a:gd name="connsiteX29" fmla="*/ 8047352 w 13118973"/>
              <a:gd name="connsiteY29" fmla="*/ 1769912 h 1854753"/>
              <a:gd name="connsiteX30" fmla="*/ 7707987 w 13118973"/>
              <a:gd name="connsiteY30" fmla="*/ 1760485 h 1854753"/>
              <a:gd name="connsiteX31" fmla="*/ 7246074 w 13118973"/>
              <a:gd name="connsiteY31" fmla="*/ 1732205 h 1854753"/>
              <a:gd name="connsiteX32" fmla="*/ 6774733 w 13118973"/>
              <a:gd name="connsiteY32" fmla="*/ 1703924 h 1854753"/>
              <a:gd name="connsiteX33" fmla="*/ 6322247 w 13118973"/>
              <a:gd name="connsiteY33" fmla="*/ 1647363 h 1854753"/>
              <a:gd name="connsiteX34" fmla="*/ 5888614 w 13118973"/>
              <a:gd name="connsiteY34" fmla="*/ 1590802 h 1854753"/>
              <a:gd name="connsiteX35" fmla="*/ 5323006 w 13118973"/>
              <a:gd name="connsiteY35" fmla="*/ 1524815 h 1854753"/>
              <a:gd name="connsiteX36" fmla="*/ 4427459 w 13118973"/>
              <a:gd name="connsiteY36" fmla="*/ 1439974 h 1854753"/>
              <a:gd name="connsiteX37" fmla="*/ 3899558 w 13118973"/>
              <a:gd name="connsiteY37" fmla="*/ 1383413 h 1854753"/>
              <a:gd name="connsiteX38" fmla="*/ 3550766 w 13118973"/>
              <a:gd name="connsiteY38" fmla="*/ 1373986 h 1854753"/>
              <a:gd name="connsiteX39" fmla="*/ 3249109 w 13118973"/>
              <a:gd name="connsiteY39" fmla="*/ 1392840 h 1854753"/>
              <a:gd name="connsiteX40" fmla="*/ 3004012 w 13118973"/>
              <a:gd name="connsiteY40" fmla="*/ 1402266 h 1854753"/>
              <a:gd name="connsiteX41" fmla="*/ 2655220 w 13118973"/>
              <a:gd name="connsiteY41" fmla="*/ 1449400 h 1854753"/>
              <a:gd name="connsiteX42" fmla="*/ 2372416 w 13118973"/>
              <a:gd name="connsiteY42" fmla="*/ 1487108 h 1854753"/>
              <a:gd name="connsiteX43" fmla="*/ 2165026 w 13118973"/>
              <a:gd name="connsiteY43" fmla="*/ 1524815 h 1854753"/>
              <a:gd name="connsiteX44" fmla="*/ 1957636 w 13118973"/>
              <a:gd name="connsiteY44" fmla="*/ 1562522 h 1854753"/>
              <a:gd name="connsiteX45" fmla="*/ 1703113 w 13118973"/>
              <a:gd name="connsiteY45" fmla="*/ 1628510 h 1854753"/>
              <a:gd name="connsiteX46" fmla="*/ 1505150 w 13118973"/>
              <a:gd name="connsiteY46" fmla="*/ 1675644 h 1854753"/>
              <a:gd name="connsiteX47" fmla="*/ 1326041 w 13118973"/>
              <a:gd name="connsiteY47" fmla="*/ 1732205 h 1854753"/>
              <a:gd name="connsiteX48" fmla="*/ 1062090 w 13118973"/>
              <a:gd name="connsiteY48" fmla="*/ 1817046 h 1854753"/>
              <a:gd name="connsiteX49" fmla="*/ 920688 w 13118973"/>
              <a:gd name="connsiteY49" fmla="*/ 1854753 h 1854753"/>
              <a:gd name="connsiteX50" fmla="*/ 911262 w 13118973"/>
              <a:gd name="connsiteY50" fmla="*/ 849480 h 1854753"/>
              <a:gd name="connsiteX51" fmla="*/ 901834 w 13118973"/>
              <a:gd name="connsiteY51" fmla="*/ 54233 h 1854753"/>
              <a:gd name="connsiteX0" fmla="*/ 302716 w 12519855"/>
              <a:gd name="connsiteY0" fmla="*/ 4914 h 1805434"/>
              <a:gd name="connsiteX1" fmla="*/ 12510428 w 12519855"/>
              <a:gd name="connsiteY1" fmla="*/ 23768 h 1805434"/>
              <a:gd name="connsiteX2" fmla="*/ 12519855 w 12519855"/>
              <a:gd name="connsiteY2" fmla="*/ 1343521 h 1805434"/>
              <a:gd name="connsiteX3" fmla="*/ 12265331 w 12519855"/>
              <a:gd name="connsiteY3" fmla="*/ 1371801 h 1805434"/>
              <a:gd name="connsiteX4" fmla="*/ 12001380 w 12519855"/>
              <a:gd name="connsiteY4" fmla="*/ 1409508 h 1805434"/>
              <a:gd name="connsiteX5" fmla="*/ 11643162 w 12519855"/>
              <a:gd name="connsiteY5" fmla="*/ 1428362 h 1805434"/>
              <a:gd name="connsiteX6" fmla="*/ 11350931 w 12519855"/>
              <a:gd name="connsiteY6" fmla="*/ 1466069 h 1805434"/>
              <a:gd name="connsiteX7" fmla="*/ 11190675 w 12519855"/>
              <a:gd name="connsiteY7" fmla="*/ 1484923 h 1805434"/>
              <a:gd name="connsiteX8" fmla="*/ 11020993 w 12519855"/>
              <a:gd name="connsiteY8" fmla="*/ 1503776 h 1805434"/>
              <a:gd name="connsiteX9" fmla="*/ 10889017 w 12519855"/>
              <a:gd name="connsiteY9" fmla="*/ 1513203 h 1805434"/>
              <a:gd name="connsiteX10" fmla="*/ 10775896 w 12519855"/>
              <a:gd name="connsiteY10" fmla="*/ 1522630 h 1805434"/>
              <a:gd name="connsiteX11" fmla="*/ 10606213 w 12519855"/>
              <a:gd name="connsiteY11" fmla="*/ 1541483 h 1805434"/>
              <a:gd name="connsiteX12" fmla="*/ 10483665 w 12519855"/>
              <a:gd name="connsiteY12" fmla="*/ 1550910 h 1805434"/>
              <a:gd name="connsiteX13" fmla="*/ 10379970 w 12519855"/>
              <a:gd name="connsiteY13" fmla="*/ 1550910 h 1805434"/>
              <a:gd name="connsiteX14" fmla="*/ 10210288 w 12519855"/>
              <a:gd name="connsiteY14" fmla="*/ 1569764 h 1805434"/>
              <a:gd name="connsiteX15" fmla="*/ 10087739 w 12519855"/>
              <a:gd name="connsiteY15" fmla="*/ 1588617 h 1805434"/>
              <a:gd name="connsiteX16" fmla="*/ 9965191 w 12519855"/>
              <a:gd name="connsiteY16" fmla="*/ 1588617 h 1805434"/>
              <a:gd name="connsiteX17" fmla="*/ 9861496 w 12519855"/>
              <a:gd name="connsiteY17" fmla="*/ 1588617 h 1805434"/>
              <a:gd name="connsiteX18" fmla="*/ 9701240 w 12519855"/>
              <a:gd name="connsiteY18" fmla="*/ 1607471 h 1805434"/>
              <a:gd name="connsiteX19" fmla="*/ 9588118 w 12519855"/>
              <a:gd name="connsiteY19" fmla="*/ 1616898 h 1805434"/>
              <a:gd name="connsiteX20" fmla="*/ 9305314 w 12519855"/>
              <a:gd name="connsiteY20" fmla="*/ 1645178 h 1805434"/>
              <a:gd name="connsiteX21" fmla="*/ 9116778 w 12519855"/>
              <a:gd name="connsiteY21" fmla="*/ 1654605 h 1805434"/>
              <a:gd name="connsiteX22" fmla="*/ 8975376 w 12519855"/>
              <a:gd name="connsiteY22" fmla="*/ 1664032 h 1805434"/>
              <a:gd name="connsiteX23" fmla="*/ 8749133 w 12519855"/>
              <a:gd name="connsiteY23" fmla="*/ 1673459 h 1805434"/>
              <a:gd name="connsiteX24" fmla="*/ 8579450 w 12519855"/>
              <a:gd name="connsiteY24" fmla="*/ 1682886 h 1805434"/>
              <a:gd name="connsiteX25" fmla="*/ 8334354 w 12519855"/>
              <a:gd name="connsiteY25" fmla="*/ 1701739 h 1805434"/>
              <a:gd name="connsiteX26" fmla="*/ 8126964 w 12519855"/>
              <a:gd name="connsiteY26" fmla="*/ 1711166 h 1805434"/>
              <a:gd name="connsiteX27" fmla="*/ 7938428 w 12519855"/>
              <a:gd name="connsiteY27" fmla="*/ 1711166 h 1805434"/>
              <a:gd name="connsiteX28" fmla="*/ 7712184 w 12519855"/>
              <a:gd name="connsiteY28" fmla="*/ 1720593 h 1805434"/>
              <a:gd name="connsiteX29" fmla="*/ 7448234 w 12519855"/>
              <a:gd name="connsiteY29" fmla="*/ 1720593 h 1805434"/>
              <a:gd name="connsiteX30" fmla="*/ 7108869 w 12519855"/>
              <a:gd name="connsiteY30" fmla="*/ 1711166 h 1805434"/>
              <a:gd name="connsiteX31" fmla="*/ 6646956 w 12519855"/>
              <a:gd name="connsiteY31" fmla="*/ 1682886 h 1805434"/>
              <a:gd name="connsiteX32" fmla="*/ 6175615 w 12519855"/>
              <a:gd name="connsiteY32" fmla="*/ 1654605 h 1805434"/>
              <a:gd name="connsiteX33" fmla="*/ 5723129 w 12519855"/>
              <a:gd name="connsiteY33" fmla="*/ 1598044 h 1805434"/>
              <a:gd name="connsiteX34" fmla="*/ 5289496 w 12519855"/>
              <a:gd name="connsiteY34" fmla="*/ 1541483 h 1805434"/>
              <a:gd name="connsiteX35" fmla="*/ 4723888 w 12519855"/>
              <a:gd name="connsiteY35" fmla="*/ 1475496 h 1805434"/>
              <a:gd name="connsiteX36" fmla="*/ 3828341 w 12519855"/>
              <a:gd name="connsiteY36" fmla="*/ 1390655 h 1805434"/>
              <a:gd name="connsiteX37" fmla="*/ 3300440 w 12519855"/>
              <a:gd name="connsiteY37" fmla="*/ 1334094 h 1805434"/>
              <a:gd name="connsiteX38" fmla="*/ 2951648 w 12519855"/>
              <a:gd name="connsiteY38" fmla="*/ 1324667 h 1805434"/>
              <a:gd name="connsiteX39" fmla="*/ 2649991 w 12519855"/>
              <a:gd name="connsiteY39" fmla="*/ 1343521 h 1805434"/>
              <a:gd name="connsiteX40" fmla="*/ 2404894 w 12519855"/>
              <a:gd name="connsiteY40" fmla="*/ 1352947 h 1805434"/>
              <a:gd name="connsiteX41" fmla="*/ 2056102 w 12519855"/>
              <a:gd name="connsiteY41" fmla="*/ 1400081 h 1805434"/>
              <a:gd name="connsiteX42" fmla="*/ 1773298 w 12519855"/>
              <a:gd name="connsiteY42" fmla="*/ 1437789 h 1805434"/>
              <a:gd name="connsiteX43" fmla="*/ 1565908 w 12519855"/>
              <a:gd name="connsiteY43" fmla="*/ 1475496 h 1805434"/>
              <a:gd name="connsiteX44" fmla="*/ 1358518 w 12519855"/>
              <a:gd name="connsiteY44" fmla="*/ 1513203 h 1805434"/>
              <a:gd name="connsiteX45" fmla="*/ 1103995 w 12519855"/>
              <a:gd name="connsiteY45" fmla="*/ 1579191 h 1805434"/>
              <a:gd name="connsiteX46" fmla="*/ 906032 w 12519855"/>
              <a:gd name="connsiteY46" fmla="*/ 1626325 h 1805434"/>
              <a:gd name="connsiteX47" fmla="*/ 726923 w 12519855"/>
              <a:gd name="connsiteY47" fmla="*/ 1682886 h 1805434"/>
              <a:gd name="connsiteX48" fmla="*/ 462972 w 12519855"/>
              <a:gd name="connsiteY48" fmla="*/ 1767727 h 1805434"/>
              <a:gd name="connsiteX49" fmla="*/ 321570 w 12519855"/>
              <a:gd name="connsiteY49" fmla="*/ 1805434 h 1805434"/>
              <a:gd name="connsiteX50" fmla="*/ 312144 w 12519855"/>
              <a:gd name="connsiteY50" fmla="*/ 800161 h 1805434"/>
              <a:gd name="connsiteX51" fmla="*/ 302716 w 12519855"/>
              <a:gd name="connsiteY51" fmla="*/ 4914 h 1805434"/>
              <a:gd name="connsiteX0" fmla="*/ 302716 w 12519855"/>
              <a:gd name="connsiteY0" fmla="*/ 83478 h 1883998"/>
              <a:gd name="connsiteX1" fmla="*/ 1301958 w 12519855"/>
              <a:gd name="connsiteY1" fmla="*/ 86872 h 1883998"/>
              <a:gd name="connsiteX2" fmla="*/ 12510428 w 12519855"/>
              <a:gd name="connsiteY2" fmla="*/ 102332 h 1883998"/>
              <a:gd name="connsiteX3" fmla="*/ 12519855 w 12519855"/>
              <a:gd name="connsiteY3" fmla="*/ 1422085 h 1883998"/>
              <a:gd name="connsiteX4" fmla="*/ 12265331 w 12519855"/>
              <a:gd name="connsiteY4" fmla="*/ 1450365 h 1883998"/>
              <a:gd name="connsiteX5" fmla="*/ 12001380 w 12519855"/>
              <a:gd name="connsiteY5" fmla="*/ 1488072 h 1883998"/>
              <a:gd name="connsiteX6" fmla="*/ 11643162 w 12519855"/>
              <a:gd name="connsiteY6" fmla="*/ 1506926 h 1883998"/>
              <a:gd name="connsiteX7" fmla="*/ 11350931 w 12519855"/>
              <a:gd name="connsiteY7" fmla="*/ 1544633 h 1883998"/>
              <a:gd name="connsiteX8" fmla="*/ 11190675 w 12519855"/>
              <a:gd name="connsiteY8" fmla="*/ 1563487 h 1883998"/>
              <a:gd name="connsiteX9" fmla="*/ 11020993 w 12519855"/>
              <a:gd name="connsiteY9" fmla="*/ 1582340 h 1883998"/>
              <a:gd name="connsiteX10" fmla="*/ 10889017 w 12519855"/>
              <a:gd name="connsiteY10" fmla="*/ 1591767 h 1883998"/>
              <a:gd name="connsiteX11" fmla="*/ 10775896 w 12519855"/>
              <a:gd name="connsiteY11" fmla="*/ 1601194 h 1883998"/>
              <a:gd name="connsiteX12" fmla="*/ 10606213 w 12519855"/>
              <a:gd name="connsiteY12" fmla="*/ 1620047 h 1883998"/>
              <a:gd name="connsiteX13" fmla="*/ 10483665 w 12519855"/>
              <a:gd name="connsiteY13" fmla="*/ 1629474 h 1883998"/>
              <a:gd name="connsiteX14" fmla="*/ 10379970 w 12519855"/>
              <a:gd name="connsiteY14" fmla="*/ 1629474 h 1883998"/>
              <a:gd name="connsiteX15" fmla="*/ 10210288 w 12519855"/>
              <a:gd name="connsiteY15" fmla="*/ 1648328 h 1883998"/>
              <a:gd name="connsiteX16" fmla="*/ 10087739 w 12519855"/>
              <a:gd name="connsiteY16" fmla="*/ 1667181 h 1883998"/>
              <a:gd name="connsiteX17" fmla="*/ 9965191 w 12519855"/>
              <a:gd name="connsiteY17" fmla="*/ 1667181 h 1883998"/>
              <a:gd name="connsiteX18" fmla="*/ 9861496 w 12519855"/>
              <a:gd name="connsiteY18" fmla="*/ 1667181 h 1883998"/>
              <a:gd name="connsiteX19" fmla="*/ 9701240 w 12519855"/>
              <a:gd name="connsiteY19" fmla="*/ 1686035 h 1883998"/>
              <a:gd name="connsiteX20" fmla="*/ 9588118 w 12519855"/>
              <a:gd name="connsiteY20" fmla="*/ 1695462 h 1883998"/>
              <a:gd name="connsiteX21" fmla="*/ 9305314 w 12519855"/>
              <a:gd name="connsiteY21" fmla="*/ 1723742 h 1883998"/>
              <a:gd name="connsiteX22" fmla="*/ 9116778 w 12519855"/>
              <a:gd name="connsiteY22" fmla="*/ 1733169 h 1883998"/>
              <a:gd name="connsiteX23" fmla="*/ 8975376 w 12519855"/>
              <a:gd name="connsiteY23" fmla="*/ 1742596 h 1883998"/>
              <a:gd name="connsiteX24" fmla="*/ 8749133 w 12519855"/>
              <a:gd name="connsiteY24" fmla="*/ 1752023 h 1883998"/>
              <a:gd name="connsiteX25" fmla="*/ 8579450 w 12519855"/>
              <a:gd name="connsiteY25" fmla="*/ 1761450 h 1883998"/>
              <a:gd name="connsiteX26" fmla="*/ 8334354 w 12519855"/>
              <a:gd name="connsiteY26" fmla="*/ 1780303 h 1883998"/>
              <a:gd name="connsiteX27" fmla="*/ 8126964 w 12519855"/>
              <a:gd name="connsiteY27" fmla="*/ 1789730 h 1883998"/>
              <a:gd name="connsiteX28" fmla="*/ 7938428 w 12519855"/>
              <a:gd name="connsiteY28" fmla="*/ 1789730 h 1883998"/>
              <a:gd name="connsiteX29" fmla="*/ 7712184 w 12519855"/>
              <a:gd name="connsiteY29" fmla="*/ 1799157 h 1883998"/>
              <a:gd name="connsiteX30" fmla="*/ 7448234 w 12519855"/>
              <a:gd name="connsiteY30" fmla="*/ 1799157 h 1883998"/>
              <a:gd name="connsiteX31" fmla="*/ 7108869 w 12519855"/>
              <a:gd name="connsiteY31" fmla="*/ 1789730 h 1883998"/>
              <a:gd name="connsiteX32" fmla="*/ 6646956 w 12519855"/>
              <a:gd name="connsiteY32" fmla="*/ 1761450 h 1883998"/>
              <a:gd name="connsiteX33" fmla="*/ 6175615 w 12519855"/>
              <a:gd name="connsiteY33" fmla="*/ 1733169 h 1883998"/>
              <a:gd name="connsiteX34" fmla="*/ 5723129 w 12519855"/>
              <a:gd name="connsiteY34" fmla="*/ 1676608 h 1883998"/>
              <a:gd name="connsiteX35" fmla="*/ 5289496 w 12519855"/>
              <a:gd name="connsiteY35" fmla="*/ 1620047 h 1883998"/>
              <a:gd name="connsiteX36" fmla="*/ 4723888 w 12519855"/>
              <a:gd name="connsiteY36" fmla="*/ 1554060 h 1883998"/>
              <a:gd name="connsiteX37" fmla="*/ 3828341 w 12519855"/>
              <a:gd name="connsiteY37" fmla="*/ 1469219 h 1883998"/>
              <a:gd name="connsiteX38" fmla="*/ 3300440 w 12519855"/>
              <a:gd name="connsiteY38" fmla="*/ 1412658 h 1883998"/>
              <a:gd name="connsiteX39" fmla="*/ 2951648 w 12519855"/>
              <a:gd name="connsiteY39" fmla="*/ 1403231 h 1883998"/>
              <a:gd name="connsiteX40" fmla="*/ 2649991 w 12519855"/>
              <a:gd name="connsiteY40" fmla="*/ 1422085 h 1883998"/>
              <a:gd name="connsiteX41" fmla="*/ 2404894 w 12519855"/>
              <a:gd name="connsiteY41" fmla="*/ 1431511 h 1883998"/>
              <a:gd name="connsiteX42" fmla="*/ 2056102 w 12519855"/>
              <a:gd name="connsiteY42" fmla="*/ 1478645 h 1883998"/>
              <a:gd name="connsiteX43" fmla="*/ 1773298 w 12519855"/>
              <a:gd name="connsiteY43" fmla="*/ 1516353 h 1883998"/>
              <a:gd name="connsiteX44" fmla="*/ 1565908 w 12519855"/>
              <a:gd name="connsiteY44" fmla="*/ 1554060 h 1883998"/>
              <a:gd name="connsiteX45" fmla="*/ 1358518 w 12519855"/>
              <a:gd name="connsiteY45" fmla="*/ 1591767 h 1883998"/>
              <a:gd name="connsiteX46" fmla="*/ 1103995 w 12519855"/>
              <a:gd name="connsiteY46" fmla="*/ 1657755 h 1883998"/>
              <a:gd name="connsiteX47" fmla="*/ 906032 w 12519855"/>
              <a:gd name="connsiteY47" fmla="*/ 1704889 h 1883998"/>
              <a:gd name="connsiteX48" fmla="*/ 726923 w 12519855"/>
              <a:gd name="connsiteY48" fmla="*/ 1761450 h 1883998"/>
              <a:gd name="connsiteX49" fmla="*/ 462972 w 12519855"/>
              <a:gd name="connsiteY49" fmla="*/ 1846291 h 1883998"/>
              <a:gd name="connsiteX50" fmla="*/ 321570 w 12519855"/>
              <a:gd name="connsiteY50" fmla="*/ 1883998 h 1883998"/>
              <a:gd name="connsiteX51" fmla="*/ 312144 w 12519855"/>
              <a:gd name="connsiteY51" fmla="*/ 878725 h 1883998"/>
              <a:gd name="connsiteX52" fmla="*/ 302716 w 12519855"/>
              <a:gd name="connsiteY52" fmla="*/ 83478 h 1883998"/>
              <a:gd name="connsiteX0" fmla="*/ 647773 w 12864912"/>
              <a:gd name="connsiteY0" fmla="*/ 80926 h 1881446"/>
              <a:gd name="connsiteX1" fmla="*/ 987139 w 12864912"/>
              <a:gd name="connsiteY1" fmla="*/ 93747 h 1881446"/>
              <a:gd name="connsiteX2" fmla="*/ 12855485 w 12864912"/>
              <a:gd name="connsiteY2" fmla="*/ 99780 h 1881446"/>
              <a:gd name="connsiteX3" fmla="*/ 12864912 w 12864912"/>
              <a:gd name="connsiteY3" fmla="*/ 1419533 h 1881446"/>
              <a:gd name="connsiteX4" fmla="*/ 12610388 w 12864912"/>
              <a:gd name="connsiteY4" fmla="*/ 1447813 h 1881446"/>
              <a:gd name="connsiteX5" fmla="*/ 12346437 w 12864912"/>
              <a:gd name="connsiteY5" fmla="*/ 1485520 h 1881446"/>
              <a:gd name="connsiteX6" fmla="*/ 11988219 w 12864912"/>
              <a:gd name="connsiteY6" fmla="*/ 1504374 h 1881446"/>
              <a:gd name="connsiteX7" fmla="*/ 11695988 w 12864912"/>
              <a:gd name="connsiteY7" fmla="*/ 1542081 h 1881446"/>
              <a:gd name="connsiteX8" fmla="*/ 11535732 w 12864912"/>
              <a:gd name="connsiteY8" fmla="*/ 1560935 h 1881446"/>
              <a:gd name="connsiteX9" fmla="*/ 11366050 w 12864912"/>
              <a:gd name="connsiteY9" fmla="*/ 1579788 h 1881446"/>
              <a:gd name="connsiteX10" fmla="*/ 11234074 w 12864912"/>
              <a:gd name="connsiteY10" fmla="*/ 1589215 h 1881446"/>
              <a:gd name="connsiteX11" fmla="*/ 11120953 w 12864912"/>
              <a:gd name="connsiteY11" fmla="*/ 1598642 h 1881446"/>
              <a:gd name="connsiteX12" fmla="*/ 10951270 w 12864912"/>
              <a:gd name="connsiteY12" fmla="*/ 1617495 h 1881446"/>
              <a:gd name="connsiteX13" fmla="*/ 10828722 w 12864912"/>
              <a:gd name="connsiteY13" fmla="*/ 1626922 h 1881446"/>
              <a:gd name="connsiteX14" fmla="*/ 10725027 w 12864912"/>
              <a:gd name="connsiteY14" fmla="*/ 1626922 h 1881446"/>
              <a:gd name="connsiteX15" fmla="*/ 10555345 w 12864912"/>
              <a:gd name="connsiteY15" fmla="*/ 1645776 h 1881446"/>
              <a:gd name="connsiteX16" fmla="*/ 10432796 w 12864912"/>
              <a:gd name="connsiteY16" fmla="*/ 1664629 h 1881446"/>
              <a:gd name="connsiteX17" fmla="*/ 10310248 w 12864912"/>
              <a:gd name="connsiteY17" fmla="*/ 1664629 h 1881446"/>
              <a:gd name="connsiteX18" fmla="*/ 10206553 w 12864912"/>
              <a:gd name="connsiteY18" fmla="*/ 1664629 h 1881446"/>
              <a:gd name="connsiteX19" fmla="*/ 10046297 w 12864912"/>
              <a:gd name="connsiteY19" fmla="*/ 1683483 h 1881446"/>
              <a:gd name="connsiteX20" fmla="*/ 9933175 w 12864912"/>
              <a:gd name="connsiteY20" fmla="*/ 1692910 h 1881446"/>
              <a:gd name="connsiteX21" fmla="*/ 9650371 w 12864912"/>
              <a:gd name="connsiteY21" fmla="*/ 1721190 h 1881446"/>
              <a:gd name="connsiteX22" fmla="*/ 9461835 w 12864912"/>
              <a:gd name="connsiteY22" fmla="*/ 1730617 h 1881446"/>
              <a:gd name="connsiteX23" fmla="*/ 9320433 w 12864912"/>
              <a:gd name="connsiteY23" fmla="*/ 1740044 h 1881446"/>
              <a:gd name="connsiteX24" fmla="*/ 9094190 w 12864912"/>
              <a:gd name="connsiteY24" fmla="*/ 1749471 h 1881446"/>
              <a:gd name="connsiteX25" fmla="*/ 8924507 w 12864912"/>
              <a:gd name="connsiteY25" fmla="*/ 1758898 h 1881446"/>
              <a:gd name="connsiteX26" fmla="*/ 8679411 w 12864912"/>
              <a:gd name="connsiteY26" fmla="*/ 1777751 h 1881446"/>
              <a:gd name="connsiteX27" fmla="*/ 8472021 w 12864912"/>
              <a:gd name="connsiteY27" fmla="*/ 1787178 h 1881446"/>
              <a:gd name="connsiteX28" fmla="*/ 8283485 w 12864912"/>
              <a:gd name="connsiteY28" fmla="*/ 1787178 h 1881446"/>
              <a:gd name="connsiteX29" fmla="*/ 8057241 w 12864912"/>
              <a:gd name="connsiteY29" fmla="*/ 1796605 h 1881446"/>
              <a:gd name="connsiteX30" fmla="*/ 7793291 w 12864912"/>
              <a:gd name="connsiteY30" fmla="*/ 1796605 h 1881446"/>
              <a:gd name="connsiteX31" fmla="*/ 7453926 w 12864912"/>
              <a:gd name="connsiteY31" fmla="*/ 1787178 h 1881446"/>
              <a:gd name="connsiteX32" fmla="*/ 6992013 w 12864912"/>
              <a:gd name="connsiteY32" fmla="*/ 1758898 h 1881446"/>
              <a:gd name="connsiteX33" fmla="*/ 6520672 w 12864912"/>
              <a:gd name="connsiteY33" fmla="*/ 1730617 h 1881446"/>
              <a:gd name="connsiteX34" fmla="*/ 6068186 w 12864912"/>
              <a:gd name="connsiteY34" fmla="*/ 1674056 h 1881446"/>
              <a:gd name="connsiteX35" fmla="*/ 5634553 w 12864912"/>
              <a:gd name="connsiteY35" fmla="*/ 1617495 h 1881446"/>
              <a:gd name="connsiteX36" fmla="*/ 5068945 w 12864912"/>
              <a:gd name="connsiteY36" fmla="*/ 1551508 h 1881446"/>
              <a:gd name="connsiteX37" fmla="*/ 4173398 w 12864912"/>
              <a:gd name="connsiteY37" fmla="*/ 1466667 h 1881446"/>
              <a:gd name="connsiteX38" fmla="*/ 3645497 w 12864912"/>
              <a:gd name="connsiteY38" fmla="*/ 1410106 h 1881446"/>
              <a:gd name="connsiteX39" fmla="*/ 3296705 w 12864912"/>
              <a:gd name="connsiteY39" fmla="*/ 1400679 h 1881446"/>
              <a:gd name="connsiteX40" fmla="*/ 2995048 w 12864912"/>
              <a:gd name="connsiteY40" fmla="*/ 1419533 h 1881446"/>
              <a:gd name="connsiteX41" fmla="*/ 2749951 w 12864912"/>
              <a:gd name="connsiteY41" fmla="*/ 1428959 h 1881446"/>
              <a:gd name="connsiteX42" fmla="*/ 2401159 w 12864912"/>
              <a:gd name="connsiteY42" fmla="*/ 1476093 h 1881446"/>
              <a:gd name="connsiteX43" fmla="*/ 2118355 w 12864912"/>
              <a:gd name="connsiteY43" fmla="*/ 1513801 h 1881446"/>
              <a:gd name="connsiteX44" fmla="*/ 1910965 w 12864912"/>
              <a:gd name="connsiteY44" fmla="*/ 1551508 h 1881446"/>
              <a:gd name="connsiteX45" fmla="*/ 1703575 w 12864912"/>
              <a:gd name="connsiteY45" fmla="*/ 1589215 h 1881446"/>
              <a:gd name="connsiteX46" fmla="*/ 1449052 w 12864912"/>
              <a:gd name="connsiteY46" fmla="*/ 1655203 h 1881446"/>
              <a:gd name="connsiteX47" fmla="*/ 1251089 w 12864912"/>
              <a:gd name="connsiteY47" fmla="*/ 1702337 h 1881446"/>
              <a:gd name="connsiteX48" fmla="*/ 1071980 w 12864912"/>
              <a:gd name="connsiteY48" fmla="*/ 1758898 h 1881446"/>
              <a:gd name="connsiteX49" fmla="*/ 808029 w 12864912"/>
              <a:gd name="connsiteY49" fmla="*/ 1843739 h 1881446"/>
              <a:gd name="connsiteX50" fmla="*/ 666627 w 12864912"/>
              <a:gd name="connsiteY50" fmla="*/ 1881446 h 1881446"/>
              <a:gd name="connsiteX51" fmla="*/ 657201 w 12864912"/>
              <a:gd name="connsiteY51" fmla="*/ 876173 h 1881446"/>
              <a:gd name="connsiteX52" fmla="*/ 647773 w 12864912"/>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169352 w 12386491"/>
              <a:gd name="connsiteY0" fmla="*/ 80926 h 1881446"/>
              <a:gd name="connsiteX1" fmla="*/ 508718 w 12386491"/>
              <a:gd name="connsiteY1" fmla="*/ 93747 h 1881446"/>
              <a:gd name="connsiteX2" fmla="*/ 12377064 w 12386491"/>
              <a:gd name="connsiteY2" fmla="*/ 99780 h 1881446"/>
              <a:gd name="connsiteX3" fmla="*/ 12386491 w 12386491"/>
              <a:gd name="connsiteY3" fmla="*/ 1419533 h 1881446"/>
              <a:gd name="connsiteX4" fmla="*/ 12131967 w 12386491"/>
              <a:gd name="connsiteY4" fmla="*/ 1447813 h 1881446"/>
              <a:gd name="connsiteX5" fmla="*/ 11868016 w 12386491"/>
              <a:gd name="connsiteY5" fmla="*/ 1485520 h 1881446"/>
              <a:gd name="connsiteX6" fmla="*/ 11509798 w 12386491"/>
              <a:gd name="connsiteY6" fmla="*/ 1504374 h 1881446"/>
              <a:gd name="connsiteX7" fmla="*/ 11217567 w 12386491"/>
              <a:gd name="connsiteY7" fmla="*/ 1542081 h 1881446"/>
              <a:gd name="connsiteX8" fmla="*/ 11057311 w 12386491"/>
              <a:gd name="connsiteY8" fmla="*/ 1560935 h 1881446"/>
              <a:gd name="connsiteX9" fmla="*/ 10887629 w 12386491"/>
              <a:gd name="connsiteY9" fmla="*/ 1579788 h 1881446"/>
              <a:gd name="connsiteX10" fmla="*/ 10755653 w 12386491"/>
              <a:gd name="connsiteY10" fmla="*/ 1589215 h 1881446"/>
              <a:gd name="connsiteX11" fmla="*/ 10642532 w 12386491"/>
              <a:gd name="connsiteY11" fmla="*/ 1598642 h 1881446"/>
              <a:gd name="connsiteX12" fmla="*/ 10472849 w 12386491"/>
              <a:gd name="connsiteY12" fmla="*/ 1617495 h 1881446"/>
              <a:gd name="connsiteX13" fmla="*/ 10350301 w 12386491"/>
              <a:gd name="connsiteY13" fmla="*/ 1626922 h 1881446"/>
              <a:gd name="connsiteX14" fmla="*/ 10246606 w 12386491"/>
              <a:gd name="connsiteY14" fmla="*/ 1626922 h 1881446"/>
              <a:gd name="connsiteX15" fmla="*/ 10076924 w 12386491"/>
              <a:gd name="connsiteY15" fmla="*/ 1645776 h 1881446"/>
              <a:gd name="connsiteX16" fmla="*/ 9954375 w 12386491"/>
              <a:gd name="connsiteY16" fmla="*/ 1664629 h 1881446"/>
              <a:gd name="connsiteX17" fmla="*/ 9831827 w 12386491"/>
              <a:gd name="connsiteY17" fmla="*/ 1664629 h 1881446"/>
              <a:gd name="connsiteX18" fmla="*/ 9728132 w 12386491"/>
              <a:gd name="connsiteY18" fmla="*/ 1664629 h 1881446"/>
              <a:gd name="connsiteX19" fmla="*/ 9567876 w 12386491"/>
              <a:gd name="connsiteY19" fmla="*/ 1683483 h 1881446"/>
              <a:gd name="connsiteX20" fmla="*/ 9454754 w 12386491"/>
              <a:gd name="connsiteY20" fmla="*/ 1692910 h 1881446"/>
              <a:gd name="connsiteX21" fmla="*/ 9171950 w 12386491"/>
              <a:gd name="connsiteY21" fmla="*/ 1721190 h 1881446"/>
              <a:gd name="connsiteX22" fmla="*/ 8983414 w 12386491"/>
              <a:gd name="connsiteY22" fmla="*/ 1730617 h 1881446"/>
              <a:gd name="connsiteX23" fmla="*/ 8842012 w 12386491"/>
              <a:gd name="connsiteY23" fmla="*/ 1740044 h 1881446"/>
              <a:gd name="connsiteX24" fmla="*/ 8615769 w 12386491"/>
              <a:gd name="connsiteY24" fmla="*/ 1749471 h 1881446"/>
              <a:gd name="connsiteX25" fmla="*/ 8446086 w 12386491"/>
              <a:gd name="connsiteY25" fmla="*/ 1758898 h 1881446"/>
              <a:gd name="connsiteX26" fmla="*/ 8200990 w 12386491"/>
              <a:gd name="connsiteY26" fmla="*/ 1777751 h 1881446"/>
              <a:gd name="connsiteX27" fmla="*/ 7993600 w 12386491"/>
              <a:gd name="connsiteY27" fmla="*/ 1787178 h 1881446"/>
              <a:gd name="connsiteX28" fmla="*/ 7805064 w 12386491"/>
              <a:gd name="connsiteY28" fmla="*/ 1787178 h 1881446"/>
              <a:gd name="connsiteX29" fmla="*/ 7578820 w 12386491"/>
              <a:gd name="connsiteY29" fmla="*/ 1796605 h 1881446"/>
              <a:gd name="connsiteX30" fmla="*/ 7314870 w 12386491"/>
              <a:gd name="connsiteY30" fmla="*/ 1796605 h 1881446"/>
              <a:gd name="connsiteX31" fmla="*/ 6975505 w 12386491"/>
              <a:gd name="connsiteY31" fmla="*/ 1787178 h 1881446"/>
              <a:gd name="connsiteX32" fmla="*/ 6513592 w 12386491"/>
              <a:gd name="connsiteY32" fmla="*/ 1758898 h 1881446"/>
              <a:gd name="connsiteX33" fmla="*/ 6042251 w 12386491"/>
              <a:gd name="connsiteY33" fmla="*/ 1730617 h 1881446"/>
              <a:gd name="connsiteX34" fmla="*/ 5589765 w 12386491"/>
              <a:gd name="connsiteY34" fmla="*/ 1674056 h 1881446"/>
              <a:gd name="connsiteX35" fmla="*/ 5156132 w 12386491"/>
              <a:gd name="connsiteY35" fmla="*/ 1617495 h 1881446"/>
              <a:gd name="connsiteX36" fmla="*/ 4590524 w 12386491"/>
              <a:gd name="connsiteY36" fmla="*/ 1551508 h 1881446"/>
              <a:gd name="connsiteX37" fmla="*/ 3694977 w 12386491"/>
              <a:gd name="connsiteY37" fmla="*/ 1466667 h 1881446"/>
              <a:gd name="connsiteX38" fmla="*/ 3167076 w 12386491"/>
              <a:gd name="connsiteY38" fmla="*/ 1410106 h 1881446"/>
              <a:gd name="connsiteX39" fmla="*/ 2818284 w 12386491"/>
              <a:gd name="connsiteY39" fmla="*/ 1400679 h 1881446"/>
              <a:gd name="connsiteX40" fmla="*/ 2516627 w 12386491"/>
              <a:gd name="connsiteY40" fmla="*/ 1419533 h 1881446"/>
              <a:gd name="connsiteX41" fmla="*/ 2271530 w 12386491"/>
              <a:gd name="connsiteY41" fmla="*/ 1428959 h 1881446"/>
              <a:gd name="connsiteX42" fmla="*/ 1922738 w 12386491"/>
              <a:gd name="connsiteY42" fmla="*/ 1476093 h 1881446"/>
              <a:gd name="connsiteX43" fmla="*/ 1639934 w 12386491"/>
              <a:gd name="connsiteY43" fmla="*/ 1513801 h 1881446"/>
              <a:gd name="connsiteX44" fmla="*/ 1432544 w 12386491"/>
              <a:gd name="connsiteY44" fmla="*/ 1551508 h 1881446"/>
              <a:gd name="connsiteX45" fmla="*/ 1225154 w 12386491"/>
              <a:gd name="connsiteY45" fmla="*/ 1589215 h 1881446"/>
              <a:gd name="connsiteX46" fmla="*/ 970631 w 12386491"/>
              <a:gd name="connsiteY46" fmla="*/ 1655203 h 1881446"/>
              <a:gd name="connsiteX47" fmla="*/ 772668 w 12386491"/>
              <a:gd name="connsiteY47" fmla="*/ 1702337 h 1881446"/>
              <a:gd name="connsiteX48" fmla="*/ 593559 w 12386491"/>
              <a:gd name="connsiteY48" fmla="*/ 1758898 h 1881446"/>
              <a:gd name="connsiteX49" fmla="*/ 329608 w 12386491"/>
              <a:gd name="connsiteY49" fmla="*/ 1843739 h 1881446"/>
              <a:gd name="connsiteX50" fmla="*/ 188206 w 12386491"/>
              <a:gd name="connsiteY50" fmla="*/ 1881446 h 1881446"/>
              <a:gd name="connsiteX51" fmla="*/ 178780 w 12386491"/>
              <a:gd name="connsiteY51" fmla="*/ 876173 h 1881446"/>
              <a:gd name="connsiteX52" fmla="*/ 169352 w 12386491"/>
              <a:gd name="connsiteY52" fmla="*/ 80926 h 1881446"/>
              <a:gd name="connsiteX0" fmla="*/ 140029 w 12357168"/>
              <a:gd name="connsiteY0" fmla="*/ 80926 h 1881446"/>
              <a:gd name="connsiteX1" fmla="*/ 479395 w 12357168"/>
              <a:gd name="connsiteY1" fmla="*/ 93747 h 1881446"/>
              <a:gd name="connsiteX2" fmla="*/ 12347741 w 12357168"/>
              <a:gd name="connsiteY2" fmla="*/ 99780 h 1881446"/>
              <a:gd name="connsiteX3" fmla="*/ 12357168 w 12357168"/>
              <a:gd name="connsiteY3" fmla="*/ 1419533 h 1881446"/>
              <a:gd name="connsiteX4" fmla="*/ 12102644 w 12357168"/>
              <a:gd name="connsiteY4" fmla="*/ 1447813 h 1881446"/>
              <a:gd name="connsiteX5" fmla="*/ 11838693 w 12357168"/>
              <a:gd name="connsiteY5" fmla="*/ 1485520 h 1881446"/>
              <a:gd name="connsiteX6" fmla="*/ 11480475 w 12357168"/>
              <a:gd name="connsiteY6" fmla="*/ 1504374 h 1881446"/>
              <a:gd name="connsiteX7" fmla="*/ 11188244 w 12357168"/>
              <a:gd name="connsiteY7" fmla="*/ 1542081 h 1881446"/>
              <a:gd name="connsiteX8" fmla="*/ 11027988 w 12357168"/>
              <a:gd name="connsiteY8" fmla="*/ 1560935 h 1881446"/>
              <a:gd name="connsiteX9" fmla="*/ 10858306 w 12357168"/>
              <a:gd name="connsiteY9" fmla="*/ 1579788 h 1881446"/>
              <a:gd name="connsiteX10" fmla="*/ 10726330 w 12357168"/>
              <a:gd name="connsiteY10" fmla="*/ 1589215 h 1881446"/>
              <a:gd name="connsiteX11" fmla="*/ 10613209 w 12357168"/>
              <a:gd name="connsiteY11" fmla="*/ 1598642 h 1881446"/>
              <a:gd name="connsiteX12" fmla="*/ 10443526 w 12357168"/>
              <a:gd name="connsiteY12" fmla="*/ 1617495 h 1881446"/>
              <a:gd name="connsiteX13" fmla="*/ 10320978 w 12357168"/>
              <a:gd name="connsiteY13" fmla="*/ 1626922 h 1881446"/>
              <a:gd name="connsiteX14" fmla="*/ 10217283 w 12357168"/>
              <a:gd name="connsiteY14" fmla="*/ 1626922 h 1881446"/>
              <a:gd name="connsiteX15" fmla="*/ 10047601 w 12357168"/>
              <a:gd name="connsiteY15" fmla="*/ 1645776 h 1881446"/>
              <a:gd name="connsiteX16" fmla="*/ 9925052 w 12357168"/>
              <a:gd name="connsiteY16" fmla="*/ 1664629 h 1881446"/>
              <a:gd name="connsiteX17" fmla="*/ 9802504 w 12357168"/>
              <a:gd name="connsiteY17" fmla="*/ 1664629 h 1881446"/>
              <a:gd name="connsiteX18" fmla="*/ 9698809 w 12357168"/>
              <a:gd name="connsiteY18" fmla="*/ 1664629 h 1881446"/>
              <a:gd name="connsiteX19" fmla="*/ 9538553 w 12357168"/>
              <a:gd name="connsiteY19" fmla="*/ 1683483 h 1881446"/>
              <a:gd name="connsiteX20" fmla="*/ 9425431 w 12357168"/>
              <a:gd name="connsiteY20" fmla="*/ 1692910 h 1881446"/>
              <a:gd name="connsiteX21" fmla="*/ 9142627 w 12357168"/>
              <a:gd name="connsiteY21" fmla="*/ 1721190 h 1881446"/>
              <a:gd name="connsiteX22" fmla="*/ 8954091 w 12357168"/>
              <a:gd name="connsiteY22" fmla="*/ 1730617 h 1881446"/>
              <a:gd name="connsiteX23" fmla="*/ 8812689 w 12357168"/>
              <a:gd name="connsiteY23" fmla="*/ 1740044 h 1881446"/>
              <a:gd name="connsiteX24" fmla="*/ 8586446 w 12357168"/>
              <a:gd name="connsiteY24" fmla="*/ 1749471 h 1881446"/>
              <a:gd name="connsiteX25" fmla="*/ 8416763 w 12357168"/>
              <a:gd name="connsiteY25" fmla="*/ 1758898 h 1881446"/>
              <a:gd name="connsiteX26" fmla="*/ 8171667 w 12357168"/>
              <a:gd name="connsiteY26" fmla="*/ 1777751 h 1881446"/>
              <a:gd name="connsiteX27" fmla="*/ 7964277 w 12357168"/>
              <a:gd name="connsiteY27" fmla="*/ 1787178 h 1881446"/>
              <a:gd name="connsiteX28" fmla="*/ 7775741 w 12357168"/>
              <a:gd name="connsiteY28" fmla="*/ 1787178 h 1881446"/>
              <a:gd name="connsiteX29" fmla="*/ 7549497 w 12357168"/>
              <a:gd name="connsiteY29" fmla="*/ 1796605 h 1881446"/>
              <a:gd name="connsiteX30" fmla="*/ 7285547 w 12357168"/>
              <a:gd name="connsiteY30" fmla="*/ 1796605 h 1881446"/>
              <a:gd name="connsiteX31" fmla="*/ 6946182 w 12357168"/>
              <a:gd name="connsiteY31" fmla="*/ 1787178 h 1881446"/>
              <a:gd name="connsiteX32" fmla="*/ 6484269 w 12357168"/>
              <a:gd name="connsiteY32" fmla="*/ 1758898 h 1881446"/>
              <a:gd name="connsiteX33" fmla="*/ 6012928 w 12357168"/>
              <a:gd name="connsiteY33" fmla="*/ 1730617 h 1881446"/>
              <a:gd name="connsiteX34" fmla="*/ 5560442 w 12357168"/>
              <a:gd name="connsiteY34" fmla="*/ 1674056 h 1881446"/>
              <a:gd name="connsiteX35" fmla="*/ 5126809 w 12357168"/>
              <a:gd name="connsiteY35" fmla="*/ 1617495 h 1881446"/>
              <a:gd name="connsiteX36" fmla="*/ 4561201 w 12357168"/>
              <a:gd name="connsiteY36" fmla="*/ 1551508 h 1881446"/>
              <a:gd name="connsiteX37" fmla="*/ 3665654 w 12357168"/>
              <a:gd name="connsiteY37" fmla="*/ 1466667 h 1881446"/>
              <a:gd name="connsiteX38" fmla="*/ 3137753 w 12357168"/>
              <a:gd name="connsiteY38" fmla="*/ 1410106 h 1881446"/>
              <a:gd name="connsiteX39" fmla="*/ 2788961 w 12357168"/>
              <a:gd name="connsiteY39" fmla="*/ 1400679 h 1881446"/>
              <a:gd name="connsiteX40" fmla="*/ 2487304 w 12357168"/>
              <a:gd name="connsiteY40" fmla="*/ 1419533 h 1881446"/>
              <a:gd name="connsiteX41" fmla="*/ 2242207 w 12357168"/>
              <a:gd name="connsiteY41" fmla="*/ 1428959 h 1881446"/>
              <a:gd name="connsiteX42" fmla="*/ 1893415 w 12357168"/>
              <a:gd name="connsiteY42" fmla="*/ 1476093 h 1881446"/>
              <a:gd name="connsiteX43" fmla="*/ 1610611 w 12357168"/>
              <a:gd name="connsiteY43" fmla="*/ 1513801 h 1881446"/>
              <a:gd name="connsiteX44" fmla="*/ 1403221 w 12357168"/>
              <a:gd name="connsiteY44" fmla="*/ 1551508 h 1881446"/>
              <a:gd name="connsiteX45" fmla="*/ 1195831 w 12357168"/>
              <a:gd name="connsiteY45" fmla="*/ 1589215 h 1881446"/>
              <a:gd name="connsiteX46" fmla="*/ 941308 w 12357168"/>
              <a:gd name="connsiteY46" fmla="*/ 1655203 h 1881446"/>
              <a:gd name="connsiteX47" fmla="*/ 743345 w 12357168"/>
              <a:gd name="connsiteY47" fmla="*/ 1702337 h 1881446"/>
              <a:gd name="connsiteX48" fmla="*/ 564236 w 12357168"/>
              <a:gd name="connsiteY48" fmla="*/ 1758898 h 1881446"/>
              <a:gd name="connsiteX49" fmla="*/ 300285 w 12357168"/>
              <a:gd name="connsiteY49" fmla="*/ 1843739 h 1881446"/>
              <a:gd name="connsiteX50" fmla="*/ 158883 w 12357168"/>
              <a:gd name="connsiteY50" fmla="*/ 1881446 h 1881446"/>
              <a:gd name="connsiteX51" fmla="*/ 149457 w 12357168"/>
              <a:gd name="connsiteY51" fmla="*/ 876173 h 1881446"/>
              <a:gd name="connsiteX52" fmla="*/ 140029 w 12357168"/>
              <a:gd name="connsiteY52" fmla="*/ 80926 h 1881446"/>
              <a:gd name="connsiteX0" fmla="*/ 42303 w 12259442"/>
              <a:gd name="connsiteY0" fmla="*/ 80926 h 1881446"/>
              <a:gd name="connsiteX1" fmla="*/ 381669 w 12259442"/>
              <a:gd name="connsiteY1" fmla="*/ 93747 h 1881446"/>
              <a:gd name="connsiteX2" fmla="*/ 12250015 w 12259442"/>
              <a:gd name="connsiteY2" fmla="*/ 99780 h 1881446"/>
              <a:gd name="connsiteX3" fmla="*/ 12259442 w 12259442"/>
              <a:gd name="connsiteY3" fmla="*/ 1419533 h 1881446"/>
              <a:gd name="connsiteX4" fmla="*/ 12004918 w 12259442"/>
              <a:gd name="connsiteY4" fmla="*/ 1447813 h 1881446"/>
              <a:gd name="connsiteX5" fmla="*/ 11740967 w 12259442"/>
              <a:gd name="connsiteY5" fmla="*/ 1485520 h 1881446"/>
              <a:gd name="connsiteX6" fmla="*/ 11382749 w 12259442"/>
              <a:gd name="connsiteY6" fmla="*/ 1504374 h 1881446"/>
              <a:gd name="connsiteX7" fmla="*/ 11090518 w 12259442"/>
              <a:gd name="connsiteY7" fmla="*/ 1542081 h 1881446"/>
              <a:gd name="connsiteX8" fmla="*/ 10930262 w 12259442"/>
              <a:gd name="connsiteY8" fmla="*/ 1560935 h 1881446"/>
              <a:gd name="connsiteX9" fmla="*/ 10760580 w 12259442"/>
              <a:gd name="connsiteY9" fmla="*/ 1579788 h 1881446"/>
              <a:gd name="connsiteX10" fmla="*/ 10628604 w 12259442"/>
              <a:gd name="connsiteY10" fmla="*/ 1589215 h 1881446"/>
              <a:gd name="connsiteX11" fmla="*/ 10515483 w 12259442"/>
              <a:gd name="connsiteY11" fmla="*/ 1598642 h 1881446"/>
              <a:gd name="connsiteX12" fmla="*/ 10345800 w 12259442"/>
              <a:gd name="connsiteY12" fmla="*/ 1617495 h 1881446"/>
              <a:gd name="connsiteX13" fmla="*/ 10223252 w 12259442"/>
              <a:gd name="connsiteY13" fmla="*/ 1626922 h 1881446"/>
              <a:gd name="connsiteX14" fmla="*/ 10119557 w 12259442"/>
              <a:gd name="connsiteY14" fmla="*/ 1626922 h 1881446"/>
              <a:gd name="connsiteX15" fmla="*/ 9949875 w 12259442"/>
              <a:gd name="connsiteY15" fmla="*/ 1645776 h 1881446"/>
              <a:gd name="connsiteX16" fmla="*/ 9827326 w 12259442"/>
              <a:gd name="connsiteY16" fmla="*/ 1664629 h 1881446"/>
              <a:gd name="connsiteX17" fmla="*/ 9704778 w 12259442"/>
              <a:gd name="connsiteY17" fmla="*/ 1664629 h 1881446"/>
              <a:gd name="connsiteX18" fmla="*/ 9601083 w 12259442"/>
              <a:gd name="connsiteY18" fmla="*/ 1664629 h 1881446"/>
              <a:gd name="connsiteX19" fmla="*/ 9440827 w 12259442"/>
              <a:gd name="connsiteY19" fmla="*/ 1683483 h 1881446"/>
              <a:gd name="connsiteX20" fmla="*/ 9327705 w 12259442"/>
              <a:gd name="connsiteY20" fmla="*/ 1692910 h 1881446"/>
              <a:gd name="connsiteX21" fmla="*/ 9044901 w 12259442"/>
              <a:gd name="connsiteY21" fmla="*/ 1721190 h 1881446"/>
              <a:gd name="connsiteX22" fmla="*/ 8856365 w 12259442"/>
              <a:gd name="connsiteY22" fmla="*/ 1730617 h 1881446"/>
              <a:gd name="connsiteX23" fmla="*/ 8714963 w 12259442"/>
              <a:gd name="connsiteY23" fmla="*/ 1740044 h 1881446"/>
              <a:gd name="connsiteX24" fmla="*/ 8488720 w 12259442"/>
              <a:gd name="connsiteY24" fmla="*/ 1749471 h 1881446"/>
              <a:gd name="connsiteX25" fmla="*/ 8319037 w 12259442"/>
              <a:gd name="connsiteY25" fmla="*/ 1758898 h 1881446"/>
              <a:gd name="connsiteX26" fmla="*/ 8073941 w 12259442"/>
              <a:gd name="connsiteY26" fmla="*/ 1777751 h 1881446"/>
              <a:gd name="connsiteX27" fmla="*/ 7866551 w 12259442"/>
              <a:gd name="connsiteY27" fmla="*/ 1787178 h 1881446"/>
              <a:gd name="connsiteX28" fmla="*/ 7678015 w 12259442"/>
              <a:gd name="connsiteY28" fmla="*/ 1787178 h 1881446"/>
              <a:gd name="connsiteX29" fmla="*/ 7451771 w 12259442"/>
              <a:gd name="connsiteY29" fmla="*/ 1796605 h 1881446"/>
              <a:gd name="connsiteX30" fmla="*/ 7187821 w 12259442"/>
              <a:gd name="connsiteY30" fmla="*/ 1796605 h 1881446"/>
              <a:gd name="connsiteX31" fmla="*/ 6848456 w 12259442"/>
              <a:gd name="connsiteY31" fmla="*/ 1787178 h 1881446"/>
              <a:gd name="connsiteX32" fmla="*/ 6386543 w 12259442"/>
              <a:gd name="connsiteY32" fmla="*/ 1758898 h 1881446"/>
              <a:gd name="connsiteX33" fmla="*/ 5915202 w 12259442"/>
              <a:gd name="connsiteY33" fmla="*/ 1730617 h 1881446"/>
              <a:gd name="connsiteX34" fmla="*/ 5462716 w 12259442"/>
              <a:gd name="connsiteY34" fmla="*/ 1674056 h 1881446"/>
              <a:gd name="connsiteX35" fmla="*/ 5029083 w 12259442"/>
              <a:gd name="connsiteY35" fmla="*/ 1617495 h 1881446"/>
              <a:gd name="connsiteX36" fmla="*/ 4463475 w 12259442"/>
              <a:gd name="connsiteY36" fmla="*/ 1551508 h 1881446"/>
              <a:gd name="connsiteX37" fmla="*/ 3567928 w 12259442"/>
              <a:gd name="connsiteY37" fmla="*/ 1466667 h 1881446"/>
              <a:gd name="connsiteX38" fmla="*/ 3040027 w 12259442"/>
              <a:gd name="connsiteY38" fmla="*/ 1410106 h 1881446"/>
              <a:gd name="connsiteX39" fmla="*/ 2691235 w 12259442"/>
              <a:gd name="connsiteY39" fmla="*/ 1400679 h 1881446"/>
              <a:gd name="connsiteX40" fmla="*/ 2389578 w 12259442"/>
              <a:gd name="connsiteY40" fmla="*/ 1419533 h 1881446"/>
              <a:gd name="connsiteX41" fmla="*/ 2144481 w 12259442"/>
              <a:gd name="connsiteY41" fmla="*/ 1428959 h 1881446"/>
              <a:gd name="connsiteX42" fmla="*/ 1795689 w 12259442"/>
              <a:gd name="connsiteY42" fmla="*/ 1476093 h 1881446"/>
              <a:gd name="connsiteX43" fmla="*/ 1512885 w 12259442"/>
              <a:gd name="connsiteY43" fmla="*/ 1513801 h 1881446"/>
              <a:gd name="connsiteX44" fmla="*/ 1305495 w 12259442"/>
              <a:gd name="connsiteY44" fmla="*/ 1551508 h 1881446"/>
              <a:gd name="connsiteX45" fmla="*/ 1098105 w 12259442"/>
              <a:gd name="connsiteY45" fmla="*/ 1589215 h 1881446"/>
              <a:gd name="connsiteX46" fmla="*/ 843582 w 12259442"/>
              <a:gd name="connsiteY46" fmla="*/ 1655203 h 1881446"/>
              <a:gd name="connsiteX47" fmla="*/ 645619 w 12259442"/>
              <a:gd name="connsiteY47" fmla="*/ 1702337 h 1881446"/>
              <a:gd name="connsiteX48" fmla="*/ 466510 w 12259442"/>
              <a:gd name="connsiteY48" fmla="*/ 1758898 h 1881446"/>
              <a:gd name="connsiteX49" fmla="*/ 202559 w 12259442"/>
              <a:gd name="connsiteY49" fmla="*/ 1843739 h 1881446"/>
              <a:gd name="connsiteX50" fmla="*/ 61157 w 12259442"/>
              <a:gd name="connsiteY50" fmla="*/ 1881446 h 1881446"/>
              <a:gd name="connsiteX51" fmla="*/ 51731 w 12259442"/>
              <a:gd name="connsiteY51" fmla="*/ 876173 h 1881446"/>
              <a:gd name="connsiteX52" fmla="*/ 42303 w 12259442"/>
              <a:gd name="connsiteY52" fmla="*/ 80926 h 1881446"/>
              <a:gd name="connsiteX0" fmla="*/ 6275 w 12223414"/>
              <a:gd name="connsiteY0" fmla="*/ 80926 h 1881446"/>
              <a:gd name="connsiteX1" fmla="*/ 345641 w 12223414"/>
              <a:gd name="connsiteY1" fmla="*/ 93747 h 1881446"/>
              <a:gd name="connsiteX2" fmla="*/ 12213987 w 12223414"/>
              <a:gd name="connsiteY2" fmla="*/ 99780 h 1881446"/>
              <a:gd name="connsiteX3" fmla="*/ 12223414 w 12223414"/>
              <a:gd name="connsiteY3" fmla="*/ 1419533 h 1881446"/>
              <a:gd name="connsiteX4" fmla="*/ 11968890 w 12223414"/>
              <a:gd name="connsiteY4" fmla="*/ 1447813 h 1881446"/>
              <a:gd name="connsiteX5" fmla="*/ 11704939 w 12223414"/>
              <a:gd name="connsiteY5" fmla="*/ 1485520 h 1881446"/>
              <a:gd name="connsiteX6" fmla="*/ 11346721 w 12223414"/>
              <a:gd name="connsiteY6" fmla="*/ 1504374 h 1881446"/>
              <a:gd name="connsiteX7" fmla="*/ 11054490 w 12223414"/>
              <a:gd name="connsiteY7" fmla="*/ 1542081 h 1881446"/>
              <a:gd name="connsiteX8" fmla="*/ 10894234 w 12223414"/>
              <a:gd name="connsiteY8" fmla="*/ 1560935 h 1881446"/>
              <a:gd name="connsiteX9" fmla="*/ 10724552 w 12223414"/>
              <a:gd name="connsiteY9" fmla="*/ 1579788 h 1881446"/>
              <a:gd name="connsiteX10" fmla="*/ 10592576 w 12223414"/>
              <a:gd name="connsiteY10" fmla="*/ 1589215 h 1881446"/>
              <a:gd name="connsiteX11" fmla="*/ 10479455 w 12223414"/>
              <a:gd name="connsiteY11" fmla="*/ 1598642 h 1881446"/>
              <a:gd name="connsiteX12" fmla="*/ 10309772 w 12223414"/>
              <a:gd name="connsiteY12" fmla="*/ 1617495 h 1881446"/>
              <a:gd name="connsiteX13" fmla="*/ 10187224 w 12223414"/>
              <a:gd name="connsiteY13" fmla="*/ 1626922 h 1881446"/>
              <a:gd name="connsiteX14" fmla="*/ 10083529 w 12223414"/>
              <a:gd name="connsiteY14" fmla="*/ 1626922 h 1881446"/>
              <a:gd name="connsiteX15" fmla="*/ 9913847 w 12223414"/>
              <a:gd name="connsiteY15" fmla="*/ 1645776 h 1881446"/>
              <a:gd name="connsiteX16" fmla="*/ 9791298 w 12223414"/>
              <a:gd name="connsiteY16" fmla="*/ 1664629 h 1881446"/>
              <a:gd name="connsiteX17" fmla="*/ 9668750 w 12223414"/>
              <a:gd name="connsiteY17" fmla="*/ 1664629 h 1881446"/>
              <a:gd name="connsiteX18" fmla="*/ 9565055 w 12223414"/>
              <a:gd name="connsiteY18" fmla="*/ 1664629 h 1881446"/>
              <a:gd name="connsiteX19" fmla="*/ 9404799 w 12223414"/>
              <a:gd name="connsiteY19" fmla="*/ 1683483 h 1881446"/>
              <a:gd name="connsiteX20" fmla="*/ 9291677 w 12223414"/>
              <a:gd name="connsiteY20" fmla="*/ 1692910 h 1881446"/>
              <a:gd name="connsiteX21" fmla="*/ 9008873 w 12223414"/>
              <a:gd name="connsiteY21" fmla="*/ 1721190 h 1881446"/>
              <a:gd name="connsiteX22" fmla="*/ 8820337 w 12223414"/>
              <a:gd name="connsiteY22" fmla="*/ 1730617 h 1881446"/>
              <a:gd name="connsiteX23" fmla="*/ 8678935 w 12223414"/>
              <a:gd name="connsiteY23" fmla="*/ 1740044 h 1881446"/>
              <a:gd name="connsiteX24" fmla="*/ 8452692 w 12223414"/>
              <a:gd name="connsiteY24" fmla="*/ 1749471 h 1881446"/>
              <a:gd name="connsiteX25" fmla="*/ 8283009 w 12223414"/>
              <a:gd name="connsiteY25" fmla="*/ 1758898 h 1881446"/>
              <a:gd name="connsiteX26" fmla="*/ 8037913 w 12223414"/>
              <a:gd name="connsiteY26" fmla="*/ 1777751 h 1881446"/>
              <a:gd name="connsiteX27" fmla="*/ 7830523 w 12223414"/>
              <a:gd name="connsiteY27" fmla="*/ 1787178 h 1881446"/>
              <a:gd name="connsiteX28" fmla="*/ 7641987 w 12223414"/>
              <a:gd name="connsiteY28" fmla="*/ 1787178 h 1881446"/>
              <a:gd name="connsiteX29" fmla="*/ 7415743 w 12223414"/>
              <a:gd name="connsiteY29" fmla="*/ 1796605 h 1881446"/>
              <a:gd name="connsiteX30" fmla="*/ 7151793 w 12223414"/>
              <a:gd name="connsiteY30" fmla="*/ 1796605 h 1881446"/>
              <a:gd name="connsiteX31" fmla="*/ 6812428 w 12223414"/>
              <a:gd name="connsiteY31" fmla="*/ 1787178 h 1881446"/>
              <a:gd name="connsiteX32" fmla="*/ 6350515 w 12223414"/>
              <a:gd name="connsiteY32" fmla="*/ 1758898 h 1881446"/>
              <a:gd name="connsiteX33" fmla="*/ 5879174 w 12223414"/>
              <a:gd name="connsiteY33" fmla="*/ 1730617 h 1881446"/>
              <a:gd name="connsiteX34" fmla="*/ 5426688 w 12223414"/>
              <a:gd name="connsiteY34" fmla="*/ 1674056 h 1881446"/>
              <a:gd name="connsiteX35" fmla="*/ 4993055 w 12223414"/>
              <a:gd name="connsiteY35" fmla="*/ 1617495 h 1881446"/>
              <a:gd name="connsiteX36" fmla="*/ 4427447 w 12223414"/>
              <a:gd name="connsiteY36" fmla="*/ 1551508 h 1881446"/>
              <a:gd name="connsiteX37" fmla="*/ 3531900 w 12223414"/>
              <a:gd name="connsiteY37" fmla="*/ 1466667 h 1881446"/>
              <a:gd name="connsiteX38" fmla="*/ 3003999 w 12223414"/>
              <a:gd name="connsiteY38" fmla="*/ 1410106 h 1881446"/>
              <a:gd name="connsiteX39" fmla="*/ 2655207 w 12223414"/>
              <a:gd name="connsiteY39" fmla="*/ 1400679 h 1881446"/>
              <a:gd name="connsiteX40" fmla="*/ 2353550 w 12223414"/>
              <a:gd name="connsiteY40" fmla="*/ 1419533 h 1881446"/>
              <a:gd name="connsiteX41" fmla="*/ 2108453 w 12223414"/>
              <a:gd name="connsiteY41" fmla="*/ 1428959 h 1881446"/>
              <a:gd name="connsiteX42" fmla="*/ 1759661 w 12223414"/>
              <a:gd name="connsiteY42" fmla="*/ 1476093 h 1881446"/>
              <a:gd name="connsiteX43" fmla="*/ 1476857 w 12223414"/>
              <a:gd name="connsiteY43" fmla="*/ 1513801 h 1881446"/>
              <a:gd name="connsiteX44" fmla="*/ 1269467 w 12223414"/>
              <a:gd name="connsiteY44" fmla="*/ 1551508 h 1881446"/>
              <a:gd name="connsiteX45" fmla="*/ 1062077 w 12223414"/>
              <a:gd name="connsiteY45" fmla="*/ 1589215 h 1881446"/>
              <a:gd name="connsiteX46" fmla="*/ 807554 w 12223414"/>
              <a:gd name="connsiteY46" fmla="*/ 1655203 h 1881446"/>
              <a:gd name="connsiteX47" fmla="*/ 609591 w 12223414"/>
              <a:gd name="connsiteY47" fmla="*/ 1702337 h 1881446"/>
              <a:gd name="connsiteX48" fmla="*/ 430482 w 12223414"/>
              <a:gd name="connsiteY48" fmla="*/ 1758898 h 1881446"/>
              <a:gd name="connsiteX49" fmla="*/ 166531 w 12223414"/>
              <a:gd name="connsiteY49" fmla="*/ 1843739 h 1881446"/>
              <a:gd name="connsiteX50" fmla="*/ 25129 w 12223414"/>
              <a:gd name="connsiteY50" fmla="*/ 1881446 h 1881446"/>
              <a:gd name="connsiteX51" fmla="*/ 15703 w 12223414"/>
              <a:gd name="connsiteY51" fmla="*/ 876173 h 1881446"/>
              <a:gd name="connsiteX52" fmla="*/ 6275 w 12223414"/>
              <a:gd name="connsiteY52" fmla="*/ 80926 h 1881446"/>
              <a:gd name="connsiteX0" fmla="*/ 6275 w 12223414"/>
              <a:gd name="connsiteY0" fmla="*/ 80926 h 1890873"/>
              <a:gd name="connsiteX1" fmla="*/ 345641 w 12223414"/>
              <a:gd name="connsiteY1" fmla="*/ 93747 h 1890873"/>
              <a:gd name="connsiteX2" fmla="*/ 12213987 w 12223414"/>
              <a:gd name="connsiteY2" fmla="*/ 99780 h 1890873"/>
              <a:gd name="connsiteX3" fmla="*/ 12223414 w 12223414"/>
              <a:gd name="connsiteY3" fmla="*/ 1419533 h 1890873"/>
              <a:gd name="connsiteX4" fmla="*/ 11968890 w 12223414"/>
              <a:gd name="connsiteY4" fmla="*/ 1447813 h 1890873"/>
              <a:gd name="connsiteX5" fmla="*/ 11704939 w 12223414"/>
              <a:gd name="connsiteY5" fmla="*/ 1485520 h 1890873"/>
              <a:gd name="connsiteX6" fmla="*/ 11346721 w 12223414"/>
              <a:gd name="connsiteY6" fmla="*/ 1504374 h 1890873"/>
              <a:gd name="connsiteX7" fmla="*/ 11054490 w 12223414"/>
              <a:gd name="connsiteY7" fmla="*/ 1542081 h 1890873"/>
              <a:gd name="connsiteX8" fmla="*/ 10894234 w 12223414"/>
              <a:gd name="connsiteY8" fmla="*/ 1560935 h 1890873"/>
              <a:gd name="connsiteX9" fmla="*/ 10724552 w 12223414"/>
              <a:gd name="connsiteY9" fmla="*/ 1579788 h 1890873"/>
              <a:gd name="connsiteX10" fmla="*/ 10592576 w 12223414"/>
              <a:gd name="connsiteY10" fmla="*/ 1589215 h 1890873"/>
              <a:gd name="connsiteX11" fmla="*/ 10479455 w 12223414"/>
              <a:gd name="connsiteY11" fmla="*/ 1598642 h 1890873"/>
              <a:gd name="connsiteX12" fmla="*/ 10309772 w 12223414"/>
              <a:gd name="connsiteY12" fmla="*/ 1617495 h 1890873"/>
              <a:gd name="connsiteX13" fmla="*/ 10187224 w 12223414"/>
              <a:gd name="connsiteY13" fmla="*/ 1626922 h 1890873"/>
              <a:gd name="connsiteX14" fmla="*/ 10083529 w 12223414"/>
              <a:gd name="connsiteY14" fmla="*/ 1626922 h 1890873"/>
              <a:gd name="connsiteX15" fmla="*/ 9913847 w 12223414"/>
              <a:gd name="connsiteY15" fmla="*/ 1645776 h 1890873"/>
              <a:gd name="connsiteX16" fmla="*/ 9791298 w 12223414"/>
              <a:gd name="connsiteY16" fmla="*/ 1664629 h 1890873"/>
              <a:gd name="connsiteX17" fmla="*/ 9668750 w 12223414"/>
              <a:gd name="connsiteY17" fmla="*/ 1664629 h 1890873"/>
              <a:gd name="connsiteX18" fmla="*/ 9565055 w 12223414"/>
              <a:gd name="connsiteY18" fmla="*/ 1664629 h 1890873"/>
              <a:gd name="connsiteX19" fmla="*/ 9404799 w 12223414"/>
              <a:gd name="connsiteY19" fmla="*/ 1683483 h 1890873"/>
              <a:gd name="connsiteX20" fmla="*/ 9291677 w 12223414"/>
              <a:gd name="connsiteY20" fmla="*/ 1692910 h 1890873"/>
              <a:gd name="connsiteX21" fmla="*/ 9008873 w 12223414"/>
              <a:gd name="connsiteY21" fmla="*/ 1721190 h 1890873"/>
              <a:gd name="connsiteX22" fmla="*/ 8820337 w 12223414"/>
              <a:gd name="connsiteY22" fmla="*/ 1730617 h 1890873"/>
              <a:gd name="connsiteX23" fmla="*/ 8678935 w 12223414"/>
              <a:gd name="connsiteY23" fmla="*/ 1740044 h 1890873"/>
              <a:gd name="connsiteX24" fmla="*/ 8452692 w 12223414"/>
              <a:gd name="connsiteY24" fmla="*/ 1749471 h 1890873"/>
              <a:gd name="connsiteX25" fmla="*/ 8283009 w 12223414"/>
              <a:gd name="connsiteY25" fmla="*/ 1758898 h 1890873"/>
              <a:gd name="connsiteX26" fmla="*/ 8037913 w 12223414"/>
              <a:gd name="connsiteY26" fmla="*/ 1777751 h 1890873"/>
              <a:gd name="connsiteX27" fmla="*/ 7830523 w 12223414"/>
              <a:gd name="connsiteY27" fmla="*/ 1787178 h 1890873"/>
              <a:gd name="connsiteX28" fmla="*/ 7641987 w 12223414"/>
              <a:gd name="connsiteY28" fmla="*/ 1787178 h 1890873"/>
              <a:gd name="connsiteX29" fmla="*/ 7415743 w 12223414"/>
              <a:gd name="connsiteY29" fmla="*/ 1796605 h 1890873"/>
              <a:gd name="connsiteX30" fmla="*/ 7151793 w 12223414"/>
              <a:gd name="connsiteY30" fmla="*/ 1796605 h 1890873"/>
              <a:gd name="connsiteX31" fmla="*/ 6812428 w 12223414"/>
              <a:gd name="connsiteY31" fmla="*/ 1787178 h 1890873"/>
              <a:gd name="connsiteX32" fmla="*/ 6350515 w 12223414"/>
              <a:gd name="connsiteY32" fmla="*/ 1758898 h 1890873"/>
              <a:gd name="connsiteX33" fmla="*/ 5879174 w 12223414"/>
              <a:gd name="connsiteY33" fmla="*/ 1730617 h 1890873"/>
              <a:gd name="connsiteX34" fmla="*/ 5426688 w 12223414"/>
              <a:gd name="connsiteY34" fmla="*/ 1674056 h 1890873"/>
              <a:gd name="connsiteX35" fmla="*/ 4993055 w 12223414"/>
              <a:gd name="connsiteY35" fmla="*/ 1617495 h 1890873"/>
              <a:gd name="connsiteX36" fmla="*/ 4427447 w 12223414"/>
              <a:gd name="connsiteY36" fmla="*/ 1551508 h 1890873"/>
              <a:gd name="connsiteX37" fmla="*/ 3531900 w 12223414"/>
              <a:gd name="connsiteY37" fmla="*/ 1466667 h 1890873"/>
              <a:gd name="connsiteX38" fmla="*/ 3003999 w 12223414"/>
              <a:gd name="connsiteY38" fmla="*/ 1410106 h 1890873"/>
              <a:gd name="connsiteX39" fmla="*/ 2655207 w 12223414"/>
              <a:gd name="connsiteY39" fmla="*/ 1400679 h 1890873"/>
              <a:gd name="connsiteX40" fmla="*/ 2353550 w 12223414"/>
              <a:gd name="connsiteY40" fmla="*/ 1419533 h 1890873"/>
              <a:gd name="connsiteX41" fmla="*/ 2108453 w 12223414"/>
              <a:gd name="connsiteY41" fmla="*/ 1428959 h 1890873"/>
              <a:gd name="connsiteX42" fmla="*/ 1759661 w 12223414"/>
              <a:gd name="connsiteY42" fmla="*/ 1476093 h 1890873"/>
              <a:gd name="connsiteX43" fmla="*/ 1476857 w 12223414"/>
              <a:gd name="connsiteY43" fmla="*/ 1513801 h 1890873"/>
              <a:gd name="connsiteX44" fmla="*/ 1269467 w 12223414"/>
              <a:gd name="connsiteY44" fmla="*/ 1551508 h 1890873"/>
              <a:gd name="connsiteX45" fmla="*/ 1062077 w 12223414"/>
              <a:gd name="connsiteY45" fmla="*/ 1589215 h 1890873"/>
              <a:gd name="connsiteX46" fmla="*/ 807554 w 12223414"/>
              <a:gd name="connsiteY46" fmla="*/ 1655203 h 1890873"/>
              <a:gd name="connsiteX47" fmla="*/ 609591 w 12223414"/>
              <a:gd name="connsiteY47" fmla="*/ 1702337 h 1890873"/>
              <a:gd name="connsiteX48" fmla="*/ 430482 w 12223414"/>
              <a:gd name="connsiteY48" fmla="*/ 1758898 h 1890873"/>
              <a:gd name="connsiteX49" fmla="*/ 166531 w 12223414"/>
              <a:gd name="connsiteY49" fmla="*/ 1843739 h 1890873"/>
              <a:gd name="connsiteX50" fmla="*/ 34556 w 12223414"/>
              <a:gd name="connsiteY50" fmla="*/ 1890873 h 1890873"/>
              <a:gd name="connsiteX51" fmla="*/ 15703 w 12223414"/>
              <a:gd name="connsiteY51" fmla="*/ 876173 h 1890873"/>
              <a:gd name="connsiteX52" fmla="*/ 6275 w 12223414"/>
              <a:gd name="connsiteY52" fmla="*/ 80926 h 1890873"/>
              <a:gd name="connsiteX0" fmla="*/ 6275 w 12223414"/>
              <a:gd name="connsiteY0" fmla="*/ 87387 h 1897334"/>
              <a:gd name="connsiteX1" fmla="*/ 345641 w 12223414"/>
              <a:gd name="connsiteY1" fmla="*/ 100208 h 1897334"/>
              <a:gd name="connsiteX2" fmla="*/ 2466672 w 12223414"/>
              <a:gd name="connsiteY2" fmla="*/ 81354 h 1897334"/>
              <a:gd name="connsiteX3" fmla="*/ 12213987 w 12223414"/>
              <a:gd name="connsiteY3" fmla="*/ 106241 h 1897334"/>
              <a:gd name="connsiteX4" fmla="*/ 12223414 w 12223414"/>
              <a:gd name="connsiteY4" fmla="*/ 1425994 h 1897334"/>
              <a:gd name="connsiteX5" fmla="*/ 11968890 w 12223414"/>
              <a:gd name="connsiteY5" fmla="*/ 1454274 h 1897334"/>
              <a:gd name="connsiteX6" fmla="*/ 11704939 w 12223414"/>
              <a:gd name="connsiteY6" fmla="*/ 1491981 h 1897334"/>
              <a:gd name="connsiteX7" fmla="*/ 11346721 w 12223414"/>
              <a:gd name="connsiteY7" fmla="*/ 1510835 h 1897334"/>
              <a:gd name="connsiteX8" fmla="*/ 11054490 w 12223414"/>
              <a:gd name="connsiteY8" fmla="*/ 1548542 h 1897334"/>
              <a:gd name="connsiteX9" fmla="*/ 10894234 w 12223414"/>
              <a:gd name="connsiteY9" fmla="*/ 1567396 h 1897334"/>
              <a:gd name="connsiteX10" fmla="*/ 10724552 w 12223414"/>
              <a:gd name="connsiteY10" fmla="*/ 1586249 h 1897334"/>
              <a:gd name="connsiteX11" fmla="*/ 10592576 w 12223414"/>
              <a:gd name="connsiteY11" fmla="*/ 1595676 h 1897334"/>
              <a:gd name="connsiteX12" fmla="*/ 10479455 w 12223414"/>
              <a:gd name="connsiteY12" fmla="*/ 1605103 h 1897334"/>
              <a:gd name="connsiteX13" fmla="*/ 10309772 w 12223414"/>
              <a:gd name="connsiteY13" fmla="*/ 1623956 h 1897334"/>
              <a:gd name="connsiteX14" fmla="*/ 10187224 w 12223414"/>
              <a:gd name="connsiteY14" fmla="*/ 1633383 h 1897334"/>
              <a:gd name="connsiteX15" fmla="*/ 10083529 w 12223414"/>
              <a:gd name="connsiteY15" fmla="*/ 1633383 h 1897334"/>
              <a:gd name="connsiteX16" fmla="*/ 9913847 w 12223414"/>
              <a:gd name="connsiteY16" fmla="*/ 1652237 h 1897334"/>
              <a:gd name="connsiteX17" fmla="*/ 9791298 w 12223414"/>
              <a:gd name="connsiteY17" fmla="*/ 1671090 h 1897334"/>
              <a:gd name="connsiteX18" fmla="*/ 9668750 w 12223414"/>
              <a:gd name="connsiteY18" fmla="*/ 1671090 h 1897334"/>
              <a:gd name="connsiteX19" fmla="*/ 9565055 w 12223414"/>
              <a:gd name="connsiteY19" fmla="*/ 1671090 h 1897334"/>
              <a:gd name="connsiteX20" fmla="*/ 9404799 w 12223414"/>
              <a:gd name="connsiteY20" fmla="*/ 1689944 h 1897334"/>
              <a:gd name="connsiteX21" fmla="*/ 9291677 w 12223414"/>
              <a:gd name="connsiteY21" fmla="*/ 1699371 h 1897334"/>
              <a:gd name="connsiteX22" fmla="*/ 9008873 w 12223414"/>
              <a:gd name="connsiteY22" fmla="*/ 1727651 h 1897334"/>
              <a:gd name="connsiteX23" fmla="*/ 8820337 w 12223414"/>
              <a:gd name="connsiteY23" fmla="*/ 1737078 h 1897334"/>
              <a:gd name="connsiteX24" fmla="*/ 8678935 w 12223414"/>
              <a:gd name="connsiteY24" fmla="*/ 1746505 h 1897334"/>
              <a:gd name="connsiteX25" fmla="*/ 8452692 w 12223414"/>
              <a:gd name="connsiteY25" fmla="*/ 1755932 h 1897334"/>
              <a:gd name="connsiteX26" fmla="*/ 8283009 w 12223414"/>
              <a:gd name="connsiteY26" fmla="*/ 1765359 h 1897334"/>
              <a:gd name="connsiteX27" fmla="*/ 8037913 w 12223414"/>
              <a:gd name="connsiteY27" fmla="*/ 1784212 h 1897334"/>
              <a:gd name="connsiteX28" fmla="*/ 7830523 w 12223414"/>
              <a:gd name="connsiteY28" fmla="*/ 1793639 h 1897334"/>
              <a:gd name="connsiteX29" fmla="*/ 7641987 w 12223414"/>
              <a:gd name="connsiteY29" fmla="*/ 1793639 h 1897334"/>
              <a:gd name="connsiteX30" fmla="*/ 7415743 w 12223414"/>
              <a:gd name="connsiteY30" fmla="*/ 1803066 h 1897334"/>
              <a:gd name="connsiteX31" fmla="*/ 7151793 w 12223414"/>
              <a:gd name="connsiteY31" fmla="*/ 1803066 h 1897334"/>
              <a:gd name="connsiteX32" fmla="*/ 6812428 w 12223414"/>
              <a:gd name="connsiteY32" fmla="*/ 1793639 h 1897334"/>
              <a:gd name="connsiteX33" fmla="*/ 6350515 w 12223414"/>
              <a:gd name="connsiteY33" fmla="*/ 1765359 h 1897334"/>
              <a:gd name="connsiteX34" fmla="*/ 5879174 w 12223414"/>
              <a:gd name="connsiteY34" fmla="*/ 1737078 h 1897334"/>
              <a:gd name="connsiteX35" fmla="*/ 5426688 w 12223414"/>
              <a:gd name="connsiteY35" fmla="*/ 1680517 h 1897334"/>
              <a:gd name="connsiteX36" fmla="*/ 4993055 w 12223414"/>
              <a:gd name="connsiteY36" fmla="*/ 1623956 h 1897334"/>
              <a:gd name="connsiteX37" fmla="*/ 4427447 w 12223414"/>
              <a:gd name="connsiteY37" fmla="*/ 1557969 h 1897334"/>
              <a:gd name="connsiteX38" fmla="*/ 3531900 w 12223414"/>
              <a:gd name="connsiteY38" fmla="*/ 1473128 h 1897334"/>
              <a:gd name="connsiteX39" fmla="*/ 3003999 w 12223414"/>
              <a:gd name="connsiteY39" fmla="*/ 1416567 h 1897334"/>
              <a:gd name="connsiteX40" fmla="*/ 2655207 w 12223414"/>
              <a:gd name="connsiteY40" fmla="*/ 1407140 h 1897334"/>
              <a:gd name="connsiteX41" fmla="*/ 2353550 w 12223414"/>
              <a:gd name="connsiteY41" fmla="*/ 1425994 h 1897334"/>
              <a:gd name="connsiteX42" fmla="*/ 2108453 w 12223414"/>
              <a:gd name="connsiteY42" fmla="*/ 1435420 h 1897334"/>
              <a:gd name="connsiteX43" fmla="*/ 1759661 w 12223414"/>
              <a:gd name="connsiteY43" fmla="*/ 1482554 h 1897334"/>
              <a:gd name="connsiteX44" fmla="*/ 1476857 w 12223414"/>
              <a:gd name="connsiteY44" fmla="*/ 1520262 h 1897334"/>
              <a:gd name="connsiteX45" fmla="*/ 1269467 w 12223414"/>
              <a:gd name="connsiteY45" fmla="*/ 1557969 h 1897334"/>
              <a:gd name="connsiteX46" fmla="*/ 1062077 w 12223414"/>
              <a:gd name="connsiteY46" fmla="*/ 1595676 h 1897334"/>
              <a:gd name="connsiteX47" fmla="*/ 807554 w 12223414"/>
              <a:gd name="connsiteY47" fmla="*/ 1661664 h 1897334"/>
              <a:gd name="connsiteX48" fmla="*/ 609591 w 12223414"/>
              <a:gd name="connsiteY48" fmla="*/ 1708798 h 1897334"/>
              <a:gd name="connsiteX49" fmla="*/ 430482 w 12223414"/>
              <a:gd name="connsiteY49" fmla="*/ 1765359 h 1897334"/>
              <a:gd name="connsiteX50" fmla="*/ 166531 w 12223414"/>
              <a:gd name="connsiteY50" fmla="*/ 1850200 h 1897334"/>
              <a:gd name="connsiteX51" fmla="*/ 34556 w 12223414"/>
              <a:gd name="connsiteY51" fmla="*/ 1897334 h 1897334"/>
              <a:gd name="connsiteX52" fmla="*/ 15703 w 12223414"/>
              <a:gd name="connsiteY52" fmla="*/ 882634 h 1897334"/>
              <a:gd name="connsiteX53" fmla="*/ 6275 w 12223414"/>
              <a:gd name="connsiteY53" fmla="*/ 87387 h 1897334"/>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16019"/>
              <a:gd name="connsiteX1" fmla="*/ 345641 w 12223414"/>
              <a:gd name="connsiteY1" fmla="*/ 18893 h 1816019"/>
              <a:gd name="connsiteX2" fmla="*/ 2466672 w 12223414"/>
              <a:gd name="connsiteY2" fmla="*/ 39 h 1816019"/>
              <a:gd name="connsiteX3" fmla="*/ 12213987 w 12223414"/>
              <a:gd name="connsiteY3" fmla="*/ 24926 h 1816019"/>
              <a:gd name="connsiteX4" fmla="*/ 12223414 w 12223414"/>
              <a:gd name="connsiteY4" fmla="*/ 1344679 h 1816019"/>
              <a:gd name="connsiteX5" fmla="*/ 11968890 w 12223414"/>
              <a:gd name="connsiteY5" fmla="*/ 1372959 h 1816019"/>
              <a:gd name="connsiteX6" fmla="*/ 11704939 w 12223414"/>
              <a:gd name="connsiteY6" fmla="*/ 1410666 h 1816019"/>
              <a:gd name="connsiteX7" fmla="*/ 11346721 w 12223414"/>
              <a:gd name="connsiteY7" fmla="*/ 1429520 h 1816019"/>
              <a:gd name="connsiteX8" fmla="*/ 11054490 w 12223414"/>
              <a:gd name="connsiteY8" fmla="*/ 1467227 h 1816019"/>
              <a:gd name="connsiteX9" fmla="*/ 10894234 w 12223414"/>
              <a:gd name="connsiteY9" fmla="*/ 1486081 h 1816019"/>
              <a:gd name="connsiteX10" fmla="*/ 10724552 w 12223414"/>
              <a:gd name="connsiteY10" fmla="*/ 1504934 h 1816019"/>
              <a:gd name="connsiteX11" fmla="*/ 10592576 w 12223414"/>
              <a:gd name="connsiteY11" fmla="*/ 1514361 h 1816019"/>
              <a:gd name="connsiteX12" fmla="*/ 10479455 w 12223414"/>
              <a:gd name="connsiteY12" fmla="*/ 1523788 h 1816019"/>
              <a:gd name="connsiteX13" fmla="*/ 10309772 w 12223414"/>
              <a:gd name="connsiteY13" fmla="*/ 1542641 h 1816019"/>
              <a:gd name="connsiteX14" fmla="*/ 10187224 w 12223414"/>
              <a:gd name="connsiteY14" fmla="*/ 1552068 h 1816019"/>
              <a:gd name="connsiteX15" fmla="*/ 10083529 w 12223414"/>
              <a:gd name="connsiteY15" fmla="*/ 1552068 h 1816019"/>
              <a:gd name="connsiteX16" fmla="*/ 9913847 w 12223414"/>
              <a:gd name="connsiteY16" fmla="*/ 1570922 h 1816019"/>
              <a:gd name="connsiteX17" fmla="*/ 9791298 w 12223414"/>
              <a:gd name="connsiteY17" fmla="*/ 1589775 h 1816019"/>
              <a:gd name="connsiteX18" fmla="*/ 9668750 w 12223414"/>
              <a:gd name="connsiteY18" fmla="*/ 1589775 h 1816019"/>
              <a:gd name="connsiteX19" fmla="*/ 9565055 w 12223414"/>
              <a:gd name="connsiteY19" fmla="*/ 1589775 h 1816019"/>
              <a:gd name="connsiteX20" fmla="*/ 9404799 w 12223414"/>
              <a:gd name="connsiteY20" fmla="*/ 1608629 h 1816019"/>
              <a:gd name="connsiteX21" fmla="*/ 9291677 w 12223414"/>
              <a:gd name="connsiteY21" fmla="*/ 1618056 h 1816019"/>
              <a:gd name="connsiteX22" fmla="*/ 9008873 w 12223414"/>
              <a:gd name="connsiteY22" fmla="*/ 1646336 h 1816019"/>
              <a:gd name="connsiteX23" fmla="*/ 8820337 w 12223414"/>
              <a:gd name="connsiteY23" fmla="*/ 1655763 h 1816019"/>
              <a:gd name="connsiteX24" fmla="*/ 8678935 w 12223414"/>
              <a:gd name="connsiteY24" fmla="*/ 1665190 h 1816019"/>
              <a:gd name="connsiteX25" fmla="*/ 8452692 w 12223414"/>
              <a:gd name="connsiteY25" fmla="*/ 1674617 h 1816019"/>
              <a:gd name="connsiteX26" fmla="*/ 8283009 w 12223414"/>
              <a:gd name="connsiteY26" fmla="*/ 1684044 h 1816019"/>
              <a:gd name="connsiteX27" fmla="*/ 8037913 w 12223414"/>
              <a:gd name="connsiteY27" fmla="*/ 1702897 h 1816019"/>
              <a:gd name="connsiteX28" fmla="*/ 7830523 w 12223414"/>
              <a:gd name="connsiteY28" fmla="*/ 1712324 h 1816019"/>
              <a:gd name="connsiteX29" fmla="*/ 7641987 w 12223414"/>
              <a:gd name="connsiteY29" fmla="*/ 1712324 h 1816019"/>
              <a:gd name="connsiteX30" fmla="*/ 7415743 w 12223414"/>
              <a:gd name="connsiteY30" fmla="*/ 1721751 h 1816019"/>
              <a:gd name="connsiteX31" fmla="*/ 7151793 w 12223414"/>
              <a:gd name="connsiteY31" fmla="*/ 1721751 h 1816019"/>
              <a:gd name="connsiteX32" fmla="*/ 6812428 w 12223414"/>
              <a:gd name="connsiteY32" fmla="*/ 1712324 h 1816019"/>
              <a:gd name="connsiteX33" fmla="*/ 6350515 w 12223414"/>
              <a:gd name="connsiteY33" fmla="*/ 1684044 h 1816019"/>
              <a:gd name="connsiteX34" fmla="*/ 5879174 w 12223414"/>
              <a:gd name="connsiteY34" fmla="*/ 1655763 h 1816019"/>
              <a:gd name="connsiteX35" fmla="*/ 5426688 w 12223414"/>
              <a:gd name="connsiteY35" fmla="*/ 1599202 h 1816019"/>
              <a:gd name="connsiteX36" fmla="*/ 4993055 w 12223414"/>
              <a:gd name="connsiteY36" fmla="*/ 1542641 h 1816019"/>
              <a:gd name="connsiteX37" fmla="*/ 4427447 w 12223414"/>
              <a:gd name="connsiteY37" fmla="*/ 1476654 h 1816019"/>
              <a:gd name="connsiteX38" fmla="*/ 3531900 w 12223414"/>
              <a:gd name="connsiteY38" fmla="*/ 1391813 h 1816019"/>
              <a:gd name="connsiteX39" fmla="*/ 3003999 w 12223414"/>
              <a:gd name="connsiteY39" fmla="*/ 1335252 h 1816019"/>
              <a:gd name="connsiteX40" fmla="*/ 2655207 w 12223414"/>
              <a:gd name="connsiteY40" fmla="*/ 1325825 h 1816019"/>
              <a:gd name="connsiteX41" fmla="*/ 2353550 w 12223414"/>
              <a:gd name="connsiteY41" fmla="*/ 1344679 h 1816019"/>
              <a:gd name="connsiteX42" fmla="*/ 2108453 w 12223414"/>
              <a:gd name="connsiteY42" fmla="*/ 1354105 h 1816019"/>
              <a:gd name="connsiteX43" fmla="*/ 1759661 w 12223414"/>
              <a:gd name="connsiteY43" fmla="*/ 1401239 h 1816019"/>
              <a:gd name="connsiteX44" fmla="*/ 1476857 w 12223414"/>
              <a:gd name="connsiteY44" fmla="*/ 1438947 h 1816019"/>
              <a:gd name="connsiteX45" fmla="*/ 1269467 w 12223414"/>
              <a:gd name="connsiteY45" fmla="*/ 1476654 h 1816019"/>
              <a:gd name="connsiteX46" fmla="*/ 1062077 w 12223414"/>
              <a:gd name="connsiteY46" fmla="*/ 1514361 h 1816019"/>
              <a:gd name="connsiteX47" fmla="*/ 807554 w 12223414"/>
              <a:gd name="connsiteY47" fmla="*/ 1580349 h 1816019"/>
              <a:gd name="connsiteX48" fmla="*/ 609591 w 12223414"/>
              <a:gd name="connsiteY48" fmla="*/ 1627483 h 1816019"/>
              <a:gd name="connsiteX49" fmla="*/ 430482 w 12223414"/>
              <a:gd name="connsiteY49" fmla="*/ 1684044 h 1816019"/>
              <a:gd name="connsiteX50" fmla="*/ 166531 w 12223414"/>
              <a:gd name="connsiteY50" fmla="*/ 1768885 h 1816019"/>
              <a:gd name="connsiteX51" fmla="*/ 34556 w 12223414"/>
              <a:gd name="connsiteY51" fmla="*/ 1816019 h 1816019"/>
              <a:gd name="connsiteX52" fmla="*/ 15703 w 12223414"/>
              <a:gd name="connsiteY52" fmla="*/ 801319 h 1816019"/>
              <a:gd name="connsiteX53" fmla="*/ 6275 w 12223414"/>
              <a:gd name="connsiteY53" fmla="*/ 6072 h 1816019"/>
              <a:gd name="connsiteX0" fmla="*/ 6275 w 12223414"/>
              <a:gd name="connsiteY0" fmla="*/ 6072 h 1825446"/>
              <a:gd name="connsiteX1" fmla="*/ 345641 w 12223414"/>
              <a:gd name="connsiteY1" fmla="*/ 18893 h 1825446"/>
              <a:gd name="connsiteX2" fmla="*/ 2466672 w 12223414"/>
              <a:gd name="connsiteY2" fmla="*/ 39 h 1825446"/>
              <a:gd name="connsiteX3" fmla="*/ 12213987 w 12223414"/>
              <a:gd name="connsiteY3" fmla="*/ 24926 h 1825446"/>
              <a:gd name="connsiteX4" fmla="*/ 12223414 w 12223414"/>
              <a:gd name="connsiteY4" fmla="*/ 1344679 h 1825446"/>
              <a:gd name="connsiteX5" fmla="*/ 11968890 w 12223414"/>
              <a:gd name="connsiteY5" fmla="*/ 1372959 h 1825446"/>
              <a:gd name="connsiteX6" fmla="*/ 11704939 w 12223414"/>
              <a:gd name="connsiteY6" fmla="*/ 1410666 h 1825446"/>
              <a:gd name="connsiteX7" fmla="*/ 11346721 w 12223414"/>
              <a:gd name="connsiteY7" fmla="*/ 1429520 h 1825446"/>
              <a:gd name="connsiteX8" fmla="*/ 11054490 w 12223414"/>
              <a:gd name="connsiteY8" fmla="*/ 1467227 h 1825446"/>
              <a:gd name="connsiteX9" fmla="*/ 10894234 w 12223414"/>
              <a:gd name="connsiteY9" fmla="*/ 1486081 h 1825446"/>
              <a:gd name="connsiteX10" fmla="*/ 10724552 w 12223414"/>
              <a:gd name="connsiteY10" fmla="*/ 1504934 h 1825446"/>
              <a:gd name="connsiteX11" fmla="*/ 10592576 w 12223414"/>
              <a:gd name="connsiteY11" fmla="*/ 1514361 h 1825446"/>
              <a:gd name="connsiteX12" fmla="*/ 10479455 w 12223414"/>
              <a:gd name="connsiteY12" fmla="*/ 1523788 h 1825446"/>
              <a:gd name="connsiteX13" fmla="*/ 10309772 w 12223414"/>
              <a:gd name="connsiteY13" fmla="*/ 1542641 h 1825446"/>
              <a:gd name="connsiteX14" fmla="*/ 10187224 w 12223414"/>
              <a:gd name="connsiteY14" fmla="*/ 1552068 h 1825446"/>
              <a:gd name="connsiteX15" fmla="*/ 10083529 w 12223414"/>
              <a:gd name="connsiteY15" fmla="*/ 1552068 h 1825446"/>
              <a:gd name="connsiteX16" fmla="*/ 9913847 w 12223414"/>
              <a:gd name="connsiteY16" fmla="*/ 1570922 h 1825446"/>
              <a:gd name="connsiteX17" fmla="*/ 9791298 w 12223414"/>
              <a:gd name="connsiteY17" fmla="*/ 1589775 h 1825446"/>
              <a:gd name="connsiteX18" fmla="*/ 9668750 w 12223414"/>
              <a:gd name="connsiteY18" fmla="*/ 1589775 h 1825446"/>
              <a:gd name="connsiteX19" fmla="*/ 9565055 w 12223414"/>
              <a:gd name="connsiteY19" fmla="*/ 1589775 h 1825446"/>
              <a:gd name="connsiteX20" fmla="*/ 9404799 w 12223414"/>
              <a:gd name="connsiteY20" fmla="*/ 1608629 h 1825446"/>
              <a:gd name="connsiteX21" fmla="*/ 9291677 w 12223414"/>
              <a:gd name="connsiteY21" fmla="*/ 1618056 h 1825446"/>
              <a:gd name="connsiteX22" fmla="*/ 9008873 w 12223414"/>
              <a:gd name="connsiteY22" fmla="*/ 1646336 h 1825446"/>
              <a:gd name="connsiteX23" fmla="*/ 8820337 w 12223414"/>
              <a:gd name="connsiteY23" fmla="*/ 1655763 h 1825446"/>
              <a:gd name="connsiteX24" fmla="*/ 8678935 w 12223414"/>
              <a:gd name="connsiteY24" fmla="*/ 1665190 h 1825446"/>
              <a:gd name="connsiteX25" fmla="*/ 8452692 w 12223414"/>
              <a:gd name="connsiteY25" fmla="*/ 1674617 h 1825446"/>
              <a:gd name="connsiteX26" fmla="*/ 8283009 w 12223414"/>
              <a:gd name="connsiteY26" fmla="*/ 1684044 h 1825446"/>
              <a:gd name="connsiteX27" fmla="*/ 8037913 w 12223414"/>
              <a:gd name="connsiteY27" fmla="*/ 1702897 h 1825446"/>
              <a:gd name="connsiteX28" fmla="*/ 7830523 w 12223414"/>
              <a:gd name="connsiteY28" fmla="*/ 1712324 h 1825446"/>
              <a:gd name="connsiteX29" fmla="*/ 7641987 w 12223414"/>
              <a:gd name="connsiteY29" fmla="*/ 1712324 h 1825446"/>
              <a:gd name="connsiteX30" fmla="*/ 7415743 w 12223414"/>
              <a:gd name="connsiteY30" fmla="*/ 1721751 h 1825446"/>
              <a:gd name="connsiteX31" fmla="*/ 7151793 w 12223414"/>
              <a:gd name="connsiteY31" fmla="*/ 1721751 h 1825446"/>
              <a:gd name="connsiteX32" fmla="*/ 6812428 w 12223414"/>
              <a:gd name="connsiteY32" fmla="*/ 1712324 h 1825446"/>
              <a:gd name="connsiteX33" fmla="*/ 6350515 w 12223414"/>
              <a:gd name="connsiteY33" fmla="*/ 1684044 h 1825446"/>
              <a:gd name="connsiteX34" fmla="*/ 5879174 w 12223414"/>
              <a:gd name="connsiteY34" fmla="*/ 1655763 h 1825446"/>
              <a:gd name="connsiteX35" fmla="*/ 5426688 w 12223414"/>
              <a:gd name="connsiteY35" fmla="*/ 1599202 h 1825446"/>
              <a:gd name="connsiteX36" fmla="*/ 4993055 w 12223414"/>
              <a:gd name="connsiteY36" fmla="*/ 1542641 h 1825446"/>
              <a:gd name="connsiteX37" fmla="*/ 4427447 w 12223414"/>
              <a:gd name="connsiteY37" fmla="*/ 1476654 h 1825446"/>
              <a:gd name="connsiteX38" fmla="*/ 3531900 w 12223414"/>
              <a:gd name="connsiteY38" fmla="*/ 1391813 h 1825446"/>
              <a:gd name="connsiteX39" fmla="*/ 3003999 w 12223414"/>
              <a:gd name="connsiteY39" fmla="*/ 1335252 h 1825446"/>
              <a:gd name="connsiteX40" fmla="*/ 2655207 w 12223414"/>
              <a:gd name="connsiteY40" fmla="*/ 1325825 h 1825446"/>
              <a:gd name="connsiteX41" fmla="*/ 2353550 w 12223414"/>
              <a:gd name="connsiteY41" fmla="*/ 1344679 h 1825446"/>
              <a:gd name="connsiteX42" fmla="*/ 2108453 w 12223414"/>
              <a:gd name="connsiteY42" fmla="*/ 1354105 h 1825446"/>
              <a:gd name="connsiteX43" fmla="*/ 1759661 w 12223414"/>
              <a:gd name="connsiteY43" fmla="*/ 1401239 h 1825446"/>
              <a:gd name="connsiteX44" fmla="*/ 1476857 w 12223414"/>
              <a:gd name="connsiteY44" fmla="*/ 1438947 h 1825446"/>
              <a:gd name="connsiteX45" fmla="*/ 1269467 w 12223414"/>
              <a:gd name="connsiteY45" fmla="*/ 1476654 h 1825446"/>
              <a:gd name="connsiteX46" fmla="*/ 1062077 w 12223414"/>
              <a:gd name="connsiteY46" fmla="*/ 1514361 h 1825446"/>
              <a:gd name="connsiteX47" fmla="*/ 807554 w 12223414"/>
              <a:gd name="connsiteY47" fmla="*/ 1580349 h 1825446"/>
              <a:gd name="connsiteX48" fmla="*/ 609591 w 12223414"/>
              <a:gd name="connsiteY48" fmla="*/ 1627483 h 1825446"/>
              <a:gd name="connsiteX49" fmla="*/ 430482 w 12223414"/>
              <a:gd name="connsiteY49" fmla="*/ 1684044 h 1825446"/>
              <a:gd name="connsiteX50" fmla="*/ 166531 w 12223414"/>
              <a:gd name="connsiteY50" fmla="*/ 1768885 h 1825446"/>
              <a:gd name="connsiteX51" fmla="*/ 25129 w 12223414"/>
              <a:gd name="connsiteY51" fmla="*/ 1825446 h 1825446"/>
              <a:gd name="connsiteX52" fmla="*/ 15703 w 12223414"/>
              <a:gd name="connsiteY52" fmla="*/ 801319 h 1825446"/>
              <a:gd name="connsiteX53" fmla="*/ 6275 w 12223414"/>
              <a:gd name="connsiteY53" fmla="*/ 6072 h 1825446"/>
              <a:gd name="connsiteX0" fmla="*/ 22818 w 12239957"/>
              <a:gd name="connsiteY0" fmla="*/ 55237 h 1874611"/>
              <a:gd name="connsiteX1" fmla="*/ 362184 w 12239957"/>
              <a:gd name="connsiteY1" fmla="*/ 68058 h 1874611"/>
              <a:gd name="connsiteX2" fmla="*/ 2483215 w 12239957"/>
              <a:gd name="connsiteY2" fmla="*/ 49204 h 1874611"/>
              <a:gd name="connsiteX3" fmla="*/ 12230530 w 12239957"/>
              <a:gd name="connsiteY3" fmla="*/ 74091 h 1874611"/>
              <a:gd name="connsiteX4" fmla="*/ 12239957 w 12239957"/>
              <a:gd name="connsiteY4" fmla="*/ 1393844 h 1874611"/>
              <a:gd name="connsiteX5" fmla="*/ 11985433 w 12239957"/>
              <a:gd name="connsiteY5" fmla="*/ 1422124 h 1874611"/>
              <a:gd name="connsiteX6" fmla="*/ 11721482 w 12239957"/>
              <a:gd name="connsiteY6" fmla="*/ 1459831 h 1874611"/>
              <a:gd name="connsiteX7" fmla="*/ 11363264 w 12239957"/>
              <a:gd name="connsiteY7" fmla="*/ 1478685 h 1874611"/>
              <a:gd name="connsiteX8" fmla="*/ 11071033 w 12239957"/>
              <a:gd name="connsiteY8" fmla="*/ 1516392 h 1874611"/>
              <a:gd name="connsiteX9" fmla="*/ 10910777 w 12239957"/>
              <a:gd name="connsiteY9" fmla="*/ 1535246 h 1874611"/>
              <a:gd name="connsiteX10" fmla="*/ 10741095 w 12239957"/>
              <a:gd name="connsiteY10" fmla="*/ 1554099 h 1874611"/>
              <a:gd name="connsiteX11" fmla="*/ 10609119 w 12239957"/>
              <a:gd name="connsiteY11" fmla="*/ 1563526 h 1874611"/>
              <a:gd name="connsiteX12" fmla="*/ 10495998 w 12239957"/>
              <a:gd name="connsiteY12" fmla="*/ 1572953 h 1874611"/>
              <a:gd name="connsiteX13" fmla="*/ 10326315 w 12239957"/>
              <a:gd name="connsiteY13" fmla="*/ 1591806 h 1874611"/>
              <a:gd name="connsiteX14" fmla="*/ 10203767 w 12239957"/>
              <a:gd name="connsiteY14" fmla="*/ 1601233 h 1874611"/>
              <a:gd name="connsiteX15" fmla="*/ 10100072 w 12239957"/>
              <a:gd name="connsiteY15" fmla="*/ 1601233 h 1874611"/>
              <a:gd name="connsiteX16" fmla="*/ 9930390 w 12239957"/>
              <a:gd name="connsiteY16" fmla="*/ 1620087 h 1874611"/>
              <a:gd name="connsiteX17" fmla="*/ 9807841 w 12239957"/>
              <a:gd name="connsiteY17" fmla="*/ 1638940 h 1874611"/>
              <a:gd name="connsiteX18" fmla="*/ 9685293 w 12239957"/>
              <a:gd name="connsiteY18" fmla="*/ 1638940 h 1874611"/>
              <a:gd name="connsiteX19" fmla="*/ 9581598 w 12239957"/>
              <a:gd name="connsiteY19" fmla="*/ 1638940 h 1874611"/>
              <a:gd name="connsiteX20" fmla="*/ 9421342 w 12239957"/>
              <a:gd name="connsiteY20" fmla="*/ 1657794 h 1874611"/>
              <a:gd name="connsiteX21" fmla="*/ 9308220 w 12239957"/>
              <a:gd name="connsiteY21" fmla="*/ 1667221 h 1874611"/>
              <a:gd name="connsiteX22" fmla="*/ 9025416 w 12239957"/>
              <a:gd name="connsiteY22" fmla="*/ 1695501 h 1874611"/>
              <a:gd name="connsiteX23" fmla="*/ 8836880 w 12239957"/>
              <a:gd name="connsiteY23" fmla="*/ 1704928 h 1874611"/>
              <a:gd name="connsiteX24" fmla="*/ 8695478 w 12239957"/>
              <a:gd name="connsiteY24" fmla="*/ 1714355 h 1874611"/>
              <a:gd name="connsiteX25" fmla="*/ 8469235 w 12239957"/>
              <a:gd name="connsiteY25" fmla="*/ 1723782 h 1874611"/>
              <a:gd name="connsiteX26" fmla="*/ 8299552 w 12239957"/>
              <a:gd name="connsiteY26" fmla="*/ 1733209 h 1874611"/>
              <a:gd name="connsiteX27" fmla="*/ 8054456 w 12239957"/>
              <a:gd name="connsiteY27" fmla="*/ 1752062 h 1874611"/>
              <a:gd name="connsiteX28" fmla="*/ 7847066 w 12239957"/>
              <a:gd name="connsiteY28" fmla="*/ 1761489 h 1874611"/>
              <a:gd name="connsiteX29" fmla="*/ 7658530 w 12239957"/>
              <a:gd name="connsiteY29" fmla="*/ 1761489 h 1874611"/>
              <a:gd name="connsiteX30" fmla="*/ 7432286 w 12239957"/>
              <a:gd name="connsiteY30" fmla="*/ 1770916 h 1874611"/>
              <a:gd name="connsiteX31" fmla="*/ 7168336 w 12239957"/>
              <a:gd name="connsiteY31" fmla="*/ 1770916 h 1874611"/>
              <a:gd name="connsiteX32" fmla="*/ 6828971 w 12239957"/>
              <a:gd name="connsiteY32" fmla="*/ 1761489 h 1874611"/>
              <a:gd name="connsiteX33" fmla="*/ 6367058 w 12239957"/>
              <a:gd name="connsiteY33" fmla="*/ 1733209 h 1874611"/>
              <a:gd name="connsiteX34" fmla="*/ 5895717 w 12239957"/>
              <a:gd name="connsiteY34" fmla="*/ 1704928 h 1874611"/>
              <a:gd name="connsiteX35" fmla="*/ 5443231 w 12239957"/>
              <a:gd name="connsiteY35" fmla="*/ 1648367 h 1874611"/>
              <a:gd name="connsiteX36" fmla="*/ 5009598 w 12239957"/>
              <a:gd name="connsiteY36" fmla="*/ 1591806 h 1874611"/>
              <a:gd name="connsiteX37" fmla="*/ 4443990 w 12239957"/>
              <a:gd name="connsiteY37" fmla="*/ 1525819 h 1874611"/>
              <a:gd name="connsiteX38" fmla="*/ 3548443 w 12239957"/>
              <a:gd name="connsiteY38" fmla="*/ 1440978 h 1874611"/>
              <a:gd name="connsiteX39" fmla="*/ 3020542 w 12239957"/>
              <a:gd name="connsiteY39" fmla="*/ 1384417 h 1874611"/>
              <a:gd name="connsiteX40" fmla="*/ 2671750 w 12239957"/>
              <a:gd name="connsiteY40" fmla="*/ 1374990 h 1874611"/>
              <a:gd name="connsiteX41" fmla="*/ 2370093 w 12239957"/>
              <a:gd name="connsiteY41" fmla="*/ 1393844 h 1874611"/>
              <a:gd name="connsiteX42" fmla="*/ 2124996 w 12239957"/>
              <a:gd name="connsiteY42" fmla="*/ 1403270 h 1874611"/>
              <a:gd name="connsiteX43" fmla="*/ 1776204 w 12239957"/>
              <a:gd name="connsiteY43" fmla="*/ 1450404 h 1874611"/>
              <a:gd name="connsiteX44" fmla="*/ 1493400 w 12239957"/>
              <a:gd name="connsiteY44" fmla="*/ 1488112 h 1874611"/>
              <a:gd name="connsiteX45" fmla="*/ 1286010 w 12239957"/>
              <a:gd name="connsiteY45" fmla="*/ 1525819 h 1874611"/>
              <a:gd name="connsiteX46" fmla="*/ 1078620 w 12239957"/>
              <a:gd name="connsiteY46" fmla="*/ 1563526 h 1874611"/>
              <a:gd name="connsiteX47" fmla="*/ 824097 w 12239957"/>
              <a:gd name="connsiteY47" fmla="*/ 1629514 h 1874611"/>
              <a:gd name="connsiteX48" fmla="*/ 626134 w 12239957"/>
              <a:gd name="connsiteY48" fmla="*/ 1676648 h 1874611"/>
              <a:gd name="connsiteX49" fmla="*/ 447025 w 12239957"/>
              <a:gd name="connsiteY49" fmla="*/ 1733209 h 1874611"/>
              <a:gd name="connsiteX50" fmla="*/ 183074 w 12239957"/>
              <a:gd name="connsiteY50" fmla="*/ 1818050 h 1874611"/>
              <a:gd name="connsiteX51" fmla="*/ 41672 w 12239957"/>
              <a:gd name="connsiteY51" fmla="*/ 1874611 h 1874611"/>
              <a:gd name="connsiteX52" fmla="*/ 32246 w 12239957"/>
              <a:gd name="connsiteY52" fmla="*/ 897618 h 1874611"/>
              <a:gd name="connsiteX53" fmla="*/ 22818 w 12239957"/>
              <a:gd name="connsiteY53" fmla="*/ 55237 h 1874611"/>
              <a:gd name="connsiteX0" fmla="*/ 21081 w 12238220"/>
              <a:gd name="connsiteY0" fmla="*/ 55237 h 1874611"/>
              <a:gd name="connsiteX1" fmla="*/ 360447 w 12238220"/>
              <a:gd name="connsiteY1" fmla="*/ 68058 h 1874611"/>
              <a:gd name="connsiteX2" fmla="*/ 2481478 w 12238220"/>
              <a:gd name="connsiteY2" fmla="*/ 49204 h 1874611"/>
              <a:gd name="connsiteX3" fmla="*/ 12228793 w 12238220"/>
              <a:gd name="connsiteY3" fmla="*/ 74091 h 1874611"/>
              <a:gd name="connsiteX4" fmla="*/ 12238220 w 12238220"/>
              <a:gd name="connsiteY4" fmla="*/ 1393844 h 1874611"/>
              <a:gd name="connsiteX5" fmla="*/ 11983696 w 12238220"/>
              <a:gd name="connsiteY5" fmla="*/ 1422124 h 1874611"/>
              <a:gd name="connsiteX6" fmla="*/ 11719745 w 12238220"/>
              <a:gd name="connsiteY6" fmla="*/ 1459831 h 1874611"/>
              <a:gd name="connsiteX7" fmla="*/ 11361527 w 12238220"/>
              <a:gd name="connsiteY7" fmla="*/ 1478685 h 1874611"/>
              <a:gd name="connsiteX8" fmla="*/ 11069296 w 12238220"/>
              <a:gd name="connsiteY8" fmla="*/ 1516392 h 1874611"/>
              <a:gd name="connsiteX9" fmla="*/ 10909040 w 12238220"/>
              <a:gd name="connsiteY9" fmla="*/ 1535246 h 1874611"/>
              <a:gd name="connsiteX10" fmla="*/ 10739358 w 12238220"/>
              <a:gd name="connsiteY10" fmla="*/ 1554099 h 1874611"/>
              <a:gd name="connsiteX11" fmla="*/ 10607382 w 12238220"/>
              <a:gd name="connsiteY11" fmla="*/ 1563526 h 1874611"/>
              <a:gd name="connsiteX12" fmla="*/ 10494261 w 12238220"/>
              <a:gd name="connsiteY12" fmla="*/ 1572953 h 1874611"/>
              <a:gd name="connsiteX13" fmla="*/ 10324578 w 12238220"/>
              <a:gd name="connsiteY13" fmla="*/ 1591806 h 1874611"/>
              <a:gd name="connsiteX14" fmla="*/ 10202030 w 12238220"/>
              <a:gd name="connsiteY14" fmla="*/ 1601233 h 1874611"/>
              <a:gd name="connsiteX15" fmla="*/ 10098335 w 12238220"/>
              <a:gd name="connsiteY15" fmla="*/ 1601233 h 1874611"/>
              <a:gd name="connsiteX16" fmla="*/ 9928653 w 12238220"/>
              <a:gd name="connsiteY16" fmla="*/ 1620087 h 1874611"/>
              <a:gd name="connsiteX17" fmla="*/ 9806104 w 12238220"/>
              <a:gd name="connsiteY17" fmla="*/ 1638940 h 1874611"/>
              <a:gd name="connsiteX18" fmla="*/ 9683556 w 12238220"/>
              <a:gd name="connsiteY18" fmla="*/ 1638940 h 1874611"/>
              <a:gd name="connsiteX19" fmla="*/ 9579861 w 12238220"/>
              <a:gd name="connsiteY19" fmla="*/ 1638940 h 1874611"/>
              <a:gd name="connsiteX20" fmla="*/ 9419605 w 12238220"/>
              <a:gd name="connsiteY20" fmla="*/ 1657794 h 1874611"/>
              <a:gd name="connsiteX21" fmla="*/ 9306483 w 12238220"/>
              <a:gd name="connsiteY21" fmla="*/ 1667221 h 1874611"/>
              <a:gd name="connsiteX22" fmla="*/ 9023679 w 12238220"/>
              <a:gd name="connsiteY22" fmla="*/ 1695501 h 1874611"/>
              <a:gd name="connsiteX23" fmla="*/ 8835143 w 12238220"/>
              <a:gd name="connsiteY23" fmla="*/ 1704928 h 1874611"/>
              <a:gd name="connsiteX24" fmla="*/ 8693741 w 12238220"/>
              <a:gd name="connsiteY24" fmla="*/ 1714355 h 1874611"/>
              <a:gd name="connsiteX25" fmla="*/ 8467498 w 12238220"/>
              <a:gd name="connsiteY25" fmla="*/ 1723782 h 1874611"/>
              <a:gd name="connsiteX26" fmla="*/ 8297815 w 12238220"/>
              <a:gd name="connsiteY26" fmla="*/ 1733209 h 1874611"/>
              <a:gd name="connsiteX27" fmla="*/ 8052719 w 12238220"/>
              <a:gd name="connsiteY27" fmla="*/ 1752062 h 1874611"/>
              <a:gd name="connsiteX28" fmla="*/ 7845329 w 12238220"/>
              <a:gd name="connsiteY28" fmla="*/ 1761489 h 1874611"/>
              <a:gd name="connsiteX29" fmla="*/ 7656793 w 12238220"/>
              <a:gd name="connsiteY29" fmla="*/ 1761489 h 1874611"/>
              <a:gd name="connsiteX30" fmla="*/ 7430549 w 12238220"/>
              <a:gd name="connsiteY30" fmla="*/ 1770916 h 1874611"/>
              <a:gd name="connsiteX31" fmla="*/ 7166599 w 12238220"/>
              <a:gd name="connsiteY31" fmla="*/ 1770916 h 1874611"/>
              <a:gd name="connsiteX32" fmla="*/ 6827234 w 12238220"/>
              <a:gd name="connsiteY32" fmla="*/ 1761489 h 1874611"/>
              <a:gd name="connsiteX33" fmla="*/ 6365321 w 12238220"/>
              <a:gd name="connsiteY33" fmla="*/ 1733209 h 1874611"/>
              <a:gd name="connsiteX34" fmla="*/ 5893980 w 12238220"/>
              <a:gd name="connsiteY34" fmla="*/ 1704928 h 1874611"/>
              <a:gd name="connsiteX35" fmla="*/ 5441494 w 12238220"/>
              <a:gd name="connsiteY35" fmla="*/ 1648367 h 1874611"/>
              <a:gd name="connsiteX36" fmla="*/ 5007861 w 12238220"/>
              <a:gd name="connsiteY36" fmla="*/ 1591806 h 1874611"/>
              <a:gd name="connsiteX37" fmla="*/ 4442253 w 12238220"/>
              <a:gd name="connsiteY37" fmla="*/ 1525819 h 1874611"/>
              <a:gd name="connsiteX38" fmla="*/ 3546706 w 12238220"/>
              <a:gd name="connsiteY38" fmla="*/ 1440978 h 1874611"/>
              <a:gd name="connsiteX39" fmla="*/ 3018805 w 12238220"/>
              <a:gd name="connsiteY39" fmla="*/ 1384417 h 1874611"/>
              <a:gd name="connsiteX40" fmla="*/ 2670013 w 12238220"/>
              <a:gd name="connsiteY40" fmla="*/ 1374990 h 1874611"/>
              <a:gd name="connsiteX41" fmla="*/ 2368356 w 12238220"/>
              <a:gd name="connsiteY41" fmla="*/ 1393844 h 1874611"/>
              <a:gd name="connsiteX42" fmla="*/ 2123259 w 12238220"/>
              <a:gd name="connsiteY42" fmla="*/ 1403270 h 1874611"/>
              <a:gd name="connsiteX43" fmla="*/ 1774467 w 12238220"/>
              <a:gd name="connsiteY43" fmla="*/ 1450404 h 1874611"/>
              <a:gd name="connsiteX44" fmla="*/ 1491663 w 12238220"/>
              <a:gd name="connsiteY44" fmla="*/ 1488112 h 1874611"/>
              <a:gd name="connsiteX45" fmla="*/ 1284273 w 12238220"/>
              <a:gd name="connsiteY45" fmla="*/ 1525819 h 1874611"/>
              <a:gd name="connsiteX46" fmla="*/ 1076883 w 12238220"/>
              <a:gd name="connsiteY46" fmla="*/ 1563526 h 1874611"/>
              <a:gd name="connsiteX47" fmla="*/ 822360 w 12238220"/>
              <a:gd name="connsiteY47" fmla="*/ 1629514 h 1874611"/>
              <a:gd name="connsiteX48" fmla="*/ 624397 w 12238220"/>
              <a:gd name="connsiteY48" fmla="*/ 1676648 h 1874611"/>
              <a:gd name="connsiteX49" fmla="*/ 445288 w 12238220"/>
              <a:gd name="connsiteY49" fmla="*/ 1733209 h 1874611"/>
              <a:gd name="connsiteX50" fmla="*/ 181337 w 12238220"/>
              <a:gd name="connsiteY50" fmla="*/ 1818050 h 1874611"/>
              <a:gd name="connsiteX51" fmla="*/ 39935 w 12238220"/>
              <a:gd name="connsiteY51" fmla="*/ 1874611 h 1874611"/>
              <a:gd name="connsiteX52" fmla="*/ 30509 w 12238220"/>
              <a:gd name="connsiteY52" fmla="*/ 897618 h 1874611"/>
              <a:gd name="connsiteX53" fmla="*/ 21081 w 12238220"/>
              <a:gd name="connsiteY53" fmla="*/ 55237 h 1874611"/>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527248 w 12218762"/>
              <a:gd name="connsiteY38" fmla="*/ 1391813 h 1825446"/>
              <a:gd name="connsiteX39" fmla="*/ 2999347 w 12218762"/>
              <a:gd name="connsiteY39" fmla="*/ 1335252 h 1825446"/>
              <a:gd name="connsiteX40" fmla="*/ 2650555 w 12218762"/>
              <a:gd name="connsiteY40" fmla="*/ 1325825 h 1825446"/>
              <a:gd name="connsiteX41" fmla="*/ 2348898 w 12218762"/>
              <a:gd name="connsiteY41" fmla="*/ 1344679 h 1825446"/>
              <a:gd name="connsiteX42" fmla="*/ 2103801 w 12218762"/>
              <a:gd name="connsiteY42" fmla="*/ 1354105 h 1825446"/>
              <a:gd name="connsiteX43" fmla="*/ 1755009 w 12218762"/>
              <a:gd name="connsiteY43" fmla="*/ 1401239 h 1825446"/>
              <a:gd name="connsiteX44" fmla="*/ 1472205 w 12218762"/>
              <a:gd name="connsiteY44" fmla="*/ 1438947 h 1825446"/>
              <a:gd name="connsiteX45" fmla="*/ 1264815 w 12218762"/>
              <a:gd name="connsiteY45" fmla="*/ 1476654 h 1825446"/>
              <a:gd name="connsiteX46" fmla="*/ 1057425 w 12218762"/>
              <a:gd name="connsiteY46" fmla="*/ 1514361 h 1825446"/>
              <a:gd name="connsiteX47" fmla="*/ 802902 w 12218762"/>
              <a:gd name="connsiteY47" fmla="*/ 1580349 h 1825446"/>
              <a:gd name="connsiteX48" fmla="*/ 604939 w 12218762"/>
              <a:gd name="connsiteY48" fmla="*/ 1627483 h 1825446"/>
              <a:gd name="connsiteX49" fmla="*/ 425830 w 12218762"/>
              <a:gd name="connsiteY49" fmla="*/ 1684044 h 1825446"/>
              <a:gd name="connsiteX50" fmla="*/ 161879 w 12218762"/>
              <a:gd name="connsiteY50" fmla="*/ 1768885 h 1825446"/>
              <a:gd name="connsiteX51" fmla="*/ 20477 w 12218762"/>
              <a:gd name="connsiteY51" fmla="*/ 1825446 h 1825446"/>
              <a:gd name="connsiteX52" fmla="*/ 11051 w 12218762"/>
              <a:gd name="connsiteY52" fmla="*/ 848453 h 1825446"/>
              <a:gd name="connsiteX53" fmla="*/ 1623 w 12218762"/>
              <a:gd name="connsiteY53"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2999347 w 12218762"/>
              <a:gd name="connsiteY40" fmla="*/ 1335252 h 1825446"/>
              <a:gd name="connsiteX41" fmla="*/ 2650555 w 12218762"/>
              <a:gd name="connsiteY41" fmla="*/ 1325825 h 1825446"/>
              <a:gd name="connsiteX42" fmla="*/ 2348898 w 12218762"/>
              <a:gd name="connsiteY42" fmla="*/ 1344679 h 1825446"/>
              <a:gd name="connsiteX43" fmla="*/ 2103801 w 12218762"/>
              <a:gd name="connsiteY43" fmla="*/ 1354105 h 1825446"/>
              <a:gd name="connsiteX44" fmla="*/ 1755009 w 12218762"/>
              <a:gd name="connsiteY44" fmla="*/ 1401239 h 1825446"/>
              <a:gd name="connsiteX45" fmla="*/ 1472205 w 12218762"/>
              <a:gd name="connsiteY45" fmla="*/ 1438947 h 1825446"/>
              <a:gd name="connsiteX46" fmla="*/ 1264815 w 12218762"/>
              <a:gd name="connsiteY46" fmla="*/ 1476654 h 1825446"/>
              <a:gd name="connsiteX47" fmla="*/ 1057425 w 12218762"/>
              <a:gd name="connsiteY47" fmla="*/ 1514361 h 1825446"/>
              <a:gd name="connsiteX48" fmla="*/ 802902 w 12218762"/>
              <a:gd name="connsiteY48" fmla="*/ 1580349 h 1825446"/>
              <a:gd name="connsiteX49" fmla="*/ 604939 w 12218762"/>
              <a:gd name="connsiteY49" fmla="*/ 1627483 h 1825446"/>
              <a:gd name="connsiteX50" fmla="*/ 425830 w 12218762"/>
              <a:gd name="connsiteY50" fmla="*/ 1684044 h 1825446"/>
              <a:gd name="connsiteX51" fmla="*/ 161879 w 12218762"/>
              <a:gd name="connsiteY51" fmla="*/ 1768885 h 1825446"/>
              <a:gd name="connsiteX52" fmla="*/ 20477 w 12218762"/>
              <a:gd name="connsiteY52" fmla="*/ 1825446 h 1825446"/>
              <a:gd name="connsiteX53" fmla="*/ 11051 w 12218762"/>
              <a:gd name="connsiteY53" fmla="*/ 848453 h 1825446"/>
              <a:gd name="connsiteX54" fmla="*/ 1623 w 12218762"/>
              <a:gd name="connsiteY54"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527248 w 12218762"/>
              <a:gd name="connsiteY39" fmla="*/ 1391813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48313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1623 w 12218762"/>
              <a:gd name="connsiteY0" fmla="*/ 6072 h 1825446"/>
              <a:gd name="connsiteX1" fmla="*/ 340989 w 12218762"/>
              <a:gd name="connsiteY1" fmla="*/ 18893 h 1825446"/>
              <a:gd name="connsiteX2" fmla="*/ 2462020 w 12218762"/>
              <a:gd name="connsiteY2" fmla="*/ 39 h 1825446"/>
              <a:gd name="connsiteX3" fmla="*/ 12209335 w 12218762"/>
              <a:gd name="connsiteY3" fmla="*/ 24926 h 1825446"/>
              <a:gd name="connsiteX4" fmla="*/ 12218762 w 12218762"/>
              <a:gd name="connsiteY4" fmla="*/ 1344679 h 1825446"/>
              <a:gd name="connsiteX5" fmla="*/ 11964238 w 12218762"/>
              <a:gd name="connsiteY5" fmla="*/ 1372959 h 1825446"/>
              <a:gd name="connsiteX6" fmla="*/ 11700287 w 12218762"/>
              <a:gd name="connsiteY6" fmla="*/ 1410666 h 1825446"/>
              <a:gd name="connsiteX7" fmla="*/ 11342069 w 12218762"/>
              <a:gd name="connsiteY7" fmla="*/ 1429520 h 1825446"/>
              <a:gd name="connsiteX8" fmla="*/ 11049838 w 12218762"/>
              <a:gd name="connsiteY8" fmla="*/ 1467227 h 1825446"/>
              <a:gd name="connsiteX9" fmla="*/ 10889582 w 12218762"/>
              <a:gd name="connsiteY9" fmla="*/ 1486081 h 1825446"/>
              <a:gd name="connsiteX10" fmla="*/ 10719900 w 12218762"/>
              <a:gd name="connsiteY10" fmla="*/ 1504934 h 1825446"/>
              <a:gd name="connsiteX11" fmla="*/ 10587924 w 12218762"/>
              <a:gd name="connsiteY11" fmla="*/ 1514361 h 1825446"/>
              <a:gd name="connsiteX12" fmla="*/ 10474803 w 12218762"/>
              <a:gd name="connsiteY12" fmla="*/ 1523788 h 1825446"/>
              <a:gd name="connsiteX13" fmla="*/ 10305120 w 12218762"/>
              <a:gd name="connsiteY13" fmla="*/ 1542641 h 1825446"/>
              <a:gd name="connsiteX14" fmla="*/ 10182572 w 12218762"/>
              <a:gd name="connsiteY14" fmla="*/ 1552068 h 1825446"/>
              <a:gd name="connsiteX15" fmla="*/ 10078877 w 12218762"/>
              <a:gd name="connsiteY15" fmla="*/ 1552068 h 1825446"/>
              <a:gd name="connsiteX16" fmla="*/ 9909195 w 12218762"/>
              <a:gd name="connsiteY16" fmla="*/ 1570922 h 1825446"/>
              <a:gd name="connsiteX17" fmla="*/ 9786646 w 12218762"/>
              <a:gd name="connsiteY17" fmla="*/ 1589775 h 1825446"/>
              <a:gd name="connsiteX18" fmla="*/ 9664098 w 12218762"/>
              <a:gd name="connsiteY18" fmla="*/ 1589775 h 1825446"/>
              <a:gd name="connsiteX19" fmla="*/ 9560403 w 12218762"/>
              <a:gd name="connsiteY19" fmla="*/ 1589775 h 1825446"/>
              <a:gd name="connsiteX20" fmla="*/ 9400147 w 12218762"/>
              <a:gd name="connsiteY20" fmla="*/ 1608629 h 1825446"/>
              <a:gd name="connsiteX21" fmla="*/ 9287025 w 12218762"/>
              <a:gd name="connsiteY21" fmla="*/ 1618056 h 1825446"/>
              <a:gd name="connsiteX22" fmla="*/ 9004221 w 12218762"/>
              <a:gd name="connsiteY22" fmla="*/ 1646336 h 1825446"/>
              <a:gd name="connsiteX23" fmla="*/ 8815685 w 12218762"/>
              <a:gd name="connsiteY23" fmla="*/ 1655763 h 1825446"/>
              <a:gd name="connsiteX24" fmla="*/ 8674283 w 12218762"/>
              <a:gd name="connsiteY24" fmla="*/ 1665190 h 1825446"/>
              <a:gd name="connsiteX25" fmla="*/ 8448040 w 12218762"/>
              <a:gd name="connsiteY25" fmla="*/ 1674617 h 1825446"/>
              <a:gd name="connsiteX26" fmla="*/ 8278357 w 12218762"/>
              <a:gd name="connsiteY26" fmla="*/ 1684044 h 1825446"/>
              <a:gd name="connsiteX27" fmla="*/ 8033261 w 12218762"/>
              <a:gd name="connsiteY27" fmla="*/ 1702897 h 1825446"/>
              <a:gd name="connsiteX28" fmla="*/ 7825871 w 12218762"/>
              <a:gd name="connsiteY28" fmla="*/ 1712324 h 1825446"/>
              <a:gd name="connsiteX29" fmla="*/ 7637335 w 12218762"/>
              <a:gd name="connsiteY29" fmla="*/ 1712324 h 1825446"/>
              <a:gd name="connsiteX30" fmla="*/ 7411091 w 12218762"/>
              <a:gd name="connsiteY30" fmla="*/ 1721751 h 1825446"/>
              <a:gd name="connsiteX31" fmla="*/ 7147141 w 12218762"/>
              <a:gd name="connsiteY31" fmla="*/ 1721751 h 1825446"/>
              <a:gd name="connsiteX32" fmla="*/ 6807776 w 12218762"/>
              <a:gd name="connsiteY32" fmla="*/ 1712324 h 1825446"/>
              <a:gd name="connsiteX33" fmla="*/ 6345863 w 12218762"/>
              <a:gd name="connsiteY33" fmla="*/ 1684044 h 1825446"/>
              <a:gd name="connsiteX34" fmla="*/ 5874522 w 12218762"/>
              <a:gd name="connsiteY34" fmla="*/ 1655763 h 1825446"/>
              <a:gd name="connsiteX35" fmla="*/ 5422036 w 12218762"/>
              <a:gd name="connsiteY35" fmla="*/ 1599202 h 1825446"/>
              <a:gd name="connsiteX36" fmla="*/ 4988403 w 12218762"/>
              <a:gd name="connsiteY36" fmla="*/ 1542641 h 1825446"/>
              <a:gd name="connsiteX37" fmla="*/ 4422795 w 12218762"/>
              <a:gd name="connsiteY37" fmla="*/ 1476654 h 1825446"/>
              <a:gd name="connsiteX38" fmla="*/ 3986021 w 12218762"/>
              <a:gd name="connsiteY38" fmla="*/ 1440533 h 1825446"/>
              <a:gd name="connsiteX39" fmla="*/ 3621516 w 12218762"/>
              <a:gd name="connsiteY39" fmla="*/ 1401240 h 1825446"/>
              <a:gd name="connsiteX40" fmla="*/ 3297863 w 12218762"/>
              <a:gd name="connsiteY40" fmla="*/ 1355692 h 1825446"/>
              <a:gd name="connsiteX41" fmla="*/ 2999347 w 12218762"/>
              <a:gd name="connsiteY41" fmla="*/ 1335252 h 1825446"/>
              <a:gd name="connsiteX42" fmla="*/ 2650555 w 12218762"/>
              <a:gd name="connsiteY42" fmla="*/ 1325825 h 1825446"/>
              <a:gd name="connsiteX43" fmla="*/ 2348898 w 12218762"/>
              <a:gd name="connsiteY43" fmla="*/ 1344679 h 1825446"/>
              <a:gd name="connsiteX44" fmla="*/ 2103801 w 12218762"/>
              <a:gd name="connsiteY44" fmla="*/ 1354105 h 1825446"/>
              <a:gd name="connsiteX45" fmla="*/ 1755009 w 12218762"/>
              <a:gd name="connsiteY45" fmla="*/ 1401239 h 1825446"/>
              <a:gd name="connsiteX46" fmla="*/ 1472205 w 12218762"/>
              <a:gd name="connsiteY46" fmla="*/ 1438947 h 1825446"/>
              <a:gd name="connsiteX47" fmla="*/ 1264815 w 12218762"/>
              <a:gd name="connsiteY47" fmla="*/ 1476654 h 1825446"/>
              <a:gd name="connsiteX48" fmla="*/ 1057425 w 12218762"/>
              <a:gd name="connsiteY48" fmla="*/ 1514361 h 1825446"/>
              <a:gd name="connsiteX49" fmla="*/ 802902 w 12218762"/>
              <a:gd name="connsiteY49" fmla="*/ 1580349 h 1825446"/>
              <a:gd name="connsiteX50" fmla="*/ 604939 w 12218762"/>
              <a:gd name="connsiteY50" fmla="*/ 1627483 h 1825446"/>
              <a:gd name="connsiteX51" fmla="*/ 425830 w 12218762"/>
              <a:gd name="connsiteY51" fmla="*/ 1684044 h 1825446"/>
              <a:gd name="connsiteX52" fmla="*/ 161879 w 12218762"/>
              <a:gd name="connsiteY52" fmla="*/ 1768885 h 1825446"/>
              <a:gd name="connsiteX53" fmla="*/ 20477 w 12218762"/>
              <a:gd name="connsiteY53" fmla="*/ 1825446 h 1825446"/>
              <a:gd name="connsiteX54" fmla="*/ 11051 w 12218762"/>
              <a:gd name="connsiteY54" fmla="*/ 848453 h 1825446"/>
              <a:gd name="connsiteX55" fmla="*/ 1623 w 12218762"/>
              <a:gd name="connsiteY55" fmla="*/ 6072 h 1825446"/>
              <a:gd name="connsiteX0" fmla="*/ 30730 w 12247869"/>
              <a:gd name="connsiteY0" fmla="*/ 55237 h 1874611"/>
              <a:gd name="connsiteX1" fmla="*/ 502072 w 12247869"/>
              <a:gd name="connsiteY1" fmla="*/ 68058 h 1874611"/>
              <a:gd name="connsiteX2" fmla="*/ 2491127 w 12247869"/>
              <a:gd name="connsiteY2" fmla="*/ 49204 h 1874611"/>
              <a:gd name="connsiteX3" fmla="*/ 12238442 w 12247869"/>
              <a:gd name="connsiteY3" fmla="*/ 74091 h 1874611"/>
              <a:gd name="connsiteX4" fmla="*/ 12247869 w 12247869"/>
              <a:gd name="connsiteY4" fmla="*/ 1393844 h 1874611"/>
              <a:gd name="connsiteX5" fmla="*/ 11993345 w 12247869"/>
              <a:gd name="connsiteY5" fmla="*/ 1422124 h 1874611"/>
              <a:gd name="connsiteX6" fmla="*/ 11729394 w 12247869"/>
              <a:gd name="connsiteY6" fmla="*/ 1459831 h 1874611"/>
              <a:gd name="connsiteX7" fmla="*/ 11371176 w 12247869"/>
              <a:gd name="connsiteY7" fmla="*/ 1478685 h 1874611"/>
              <a:gd name="connsiteX8" fmla="*/ 11078945 w 12247869"/>
              <a:gd name="connsiteY8" fmla="*/ 1516392 h 1874611"/>
              <a:gd name="connsiteX9" fmla="*/ 10918689 w 12247869"/>
              <a:gd name="connsiteY9" fmla="*/ 1535246 h 1874611"/>
              <a:gd name="connsiteX10" fmla="*/ 10749007 w 12247869"/>
              <a:gd name="connsiteY10" fmla="*/ 1554099 h 1874611"/>
              <a:gd name="connsiteX11" fmla="*/ 10617031 w 12247869"/>
              <a:gd name="connsiteY11" fmla="*/ 1563526 h 1874611"/>
              <a:gd name="connsiteX12" fmla="*/ 10503910 w 12247869"/>
              <a:gd name="connsiteY12" fmla="*/ 1572953 h 1874611"/>
              <a:gd name="connsiteX13" fmla="*/ 10334227 w 12247869"/>
              <a:gd name="connsiteY13" fmla="*/ 1591806 h 1874611"/>
              <a:gd name="connsiteX14" fmla="*/ 10211679 w 12247869"/>
              <a:gd name="connsiteY14" fmla="*/ 1601233 h 1874611"/>
              <a:gd name="connsiteX15" fmla="*/ 10107984 w 12247869"/>
              <a:gd name="connsiteY15" fmla="*/ 1601233 h 1874611"/>
              <a:gd name="connsiteX16" fmla="*/ 9938302 w 12247869"/>
              <a:gd name="connsiteY16" fmla="*/ 1620087 h 1874611"/>
              <a:gd name="connsiteX17" fmla="*/ 9815753 w 12247869"/>
              <a:gd name="connsiteY17" fmla="*/ 1638940 h 1874611"/>
              <a:gd name="connsiteX18" fmla="*/ 9693205 w 12247869"/>
              <a:gd name="connsiteY18" fmla="*/ 1638940 h 1874611"/>
              <a:gd name="connsiteX19" fmla="*/ 9589510 w 12247869"/>
              <a:gd name="connsiteY19" fmla="*/ 1638940 h 1874611"/>
              <a:gd name="connsiteX20" fmla="*/ 9429254 w 12247869"/>
              <a:gd name="connsiteY20" fmla="*/ 1657794 h 1874611"/>
              <a:gd name="connsiteX21" fmla="*/ 9316132 w 12247869"/>
              <a:gd name="connsiteY21" fmla="*/ 1667221 h 1874611"/>
              <a:gd name="connsiteX22" fmla="*/ 9033328 w 12247869"/>
              <a:gd name="connsiteY22" fmla="*/ 1695501 h 1874611"/>
              <a:gd name="connsiteX23" fmla="*/ 8844792 w 12247869"/>
              <a:gd name="connsiteY23" fmla="*/ 1704928 h 1874611"/>
              <a:gd name="connsiteX24" fmla="*/ 8703390 w 12247869"/>
              <a:gd name="connsiteY24" fmla="*/ 1714355 h 1874611"/>
              <a:gd name="connsiteX25" fmla="*/ 8477147 w 12247869"/>
              <a:gd name="connsiteY25" fmla="*/ 1723782 h 1874611"/>
              <a:gd name="connsiteX26" fmla="*/ 8307464 w 12247869"/>
              <a:gd name="connsiteY26" fmla="*/ 1733209 h 1874611"/>
              <a:gd name="connsiteX27" fmla="*/ 8062368 w 12247869"/>
              <a:gd name="connsiteY27" fmla="*/ 1752062 h 1874611"/>
              <a:gd name="connsiteX28" fmla="*/ 7854978 w 12247869"/>
              <a:gd name="connsiteY28" fmla="*/ 1761489 h 1874611"/>
              <a:gd name="connsiteX29" fmla="*/ 7666442 w 12247869"/>
              <a:gd name="connsiteY29" fmla="*/ 1761489 h 1874611"/>
              <a:gd name="connsiteX30" fmla="*/ 7440198 w 12247869"/>
              <a:gd name="connsiteY30" fmla="*/ 1770916 h 1874611"/>
              <a:gd name="connsiteX31" fmla="*/ 7176248 w 12247869"/>
              <a:gd name="connsiteY31" fmla="*/ 1770916 h 1874611"/>
              <a:gd name="connsiteX32" fmla="*/ 6836883 w 12247869"/>
              <a:gd name="connsiteY32" fmla="*/ 1761489 h 1874611"/>
              <a:gd name="connsiteX33" fmla="*/ 6374970 w 12247869"/>
              <a:gd name="connsiteY33" fmla="*/ 1733209 h 1874611"/>
              <a:gd name="connsiteX34" fmla="*/ 5903629 w 12247869"/>
              <a:gd name="connsiteY34" fmla="*/ 1704928 h 1874611"/>
              <a:gd name="connsiteX35" fmla="*/ 5451143 w 12247869"/>
              <a:gd name="connsiteY35" fmla="*/ 1648367 h 1874611"/>
              <a:gd name="connsiteX36" fmla="*/ 5017510 w 12247869"/>
              <a:gd name="connsiteY36" fmla="*/ 1591806 h 1874611"/>
              <a:gd name="connsiteX37" fmla="*/ 4451902 w 12247869"/>
              <a:gd name="connsiteY37" fmla="*/ 1525819 h 1874611"/>
              <a:gd name="connsiteX38" fmla="*/ 4015128 w 12247869"/>
              <a:gd name="connsiteY38" fmla="*/ 1489698 h 1874611"/>
              <a:gd name="connsiteX39" fmla="*/ 3650623 w 12247869"/>
              <a:gd name="connsiteY39" fmla="*/ 1450405 h 1874611"/>
              <a:gd name="connsiteX40" fmla="*/ 3326970 w 12247869"/>
              <a:gd name="connsiteY40" fmla="*/ 1404857 h 1874611"/>
              <a:gd name="connsiteX41" fmla="*/ 3028454 w 12247869"/>
              <a:gd name="connsiteY41" fmla="*/ 1384417 h 1874611"/>
              <a:gd name="connsiteX42" fmla="*/ 2679662 w 12247869"/>
              <a:gd name="connsiteY42" fmla="*/ 1374990 h 1874611"/>
              <a:gd name="connsiteX43" fmla="*/ 2378005 w 12247869"/>
              <a:gd name="connsiteY43" fmla="*/ 1393844 h 1874611"/>
              <a:gd name="connsiteX44" fmla="*/ 2132908 w 12247869"/>
              <a:gd name="connsiteY44" fmla="*/ 1403270 h 1874611"/>
              <a:gd name="connsiteX45" fmla="*/ 1784116 w 12247869"/>
              <a:gd name="connsiteY45" fmla="*/ 1450404 h 1874611"/>
              <a:gd name="connsiteX46" fmla="*/ 1501312 w 12247869"/>
              <a:gd name="connsiteY46" fmla="*/ 1488112 h 1874611"/>
              <a:gd name="connsiteX47" fmla="*/ 1293922 w 12247869"/>
              <a:gd name="connsiteY47" fmla="*/ 1525819 h 1874611"/>
              <a:gd name="connsiteX48" fmla="*/ 1086532 w 12247869"/>
              <a:gd name="connsiteY48" fmla="*/ 1563526 h 1874611"/>
              <a:gd name="connsiteX49" fmla="*/ 832009 w 12247869"/>
              <a:gd name="connsiteY49" fmla="*/ 1629514 h 1874611"/>
              <a:gd name="connsiteX50" fmla="*/ 634046 w 12247869"/>
              <a:gd name="connsiteY50" fmla="*/ 1676648 h 1874611"/>
              <a:gd name="connsiteX51" fmla="*/ 454937 w 12247869"/>
              <a:gd name="connsiteY51" fmla="*/ 1733209 h 1874611"/>
              <a:gd name="connsiteX52" fmla="*/ 190986 w 12247869"/>
              <a:gd name="connsiteY52" fmla="*/ 1818050 h 1874611"/>
              <a:gd name="connsiteX53" fmla="*/ 49584 w 12247869"/>
              <a:gd name="connsiteY53" fmla="*/ 1874611 h 1874611"/>
              <a:gd name="connsiteX54" fmla="*/ 40158 w 12247869"/>
              <a:gd name="connsiteY54" fmla="*/ 897618 h 1874611"/>
              <a:gd name="connsiteX55" fmla="*/ 30730 w 12247869"/>
              <a:gd name="connsiteY55" fmla="*/ 55237 h 1874611"/>
              <a:gd name="connsiteX0" fmla="*/ 102 w 12217241"/>
              <a:gd name="connsiteY0" fmla="*/ 6072 h 1825446"/>
              <a:gd name="connsiteX1" fmla="*/ 471444 w 12217241"/>
              <a:gd name="connsiteY1" fmla="*/ 18893 h 1825446"/>
              <a:gd name="connsiteX2" fmla="*/ 2460499 w 12217241"/>
              <a:gd name="connsiteY2" fmla="*/ 39 h 1825446"/>
              <a:gd name="connsiteX3" fmla="*/ 12207814 w 12217241"/>
              <a:gd name="connsiteY3" fmla="*/ 24926 h 1825446"/>
              <a:gd name="connsiteX4" fmla="*/ 12217241 w 12217241"/>
              <a:gd name="connsiteY4" fmla="*/ 1344679 h 1825446"/>
              <a:gd name="connsiteX5" fmla="*/ 11962717 w 12217241"/>
              <a:gd name="connsiteY5" fmla="*/ 1372959 h 1825446"/>
              <a:gd name="connsiteX6" fmla="*/ 11698766 w 12217241"/>
              <a:gd name="connsiteY6" fmla="*/ 1410666 h 1825446"/>
              <a:gd name="connsiteX7" fmla="*/ 11340548 w 12217241"/>
              <a:gd name="connsiteY7" fmla="*/ 1429520 h 1825446"/>
              <a:gd name="connsiteX8" fmla="*/ 11048317 w 12217241"/>
              <a:gd name="connsiteY8" fmla="*/ 1467227 h 1825446"/>
              <a:gd name="connsiteX9" fmla="*/ 10888061 w 12217241"/>
              <a:gd name="connsiteY9" fmla="*/ 1486081 h 1825446"/>
              <a:gd name="connsiteX10" fmla="*/ 10718379 w 12217241"/>
              <a:gd name="connsiteY10" fmla="*/ 1504934 h 1825446"/>
              <a:gd name="connsiteX11" fmla="*/ 10586403 w 12217241"/>
              <a:gd name="connsiteY11" fmla="*/ 1514361 h 1825446"/>
              <a:gd name="connsiteX12" fmla="*/ 10473282 w 12217241"/>
              <a:gd name="connsiteY12" fmla="*/ 1523788 h 1825446"/>
              <a:gd name="connsiteX13" fmla="*/ 10303599 w 12217241"/>
              <a:gd name="connsiteY13" fmla="*/ 1542641 h 1825446"/>
              <a:gd name="connsiteX14" fmla="*/ 10181051 w 12217241"/>
              <a:gd name="connsiteY14" fmla="*/ 1552068 h 1825446"/>
              <a:gd name="connsiteX15" fmla="*/ 10077356 w 12217241"/>
              <a:gd name="connsiteY15" fmla="*/ 1552068 h 1825446"/>
              <a:gd name="connsiteX16" fmla="*/ 9907674 w 12217241"/>
              <a:gd name="connsiteY16" fmla="*/ 1570922 h 1825446"/>
              <a:gd name="connsiteX17" fmla="*/ 9785125 w 12217241"/>
              <a:gd name="connsiteY17" fmla="*/ 1589775 h 1825446"/>
              <a:gd name="connsiteX18" fmla="*/ 9662577 w 12217241"/>
              <a:gd name="connsiteY18" fmla="*/ 1589775 h 1825446"/>
              <a:gd name="connsiteX19" fmla="*/ 9558882 w 12217241"/>
              <a:gd name="connsiteY19" fmla="*/ 1589775 h 1825446"/>
              <a:gd name="connsiteX20" fmla="*/ 9398626 w 12217241"/>
              <a:gd name="connsiteY20" fmla="*/ 1608629 h 1825446"/>
              <a:gd name="connsiteX21" fmla="*/ 9285504 w 12217241"/>
              <a:gd name="connsiteY21" fmla="*/ 1618056 h 1825446"/>
              <a:gd name="connsiteX22" fmla="*/ 9002700 w 12217241"/>
              <a:gd name="connsiteY22" fmla="*/ 1646336 h 1825446"/>
              <a:gd name="connsiteX23" fmla="*/ 8814164 w 12217241"/>
              <a:gd name="connsiteY23" fmla="*/ 1655763 h 1825446"/>
              <a:gd name="connsiteX24" fmla="*/ 8672762 w 12217241"/>
              <a:gd name="connsiteY24" fmla="*/ 1665190 h 1825446"/>
              <a:gd name="connsiteX25" fmla="*/ 8446519 w 12217241"/>
              <a:gd name="connsiteY25" fmla="*/ 1674617 h 1825446"/>
              <a:gd name="connsiteX26" fmla="*/ 8276836 w 12217241"/>
              <a:gd name="connsiteY26" fmla="*/ 1684044 h 1825446"/>
              <a:gd name="connsiteX27" fmla="*/ 8031740 w 12217241"/>
              <a:gd name="connsiteY27" fmla="*/ 1702897 h 1825446"/>
              <a:gd name="connsiteX28" fmla="*/ 7824350 w 12217241"/>
              <a:gd name="connsiteY28" fmla="*/ 1712324 h 1825446"/>
              <a:gd name="connsiteX29" fmla="*/ 7635814 w 12217241"/>
              <a:gd name="connsiteY29" fmla="*/ 1712324 h 1825446"/>
              <a:gd name="connsiteX30" fmla="*/ 7409570 w 12217241"/>
              <a:gd name="connsiteY30" fmla="*/ 1721751 h 1825446"/>
              <a:gd name="connsiteX31" fmla="*/ 7145620 w 12217241"/>
              <a:gd name="connsiteY31" fmla="*/ 1721751 h 1825446"/>
              <a:gd name="connsiteX32" fmla="*/ 6806255 w 12217241"/>
              <a:gd name="connsiteY32" fmla="*/ 1712324 h 1825446"/>
              <a:gd name="connsiteX33" fmla="*/ 6344342 w 12217241"/>
              <a:gd name="connsiteY33" fmla="*/ 1684044 h 1825446"/>
              <a:gd name="connsiteX34" fmla="*/ 5873001 w 12217241"/>
              <a:gd name="connsiteY34" fmla="*/ 1655763 h 1825446"/>
              <a:gd name="connsiteX35" fmla="*/ 5420515 w 12217241"/>
              <a:gd name="connsiteY35" fmla="*/ 1599202 h 1825446"/>
              <a:gd name="connsiteX36" fmla="*/ 4986882 w 12217241"/>
              <a:gd name="connsiteY36" fmla="*/ 1542641 h 1825446"/>
              <a:gd name="connsiteX37" fmla="*/ 4421274 w 12217241"/>
              <a:gd name="connsiteY37" fmla="*/ 1476654 h 1825446"/>
              <a:gd name="connsiteX38" fmla="*/ 3984500 w 12217241"/>
              <a:gd name="connsiteY38" fmla="*/ 1440533 h 1825446"/>
              <a:gd name="connsiteX39" fmla="*/ 3619995 w 12217241"/>
              <a:gd name="connsiteY39" fmla="*/ 1401240 h 1825446"/>
              <a:gd name="connsiteX40" fmla="*/ 3296342 w 12217241"/>
              <a:gd name="connsiteY40" fmla="*/ 1355692 h 1825446"/>
              <a:gd name="connsiteX41" fmla="*/ 2997826 w 12217241"/>
              <a:gd name="connsiteY41" fmla="*/ 1335252 h 1825446"/>
              <a:gd name="connsiteX42" fmla="*/ 2649034 w 12217241"/>
              <a:gd name="connsiteY42" fmla="*/ 1325825 h 1825446"/>
              <a:gd name="connsiteX43" fmla="*/ 2347377 w 12217241"/>
              <a:gd name="connsiteY43" fmla="*/ 1344679 h 1825446"/>
              <a:gd name="connsiteX44" fmla="*/ 2102280 w 12217241"/>
              <a:gd name="connsiteY44" fmla="*/ 1354105 h 1825446"/>
              <a:gd name="connsiteX45" fmla="*/ 1753488 w 12217241"/>
              <a:gd name="connsiteY45" fmla="*/ 1401239 h 1825446"/>
              <a:gd name="connsiteX46" fmla="*/ 1470684 w 12217241"/>
              <a:gd name="connsiteY46" fmla="*/ 1438947 h 1825446"/>
              <a:gd name="connsiteX47" fmla="*/ 1263294 w 12217241"/>
              <a:gd name="connsiteY47" fmla="*/ 1476654 h 1825446"/>
              <a:gd name="connsiteX48" fmla="*/ 1055904 w 12217241"/>
              <a:gd name="connsiteY48" fmla="*/ 1514361 h 1825446"/>
              <a:gd name="connsiteX49" fmla="*/ 801381 w 12217241"/>
              <a:gd name="connsiteY49" fmla="*/ 1580349 h 1825446"/>
              <a:gd name="connsiteX50" fmla="*/ 603418 w 12217241"/>
              <a:gd name="connsiteY50" fmla="*/ 1627483 h 1825446"/>
              <a:gd name="connsiteX51" fmla="*/ 424309 w 12217241"/>
              <a:gd name="connsiteY51" fmla="*/ 1684044 h 1825446"/>
              <a:gd name="connsiteX52" fmla="*/ 160358 w 12217241"/>
              <a:gd name="connsiteY52" fmla="*/ 1768885 h 1825446"/>
              <a:gd name="connsiteX53" fmla="*/ 18956 w 12217241"/>
              <a:gd name="connsiteY53" fmla="*/ 1825446 h 1825446"/>
              <a:gd name="connsiteX54" fmla="*/ 9530 w 12217241"/>
              <a:gd name="connsiteY54" fmla="*/ 848453 h 1825446"/>
              <a:gd name="connsiteX55" fmla="*/ 102 w 12217241"/>
              <a:gd name="connsiteY55" fmla="*/ 6072 h 1825446"/>
              <a:gd name="connsiteX0" fmla="*/ 30730 w 12247869"/>
              <a:gd name="connsiteY0" fmla="*/ 57970 h 1877344"/>
              <a:gd name="connsiteX1" fmla="*/ 502072 w 12247869"/>
              <a:gd name="connsiteY1" fmla="*/ 61500 h 1877344"/>
              <a:gd name="connsiteX2" fmla="*/ 2491127 w 12247869"/>
              <a:gd name="connsiteY2" fmla="*/ 51937 h 1877344"/>
              <a:gd name="connsiteX3" fmla="*/ 12238442 w 12247869"/>
              <a:gd name="connsiteY3" fmla="*/ 76824 h 1877344"/>
              <a:gd name="connsiteX4" fmla="*/ 12247869 w 12247869"/>
              <a:gd name="connsiteY4" fmla="*/ 1396577 h 1877344"/>
              <a:gd name="connsiteX5" fmla="*/ 11993345 w 12247869"/>
              <a:gd name="connsiteY5" fmla="*/ 1424857 h 1877344"/>
              <a:gd name="connsiteX6" fmla="*/ 11729394 w 12247869"/>
              <a:gd name="connsiteY6" fmla="*/ 1462564 h 1877344"/>
              <a:gd name="connsiteX7" fmla="*/ 11371176 w 12247869"/>
              <a:gd name="connsiteY7" fmla="*/ 1481418 h 1877344"/>
              <a:gd name="connsiteX8" fmla="*/ 11078945 w 12247869"/>
              <a:gd name="connsiteY8" fmla="*/ 1519125 h 1877344"/>
              <a:gd name="connsiteX9" fmla="*/ 10918689 w 12247869"/>
              <a:gd name="connsiteY9" fmla="*/ 1537979 h 1877344"/>
              <a:gd name="connsiteX10" fmla="*/ 10749007 w 12247869"/>
              <a:gd name="connsiteY10" fmla="*/ 1556832 h 1877344"/>
              <a:gd name="connsiteX11" fmla="*/ 10617031 w 12247869"/>
              <a:gd name="connsiteY11" fmla="*/ 1566259 h 1877344"/>
              <a:gd name="connsiteX12" fmla="*/ 10503910 w 12247869"/>
              <a:gd name="connsiteY12" fmla="*/ 1575686 h 1877344"/>
              <a:gd name="connsiteX13" fmla="*/ 10334227 w 12247869"/>
              <a:gd name="connsiteY13" fmla="*/ 1594539 h 1877344"/>
              <a:gd name="connsiteX14" fmla="*/ 10211679 w 12247869"/>
              <a:gd name="connsiteY14" fmla="*/ 1603966 h 1877344"/>
              <a:gd name="connsiteX15" fmla="*/ 10107984 w 12247869"/>
              <a:gd name="connsiteY15" fmla="*/ 1603966 h 1877344"/>
              <a:gd name="connsiteX16" fmla="*/ 9938302 w 12247869"/>
              <a:gd name="connsiteY16" fmla="*/ 1622820 h 1877344"/>
              <a:gd name="connsiteX17" fmla="*/ 9815753 w 12247869"/>
              <a:gd name="connsiteY17" fmla="*/ 1641673 h 1877344"/>
              <a:gd name="connsiteX18" fmla="*/ 9693205 w 12247869"/>
              <a:gd name="connsiteY18" fmla="*/ 1641673 h 1877344"/>
              <a:gd name="connsiteX19" fmla="*/ 9589510 w 12247869"/>
              <a:gd name="connsiteY19" fmla="*/ 1641673 h 1877344"/>
              <a:gd name="connsiteX20" fmla="*/ 9429254 w 12247869"/>
              <a:gd name="connsiteY20" fmla="*/ 1660527 h 1877344"/>
              <a:gd name="connsiteX21" fmla="*/ 9316132 w 12247869"/>
              <a:gd name="connsiteY21" fmla="*/ 1669954 h 1877344"/>
              <a:gd name="connsiteX22" fmla="*/ 9033328 w 12247869"/>
              <a:gd name="connsiteY22" fmla="*/ 1698234 h 1877344"/>
              <a:gd name="connsiteX23" fmla="*/ 8844792 w 12247869"/>
              <a:gd name="connsiteY23" fmla="*/ 1707661 h 1877344"/>
              <a:gd name="connsiteX24" fmla="*/ 8703390 w 12247869"/>
              <a:gd name="connsiteY24" fmla="*/ 1717088 h 1877344"/>
              <a:gd name="connsiteX25" fmla="*/ 8477147 w 12247869"/>
              <a:gd name="connsiteY25" fmla="*/ 1726515 h 1877344"/>
              <a:gd name="connsiteX26" fmla="*/ 8307464 w 12247869"/>
              <a:gd name="connsiteY26" fmla="*/ 1735942 h 1877344"/>
              <a:gd name="connsiteX27" fmla="*/ 8062368 w 12247869"/>
              <a:gd name="connsiteY27" fmla="*/ 1754795 h 1877344"/>
              <a:gd name="connsiteX28" fmla="*/ 7854978 w 12247869"/>
              <a:gd name="connsiteY28" fmla="*/ 1764222 h 1877344"/>
              <a:gd name="connsiteX29" fmla="*/ 7666442 w 12247869"/>
              <a:gd name="connsiteY29" fmla="*/ 1764222 h 1877344"/>
              <a:gd name="connsiteX30" fmla="*/ 7440198 w 12247869"/>
              <a:gd name="connsiteY30" fmla="*/ 1773649 h 1877344"/>
              <a:gd name="connsiteX31" fmla="*/ 7176248 w 12247869"/>
              <a:gd name="connsiteY31" fmla="*/ 1773649 h 1877344"/>
              <a:gd name="connsiteX32" fmla="*/ 6836883 w 12247869"/>
              <a:gd name="connsiteY32" fmla="*/ 1764222 h 1877344"/>
              <a:gd name="connsiteX33" fmla="*/ 6374970 w 12247869"/>
              <a:gd name="connsiteY33" fmla="*/ 1735942 h 1877344"/>
              <a:gd name="connsiteX34" fmla="*/ 5903629 w 12247869"/>
              <a:gd name="connsiteY34" fmla="*/ 1707661 h 1877344"/>
              <a:gd name="connsiteX35" fmla="*/ 5451143 w 12247869"/>
              <a:gd name="connsiteY35" fmla="*/ 1651100 h 1877344"/>
              <a:gd name="connsiteX36" fmla="*/ 5017510 w 12247869"/>
              <a:gd name="connsiteY36" fmla="*/ 1594539 h 1877344"/>
              <a:gd name="connsiteX37" fmla="*/ 4451902 w 12247869"/>
              <a:gd name="connsiteY37" fmla="*/ 1528552 h 1877344"/>
              <a:gd name="connsiteX38" fmla="*/ 4015128 w 12247869"/>
              <a:gd name="connsiteY38" fmla="*/ 1492431 h 1877344"/>
              <a:gd name="connsiteX39" fmla="*/ 3650623 w 12247869"/>
              <a:gd name="connsiteY39" fmla="*/ 1453138 h 1877344"/>
              <a:gd name="connsiteX40" fmla="*/ 3326970 w 12247869"/>
              <a:gd name="connsiteY40" fmla="*/ 1407590 h 1877344"/>
              <a:gd name="connsiteX41" fmla="*/ 3028454 w 12247869"/>
              <a:gd name="connsiteY41" fmla="*/ 1387150 h 1877344"/>
              <a:gd name="connsiteX42" fmla="*/ 2679662 w 12247869"/>
              <a:gd name="connsiteY42" fmla="*/ 1377723 h 1877344"/>
              <a:gd name="connsiteX43" fmla="*/ 2378005 w 12247869"/>
              <a:gd name="connsiteY43" fmla="*/ 1396577 h 1877344"/>
              <a:gd name="connsiteX44" fmla="*/ 2132908 w 12247869"/>
              <a:gd name="connsiteY44" fmla="*/ 1406003 h 1877344"/>
              <a:gd name="connsiteX45" fmla="*/ 1784116 w 12247869"/>
              <a:gd name="connsiteY45" fmla="*/ 1453137 h 1877344"/>
              <a:gd name="connsiteX46" fmla="*/ 1501312 w 12247869"/>
              <a:gd name="connsiteY46" fmla="*/ 1490845 h 1877344"/>
              <a:gd name="connsiteX47" fmla="*/ 1293922 w 12247869"/>
              <a:gd name="connsiteY47" fmla="*/ 1528552 h 1877344"/>
              <a:gd name="connsiteX48" fmla="*/ 1086532 w 12247869"/>
              <a:gd name="connsiteY48" fmla="*/ 1566259 h 1877344"/>
              <a:gd name="connsiteX49" fmla="*/ 832009 w 12247869"/>
              <a:gd name="connsiteY49" fmla="*/ 1632247 h 1877344"/>
              <a:gd name="connsiteX50" fmla="*/ 634046 w 12247869"/>
              <a:gd name="connsiteY50" fmla="*/ 1679381 h 1877344"/>
              <a:gd name="connsiteX51" fmla="*/ 454937 w 12247869"/>
              <a:gd name="connsiteY51" fmla="*/ 1735942 h 1877344"/>
              <a:gd name="connsiteX52" fmla="*/ 190986 w 12247869"/>
              <a:gd name="connsiteY52" fmla="*/ 1820783 h 1877344"/>
              <a:gd name="connsiteX53" fmla="*/ 49584 w 12247869"/>
              <a:gd name="connsiteY53" fmla="*/ 1877344 h 1877344"/>
              <a:gd name="connsiteX54" fmla="*/ 40158 w 12247869"/>
              <a:gd name="connsiteY54" fmla="*/ 900351 h 1877344"/>
              <a:gd name="connsiteX55" fmla="*/ 30730 w 12247869"/>
              <a:gd name="connsiteY55" fmla="*/ 57970 h 1877344"/>
              <a:gd name="connsiteX0" fmla="*/ 102 w 12217241"/>
              <a:gd name="connsiteY0" fmla="*/ 6107 h 1825481"/>
              <a:gd name="connsiteX1" fmla="*/ 471444 w 12217241"/>
              <a:gd name="connsiteY1" fmla="*/ 9637 h 1825481"/>
              <a:gd name="connsiteX2" fmla="*/ 2460499 w 12217241"/>
              <a:gd name="connsiteY2" fmla="*/ 74 h 1825481"/>
              <a:gd name="connsiteX3" fmla="*/ 12207814 w 12217241"/>
              <a:gd name="connsiteY3" fmla="*/ 24961 h 1825481"/>
              <a:gd name="connsiteX4" fmla="*/ 12217241 w 12217241"/>
              <a:gd name="connsiteY4" fmla="*/ 1344714 h 1825481"/>
              <a:gd name="connsiteX5" fmla="*/ 11962717 w 12217241"/>
              <a:gd name="connsiteY5" fmla="*/ 1372994 h 1825481"/>
              <a:gd name="connsiteX6" fmla="*/ 11698766 w 12217241"/>
              <a:gd name="connsiteY6" fmla="*/ 1410701 h 1825481"/>
              <a:gd name="connsiteX7" fmla="*/ 11340548 w 12217241"/>
              <a:gd name="connsiteY7" fmla="*/ 1429555 h 1825481"/>
              <a:gd name="connsiteX8" fmla="*/ 11048317 w 12217241"/>
              <a:gd name="connsiteY8" fmla="*/ 1467262 h 1825481"/>
              <a:gd name="connsiteX9" fmla="*/ 10888061 w 12217241"/>
              <a:gd name="connsiteY9" fmla="*/ 1486116 h 1825481"/>
              <a:gd name="connsiteX10" fmla="*/ 10718379 w 12217241"/>
              <a:gd name="connsiteY10" fmla="*/ 1504969 h 1825481"/>
              <a:gd name="connsiteX11" fmla="*/ 10586403 w 12217241"/>
              <a:gd name="connsiteY11" fmla="*/ 1514396 h 1825481"/>
              <a:gd name="connsiteX12" fmla="*/ 10473282 w 12217241"/>
              <a:gd name="connsiteY12" fmla="*/ 1523823 h 1825481"/>
              <a:gd name="connsiteX13" fmla="*/ 10303599 w 12217241"/>
              <a:gd name="connsiteY13" fmla="*/ 1542676 h 1825481"/>
              <a:gd name="connsiteX14" fmla="*/ 10181051 w 12217241"/>
              <a:gd name="connsiteY14" fmla="*/ 1552103 h 1825481"/>
              <a:gd name="connsiteX15" fmla="*/ 10077356 w 12217241"/>
              <a:gd name="connsiteY15" fmla="*/ 1552103 h 1825481"/>
              <a:gd name="connsiteX16" fmla="*/ 9907674 w 12217241"/>
              <a:gd name="connsiteY16" fmla="*/ 1570957 h 1825481"/>
              <a:gd name="connsiteX17" fmla="*/ 9785125 w 12217241"/>
              <a:gd name="connsiteY17" fmla="*/ 1589810 h 1825481"/>
              <a:gd name="connsiteX18" fmla="*/ 9662577 w 12217241"/>
              <a:gd name="connsiteY18" fmla="*/ 1589810 h 1825481"/>
              <a:gd name="connsiteX19" fmla="*/ 9558882 w 12217241"/>
              <a:gd name="connsiteY19" fmla="*/ 1589810 h 1825481"/>
              <a:gd name="connsiteX20" fmla="*/ 9398626 w 12217241"/>
              <a:gd name="connsiteY20" fmla="*/ 1608664 h 1825481"/>
              <a:gd name="connsiteX21" fmla="*/ 9285504 w 12217241"/>
              <a:gd name="connsiteY21" fmla="*/ 1618091 h 1825481"/>
              <a:gd name="connsiteX22" fmla="*/ 9002700 w 12217241"/>
              <a:gd name="connsiteY22" fmla="*/ 1646371 h 1825481"/>
              <a:gd name="connsiteX23" fmla="*/ 8814164 w 12217241"/>
              <a:gd name="connsiteY23" fmla="*/ 1655798 h 1825481"/>
              <a:gd name="connsiteX24" fmla="*/ 8672762 w 12217241"/>
              <a:gd name="connsiteY24" fmla="*/ 1665225 h 1825481"/>
              <a:gd name="connsiteX25" fmla="*/ 8446519 w 12217241"/>
              <a:gd name="connsiteY25" fmla="*/ 1674652 h 1825481"/>
              <a:gd name="connsiteX26" fmla="*/ 8276836 w 12217241"/>
              <a:gd name="connsiteY26" fmla="*/ 1684079 h 1825481"/>
              <a:gd name="connsiteX27" fmla="*/ 8031740 w 12217241"/>
              <a:gd name="connsiteY27" fmla="*/ 1702932 h 1825481"/>
              <a:gd name="connsiteX28" fmla="*/ 7824350 w 12217241"/>
              <a:gd name="connsiteY28" fmla="*/ 1712359 h 1825481"/>
              <a:gd name="connsiteX29" fmla="*/ 7635814 w 12217241"/>
              <a:gd name="connsiteY29" fmla="*/ 1712359 h 1825481"/>
              <a:gd name="connsiteX30" fmla="*/ 7409570 w 12217241"/>
              <a:gd name="connsiteY30" fmla="*/ 1721786 h 1825481"/>
              <a:gd name="connsiteX31" fmla="*/ 7145620 w 12217241"/>
              <a:gd name="connsiteY31" fmla="*/ 1721786 h 1825481"/>
              <a:gd name="connsiteX32" fmla="*/ 6806255 w 12217241"/>
              <a:gd name="connsiteY32" fmla="*/ 1712359 h 1825481"/>
              <a:gd name="connsiteX33" fmla="*/ 6344342 w 12217241"/>
              <a:gd name="connsiteY33" fmla="*/ 1684079 h 1825481"/>
              <a:gd name="connsiteX34" fmla="*/ 5873001 w 12217241"/>
              <a:gd name="connsiteY34" fmla="*/ 1655798 h 1825481"/>
              <a:gd name="connsiteX35" fmla="*/ 5420515 w 12217241"/>
              <a:gd name="connsiteY35" fmla="*/ 1599237 h 1825481"/>
              <a:gd name="connsiteX36" fmla="*/ 4986882 w 12217241"/>
              <a:gd name="connsiteY36" fmla="*/ 1542676 h 1825481"/>
              <a:gd name="connsiteX37" fmla="*/ 4421274 w 12217241"/>
              <a:gd name="connsiteY37" fmla="*/ 1476689 h 1825481"/>
              <a:gd name="connsiteX38" fmla="*/ 3984500 w 12217241"/>
              <a:gd name="connsiteY38" fmla="*/ 1440568 h 1825481"/>
              <a:gd name="connsiteX39" fmla="*/ 3619995 w 12217241"/>
              <a:gd name="connsiteY39" fmla="*/ 1401275 h 1825481"/>
              <a:gd name="connsiteX40" fmla="*/ 3296342 w 12217241"/>
              <a:gd name="connsiteY40" fmla="*/ 1355727 h 1825481"/>
              <a:gd name="connsiteX41" fmla="*/ 2997826 w 12217241"/>
              <a:gd name="connsiteY41" fmla="*/ 1335287 h 1825481"/>
              <a:gd name="connsiteX42" fmla="*/ 2649034 w 12217241"/>
              <a:gd name="connsiteY42" fmla="*/ 1325860 h 1825481"/>
              <a:gd name="connsiteX43" fmla="*/ 2347377 w 12217241"/>
              <a:gd name="connsiteY43" fmla="*/ 1344714 h 1825481"/>
              <a:gd name="connsiteX44" fmla="*/ 2102280 w 12217241"/>
              <a:gd name="connsiteY44" fmla="*/ 1354140 h 1825481"/>
              <a:gd name="connsiteX45" fmla="*/ 1753488 w 12217241"/>
              <a:gd name="connsiteY45" fmla="*/ 1401274 h 1825481"/>
              <a:gd name="connsiteX46" fmla="*/ 1470684 w 12217241"/>
              <a:gd name="connsiteY46" fmla="*/ 1438982 h 1825481"/>
              <a:gd name="connsiteX47" fmla="*/ 1263294 w 12217241"/>
              <a:gd name="connsiteY47" fmla="*/ 1476689 h 1825481"/>
              <a:gd name="connsiteX48" fmla="*/ 1055904 w 12217241"/>
              <a:gd name="connsiteY48" fmla="*/ 1514396 h 1825481"/>
              <a:gd name="connsiteX49" fmla="*/ 801381 w 12217241"/>
              <a:gd name="connsiteY49" fmla="*/ 1580384 h 1825481"/>
              <a:gd name="connsiteX50" fmla="*/ 603418 w 12217241"/>
              <a:gd name="connsiteY50" fmla="*/ 1627518 h 1825481"/>
              <a:gd name="connsiteX51" fmla="*/ 424309 w 12217241"/>
              <a:gd name="connsiteY51" fmla="*/ 1684079 h 1825481"/>
              <a:gd name="connsiteX52" fmla="*/ 160358 w 12217241"/>
              <a:gd name="connsiteY52" fmla="*/ 1768920 h 1825481"/>
              <a:gd name="connsiteX53" fmla="*/ 18956 w 12217241"/>
              <a:gd name="connsiteY53" fmla="*/ 1825481 h 1825481"/>
              <a:gd name="connsiteX54" fmla="*/ 9530 w 12217241"/>
              <a:gd name="connsiteY54" fmla="*/ 848488 h 1825481"/>
              <a:gd name="connsiteX55" fmla="*/ 102 w 12217241"/>
              <a:gd name="connsiteY55" fmla="*/ 6107 h 1825481"/>
              <a:gd name="connsiteX0" fmla="*/ 28175 w 12245314"/>
              <a:gd name="connsiteY0" fmla="*/ 55913 h 1875287"/>
              <a:gd name="connsiteX1" fmla="*/ 499517 w 12245314"/>
              <a:gd name="connsiteY1" fmla="*/ 59443 h 1875287"/>
              <a:gd name="connsiteX2" fmla="*/ 2488572 w 12245314"/>
              <a:gd name="connsiteY2" fmla="*/ 49880 h 1875287"/>
              <a:gd name="connsiteX3" fmla="*/ 12235887 w 12245314"/>
              <a:gd name="connsiteY3" fmla="*/ 74767 h 1875287"/>
              <a:gd name="connsiteX4" fmla="*/ 12245314 w 12245314"/>
              <a:gd name="connsiteY4" fmla="*/ 1394520 h 1875287"/>
              <a:gd name="connsiteX5" fmla="*/ 11990790 w 12245314"/>
              <a:gd name="connsiteY5" fmla="*/ 1422800 h 1875287"/>
              <a:gd name="connsiteX6" fmla="*/ 11726839 w 12245314"/>
              <a:gd name="connsiteY6" fmla="*/ 1460507 h 1875287"/>
              <a:gd name="connsiteX7" fmla="*/ 11368621 w 12245314"/>
              <a:gd name="connsiteY7" fmla="*/ 1479361 h 1875287"/>
              <a:gd name="connsiteX8" fmla="*/ 11076390 w 12245314"/>
              <a:gd name="connsiteY8" fmla="*/ 1517068 h 1875287"/>
              <a:gd name="connsiteX9" fmla="*/ 10916134 w 12245314"/>
              <a:gd name="connsiteY9" fmla="*/ 1535922 h 1875287"/>
              <a:gd name="connsiteX10" fmla="*/ 10746452 w 12245314"/>
              <a:gd name="connsiteY10" fmla="*/ 1554775 h 1875287"/>
              <a:gd name="connsiteX11" fmla="*/ 10614476 w 12245314"/>
              <a:gd name="connsiteY11" fmla="*/ 1564202 h 1875287"/>
              <a:gd name="connsiteX12" fmla="*/ 10501355 w 12245314"/>
              <a:gd name="connsiteY12" fmla="*/ 1573629 h 1875287"/>
              <a:gd name="connsiteX13" fmla="*/ 10331672 w 12245314"/>
              <a:gd name="connsiteY13" fmla="*/ 1592482 h 1875287"/>
              <a:gd name="connsiteX14" fmla="*/ 10209124 w 12245314"/>
              <a:gd name="connsiteY14" fmla="*/ 1601909 h 1875287"/>
              <a:gd name="connsiteX15" fmla="*/ 10105429 w 12245314"/>
              <a:gd name="connsiteY15" fmla="*/ 1601909 h 1875287"/>
              <a:gd name="connsiteX16" fmla="*/ 9935747 w 12245314"/>
              <a:gd name="connsiteY16" fmla="*/ 1620763 h 1875287"/>
              <a:gd name="connsiteX17" fmla="*/ 9813198 w 12245314"/>
              <a:gd name="connsiteY17" fmla="*/ 1639616 h 1875287"/>
              <a:gd name="connsiteX18" fmla="*/ 9690650 w 12245314"/>
              <a:gd name="connsiteY18" fmla="*/ 1639616 h 1875287"/>
              <a:gd name="connsiteX19" fmla="*/ 9586955 w 12245314"/>
              <a:gd name="connsiteY19" fmla="*/ 1639616 h 1875287"/>
              <a:gd name="connsiteX20" fmla="*/ 9426699 w 12245314"/>
              <a:gd name="connsiteY20" fmla="*/ 1658470 h 1875287"/>
              <a:gd name="connsiteX21" fmla="*/ 9313577 w 12245314"/>
              <a:gd name="connsiteY21" fmla="*/ 1667897 h 1875287"/>
              <a:gd name="connsiteX22" fmla="*/ 9030773 w 12245314"/>
              <a:gd name="connsiteY22" fmla="*/ 1696177 h 1875287"/>
              <a:gd name="connsiteX23" fmla="*/ 8842237 w 12245314"/>
              <a:gd name="connsiteY23" fmla="*/ 1705604 h 1875287"/>
              <a:gd name="connsiteX24" fmla="*/ 8700835 w 12245314"/>
              <a:gd name="connsiteY24" fmla="*/ 1715031 h 1875287"/>
              <a:gd name="connsiteX25" fmla="*/ 8474592 w 12245314"/>
              <a:gd name="connsiteY25" fmla="*/ 1724458 h 1875287"/>
              <a:gd name="connsiteX26" fmla="*/ 8304909 w 12245314"/>
              <a:gd name="connsiteY26" fmla="*/ 1733885 h 1875287"/>
              <a:gd name="connsiteX27" fmla="*/ 8059813 w 12245314"/>
              <a:gd name="connsiteY27" fmla="*/ 1752738 h 1875287"/>
              <a:gd name="connsiteX28" fmla="*/ 7852423 w 12245314"/>
              <a:gd name="connsiteY28" fmla="*/ 1762165 h 1875287"/>
              <a:gd name="connsiteX29" fmla="*/ 7663887 w 12245314"/>
              <a:gd name="connsiteY29" fmla="*/ 1762165 h 1875287"/>
              <a:gd name="connsiteX30" fmla="*/ 7437643 w 12245314"/>
              <a:gd name="connsiteY30" fmla="*/ 1771592 h 1875287"/>
              <a:gd name="connsiteX31" fmla="*/ 7173693 w 12245314"/>
              <a:gd name="connsiteY31" fmla="*/ 1771592 h 1875287"/>
              <a:gd name="connsiteX32" fmla="*/ 6834328 w 12245314"/>
              <a:gd name="connsiteY32" fmla="*/ 1762165 h 1875287"/>
              <a:gd name="connsiteX33" fmla="*/ 6372415 w 12245314"/>
              <a:gd name="connsiteY33" fmla="*/ 1733885 h 1875287"/>
              <a:gd name="connsiteX34" fmla="*/ 5901074 w 12245314"/>
              <a:gd name="connsiteY34" fmla="*/ 1705604 h 1875287"/>
              <a:gd name="connsiteX35" fmla="*/ 5448588 w 12245314"/>
              <a:gd name="connsiteY35" fmla="*/ 1649043 h 1875287"/>
              <a:gd name="connsiteX36" fmla="*/ 5014955 w 12245314"/>
              <a:gd name="connsiteY36" fmla="*/ 1592482 h 1875287"/>
              <a:gd name="connsiteX37" fmla="*/ 4449347 w 12245314"/>
              <a:gd name="connsiteY37" fmla="*/ 1526495 h 1875287"/>
              <a:gd name="connsiteX38" fmla="*/ 4012573 w 12245314"/>
              <a:gd name="connsiteY38" fmla="*/ 1490374 h 1875287"/>
              <a:gd name="connsiteX39" fmla="*/ 3648068 w 12245314"/>
              <a:gd name="connsiteY39" fmla="*/ 1451081 h 1875287"/>
              <a:gd name="connsiteX40" fmla="*/ 3324415 w 12245314"/>
              <a:gd name="connsiteY40" fmla="*/ 1405533 h 1875287"/>
              <a:gd name="connsiteX41" fmla="*/ 3025899 w 12245314"/>
              <a:gd name="connsiteY41" fmla="*/ 1385093 h 1875287"/>
              <a:gd name="connsiteX42" fmla="*/ 2677107 w 12245314"/>
              <a:gd name="connsiteY42" fmla="*/ 1375666 h 1875287"/>
              <a:gd name="connsiteX43" fmla="*/ 2375450 w 12245314"/>
              <a:gd name="connsiteY43" fmla="*/ 1394520 h 1875287"/>
              <a:gd name="connsiteX44" fmla="*/ 2130353 w 12245314"/>
              <a:gd name="connsiteY44" fmla="*/ 1403946 h 1875287"/>
              <a:gd name="connsiteX45" fmla="*/ 1781561 w 12245314"/>
              <a:gd name="connsiteY45" fmla="*/ 1451080 h 1875287"/>
              <a:gd name="connsiteX46" fmla="*/ 1498757 w 12245314"/>
              <a:gd name="connsiteY46" fmla="*/ 1488788 h 1875287"/>
              <a:gd name="connsiteX47" fmla="*/ 1291367 w 12245314"/>
              <a:gd name="connsiteY47" fmla="*/ 1526495 h 1875287"/>
              <a:gd name="connsiteX48" fmla="*/ 1083977 w 12245314"/>
              <a:gd name="connsiteY48" fmla="*/ 1564202 h 1875287"/>
              <a:gd name="connsiteX49" fmla="*/ 829454 w 12245314"/>
              <a:gd name="connsiteY49" fmla="*/ 1630190 h 1875287"/>
              <a:gd name="connsiteX50" fmla="*/ 631491 w 12245314"/>
              <a:gd name="connsiteY50" fmla="*/ 1677324 h 1875287"/>
              <a:gd name="connsiteX51" fmla="*/ 452382 w 12245314"/>
              <a:gd name="connsiteY51" fmla="*/ 1733885 h 1875287"/>
              <a:gd name="connsiteX52" fmla="*/ 188431 w 12245314"/>
              <a:gd name="connsiteY52" fmla="*/ 1818726 h 1875287"/>
              <a:gd name="connsiteX53" fmla="*/ 47029 w 12245314"/>
              <a:gd name="connsiteY53" fmla="*/ 1875287 h 1875287"/>
              <a:gd name="connsiteX54" fmla="*/ 47030 w 12245314"/>
              <a:gd name="connsiteY54" fmla="*/ 870420 h 1875287"/>
              <a:gd name="connsiteX55" fmla="*/ 28175 w 12245314"/>
              <a:gd name="connsiteY55" fmla="*/ 55913 h 1875287"/>
              <a:gd name="connsiteX0" fmla="*/ 1 w 12217140"/>
              <a:gd name="connsiteY0" fmla="*/ 6107 h 1825481"/>
              <a:gd name="connsiteX1" fmla="*/ 471343 w 12217140"/>
              <a:gd name="connsiteY1" fmla="*/ 9637 h 1825481"/>
              <a:gd name="connsiteX2" fmla="*/ 2460398 w 12217140"/>
              <a:gd name="connsiteY2" fmla="*/ 74 h 1825481"/>
              <a:gd name="connsiteX3" fmla="*/ 12207713 w 12217140"/>
              <a:gd name="connsiteY3" fmla="*/ 24961 h 1825481"/>
              <a:gd name="connsiteX4" fmla="*/ 12217140 w 12217140"/>
              <a:gd name="connsiteY4" fmla="*/ 1344714 h 1825481"/>
              <a:gd name="connsiteX5" fmla="*/ 11962616 w 12217140"/>
              <a:gd name="connsiteY5" fmla="*/ 1372994 h 1825481"/>
              <a:gd name="connsiteX6" fmla="*/ 11698665 w 12217140"/>
              <a:gd name="connsiteY6" fmla="*/ 1410701 h 1825481"/>
              <a:gd name="connsiteX7" fmla="*/ 11340447 w 12217140"/>
              <a:gd name="connsiteY7" fmla="*/ 1429555 h 1825481"/>
              <a:gd name="connsiteX8" fmla="*/ 11048216 w 12217140"/>
              <a:gd name="connsiteY8" fmla="*/ 1467262 h 1825481"/>
              <a:gd name="connsiteX9" fmla="*/ 10887960 w 12217140"/>
              <a:gd name="connsiteY9" fmla="*/ 1486116 h 1825481"/>
              <a:gd name="connsiteX10" fmla="*/ 10718278 w 12217140"/>
              <a:gd name="connsiteY10" fmla="*/ 1504969 h 1825481"/>
              <a:gd name="connsiteX11" fmla="*/ 10586302 w 12217140"/>
              <a:gd name="connsiteY11" fmla="*/ 1514396 h 1825481"/>
              <a:gd name="connsiteX12" fmla="*/ 10473181 w 12217140"/>
              <a:gd name="connsiteY12" fmla="*/ 1523823 h 1825481"/>
              <a:gd name="connsiteX13" fmla="*/ 10303498 w 12217140"/>
              <a:gd name="connsiteY13" fmla="*/ 1542676 h 1825481"/>
              <a:gd name="connsiteX14" fmla="*/ 10180950 w 12217140"/>
              <a:gd name="connsiteY14" fmla="*/ 1552103 h 1825481"/>
              <a:gd name="connsiteX15" fmla="*/ 10077255 w 12217140"/>
              <a:gd name="connsiteY15" fmla="*/ 1552103 h 1825481"/>
              <a:gd name="connsiteX16" fmla="*/ 9907573 w 12217140"/>
              <a:gd name="connsiteY16" fmla="*/ 1570957 h 1825481"/>
              <a:gd name="connsiteX17" fmla="*/ 9785024 w 12217140"/>
              <a:gd name="connsiteY17" fmla="*/ 1589810 h 1825481"/>
              <a:gd name="connsiteX18" fmla="*/ 9662476 w 12217140"/>
              <a:gd name="connsiteY18" fmla="*/ 1589810 h 1825481"/>
              <a:gd name="connsiteX19" fmla="*/ 9558781 w 12217140"/>
              <a:gd name="connsiteY19" fmla="*/ 1589810 h 1825481"/>
              <a:gd name="connsiteX20" fmla="*/ 9398525 w 12217140"/>
              <a:gd name="connsiteY20" fmla="*/ 1608664 h 1825481"/>
              <a:gd name="connsiteX21" fmla="*/ 9285403 w 12217140"/>
              <a:gd name="connsiteY21" fmla="*/ 1618091 h 1825481"/>
              <a:gd name="connsiteX22" fmla="*/ 9002599 w 12217140"/>
              <a:gd name="connsiteY22" fmla="*/ 1646371 h 1825481"/>
              <a:gd name="connsiteX23" fmla="*/ 8814063 w 12217140"/>
              <a:gd name="connsiteY23" fmla="*/ 1655798 h 1825481"/>
              <a:gd name="connsiteX24" fmla="*/ 8672661 w 12217140"/>
              <a:gd name="connsiteY24" fmla="*/ 1665225 h 1825481"/>
              <a:gd name="connsiteX25" fmla="*/ 8446418 w 12217140"/>
              <a:gd name="connsiteY25" fmla="*/ 1674652 h 1825481"/>
              <a:gd name="connsiteX26" fmla="*/ 8276735 w 12217140"/>
              <a:gd name="connsiteY26" fmla="*/ 1684079 h 1825481"/>
              <a:gd name="connsiteX27" fmla="*/ 8031639 w 12217140"/>
              <a:gd name="connsiteY27" fmla="*/ 1702932 h 1825481"/>
              <a:gd name="connsiteX28" fmla="*/ 7824249 w 12217140"/>
              <a:gd name="connsiteY28" fmla="*/ 1712359 h 1825481"/>
              <a:gd name="connsiteX29" fmla="*/ 7635713 w 12217140"/>
              <a:gd name="connsiteY29" fmla="*/ 1712359 h 1825481"/>
              <a:gd name="connsiteX30" fmla="*/ 7409469 w 12217140"/>
              <a:gd name="connsiteY30" fmla="*/ 1721786 h 1825481"/>
              <a:gd name="connsiteX31" fmla="*/ 7145519 w 12217140"/>
              <a:gd name="connsiteY31" fmla="*/ 1721786 h 1825481"/>
              <a:gd name="connsiteX32" fmla="*/ 6806154 w 12217140"/>
              <a:gd name="connsiteY32" fmla="*/ 1712359 h 1825481"/>
              <a:gd name="connsiteX33" fmla="*/ 6344241 w 12217140"/>
              <a:gd name="connsiteY33" fmla="*/ 1684079 h 1825481"/>
              <a:gd name="connsiteX34" fmla="*/ 5872900 w 12217140"/>
              <a:gd name="connsiteY34" fmla="*/ 1655798 h 1825481"/>
              <a:gd name="connsiteX35" fmla="*/ 5420414 w 12217140"/>
              <a:gd name="connsiteY35" fmla="*/ 1599237 h 1825481"/>
              <a:gd name="connsiteX36" fmla="*/ 4986781 w 12217140"/>
              <a:gd name="connsiteY36" fmla="*/ 1542676 h 1825481"/>
              <a:gd name="connsiteX37" fmla="*/ 4421173 w 12217140"/>
              <a:gd name="connsiteY37" fmla="*/ 1476689 h 1825481"/>
              <a:gd name="connsiteX38" fmla="*/ 3984399 w 12217140"/>
              <a:gd name="connsiteY38" fmla="*/ 1440568 h 1825481"/>
              <a:gd name="connsiteX39" fmla="*/ 3619894 w 12217140"/>
              <a:gd name="connsiteY39" fmla="*/ 1401275 h 1825481"/>
              <a:gd name="connsiteX40" fmla="*/ 3296241 w 12217140"/>
              <a:gd name="connsiteY40" fmla="*/ 1355727 h 1825481"/>
              <a:gd name="connsiteX41" fmla="*/ 2997725 w 12217140"/>
              <a:gd name="connsiteY41" fmla="*/ 1335287 h 1825481"/>
              <a:gd name="connsiteX42" fmla="*/ 2648933 w 12217140"/>
              <a:gd name="connsiteY42" fmla="*/ 1325860 h 1825481"/>
              <a:gd name="connsiteX43" fmla="*/ 2347276 w 12217140"/>
              <a:gd name="connsiteY43" fmla="*/ 1344714 h 1825481"/>
              <a:gd name="connsiteX44" fmla="*/ 2102179 w 12217140"/>
              <a:gd name="connsiteY44" fmla="*/ 1354140 h 1825481"/>
              <a:gd name="connsiteX45" fmla="*/ 1753387 w 12217140"/>
              <a:gd name="connsiteY45" fmla="*/ 1401274 h 1825481"/>
              <a:gd name="connsiteX46" fmla="*/ 1470583 w 12217140"/>
              <a:gd name="connsiteY46" fmla="*/ 1438982 h 1825481"/>
              <a:gd name="connsiteX47" fmla="*/ 1263193 w 12217140"/>
              <a:gd name="connsiteY47" fmla="*/ 1476689 h 1825481"/>
              <a:gd name="connsiteX48" fmla="*/ 1055803 w 12217140"/>
              <a:gd name="connsiteY48" fmla="*/ 1514396 h 1825481"/>
              <a:gd name="connsiteX49" fmla="*/ 801280 w 12217140"/>
              <a:gd name="connsiteY49" fmla="*/ 1580384 h 1825481"/>
              <a:gd name="connsiteX50" fmla="*/ 603317 w 12217140"/>
              <a:gd name="connsiteY50" fmla="*/ 1627518 h 1825481"/>
              <a:gd name="connsiteX51" fmla="*/ 424208 w 12217140"/>
              <a:gd name="connsiteY51" fmla="*/ 1684079 h 1825481"/>
              <a:gd name="connsiteX52" fmla="*/ 160257 w 12217140"/>
              <a:gd name="connsiteY52" fmla="*/ 1768920 h 1825481"/>
              <a:gd name="connsiteX53" fmla="*/ 18855 w 12217140"/>
              <a:gd name="connsiteY53" fmla="*/ 1825481 h 1825481"/>
              <a:gd name="connsiteX54" fmla="*/ 18856 w 12217140"/>
              <a:gd name="connsiteY54" fmla="*/ 820614 h 1825481"/>
              <a:gd name="connsiteX55" fmla="*/ 1 w 12217140"/>
              <a:gd name="connsiteY55" fmla="*/ 6107 h 1825481"/>
              <a:gd name="connsiteX0" fmla="*/ 1 w 12207307"/>
              <a:gd name="connsiteY0" fmla="*/ 30371 h 1825481"/>
              <a:gd name="connsiteX1" fmla="*/ 461510 w 12207307"/>
              <a:gd name="connsiteY1" fmla="*/ 9637 h 1825481"/>
              <a:gd name="connsiteX2" fmla="*/ 2450565 w 12207307"/>
              <a:gd name="connsiteY2" fmla="*/ 74 h 1825481"/>
              <a:gd name="connsiteX3" fmla="*/ 12197880 w 12207307"/>
              <a:gd name="connsiteY3" fmla="*/ 24961 h 1825481"/>
              <a:gd name="connsiteX4" fmla="*/ 12207307 w 12207307"/>
              <a:gd name="connsiteY4" fmla="*/ 1344714 h 1825481"/>
              <a:gd name="connsiteX5" fmla="*/ 11952783 w 12207307"/>
              <a:gd name="connsiteY5" fmla="*/ 1372994 h 1825481"/>
              <a:gd name="connsiteX6" fmla="*/ 11688832 w 12207307"/>
              <a:gd name="connsiteY6" fmla="*/ 1410701 h 1825481"/>
              <a:gd name="connsiteX7" fmla="*/ 11330614 w 12207307"/>
              <a:gd name="connsiteY7" fmla="*/ 1429555 h 1825481"/>
              <a:gd name="connsiteX8" fmla="*/ 11038383 w 12207307"/>
              <a:gd name="connsiteY8" fmla="*/ 1467262 h 1825481"/>
              <a:gd name="connsiteX9" fmla="*/ 10878127 w 12207307"/>
              <a:gd name="connsiteY9" fmla="*/ 1486116 h 1825481"/>
              <a:gd name="connsiteX10" fmla="*/ 10708445 w 12207307"/>
              <a:gd name="connsiteY10" fmla="*/ 1504969 h 1825481"/>
              <a:gd name="connsiteX11" fmla="*/ 10576469 w 12207307"/>
              <a:gd name="connsiteY11" fmla="*/ 1514396 h 1825481"/>
              <a:gd name="connsiteX12" fmla="*/ 10463348 w 12207307"/>
              <a:gd name="connsiteY12" fmla="*/ 1523823 h 1825481"/>
              <a:gd name="connsiteX13" fmla="*/ 10293665 w 12207307"/>
              <a:gd name="connsiteY13" fmla="*/ 1542676 h 1825481"/>
              <a:gd name="connsiteX14" fmla="*/ 10171117 w 12207307"/>
              <a:gd name="connsiteY14" fmla="*/ 1552103 h 1825481"/>
              <a:gd name="connsiteX15" fmla="*/ 10067422 w 12207307"/>
              <a:gd name="connsiteY15" fmla="*/ 1552103 h 1825481"/>
              <a:gd name="connsiteX16" fmla="*/ 9897740 w 12207307"/>
              <a:gd name="connsiteY16" fmla="*/ 1570957 h 1825481"/>
              <a:gd name="connsiteX17" fmla="*/ 9775191 w 12207307"/>
              <a:gd name="connsiteY17" fmla="*/ 1589810 h 1825481"/>
              <a:gd name="connsiteX18" fmla="*/ 9652643 w 12207307"/>
              <a:gd name="connsiteY18" fmla="*/ 1589810 h 1825481"/>
              <a:gd name="connsiteX19" fmla="*/ 9548948 w 12207307"/>
              <a:gd name="connsiteY19" fmla="*/ 1589810 h 1825481"/>
              <a:gd name="connsiteX20" fmla="*/ 9388692 w 12207307"/>
              <a:gd name="connsiteY20" fmla="*/ 1608664 h 1825481"/>
              <a:gd name="connsiteX21" fmla="*/ 9275570 w 12207307"/>
              <a:gd name="connsiteY21" fmla="*/ 1618091 h 1825481"/>
              <a:gd name="connsiteX22" fmla="*/ 8992766 w 12207307"/>
              <a:gd name="connsiteY22" fmla="*/ 1646371 h 1825481"/>
              <a:gd name="connsiteX23" fmla="*/ 8804230 w 12207307"/>
              <a:gd name="connsiteY23" fmla="*/ 1655798 h 1825481"/>
              <a:gd name="connsiteX24" fmla="*/ 8662828 w 12207307"/>
              <a:gd name="connsiteY24" fmla="*/ 1665225 h 1825481"/>
              <a:gd name="connsiteX25" fmla="*/ 8436585 w 12207307"/>
              <a:gd name="connsiteY25" fmla="*/ 1674652 h 1825481"/>
              <a:gd name="connsiteX26" fmla="*/ 8266902 w 12207307"/>
              <a:gd name="connsiteY26" fmla="*/ 1684079 h 1825481"/>
              <a:gd name="connsiteX27" fmla="*/ 8021806 w 12207307"/>
              <a:gd name="connsiteY27" fmla="*/ 1702932 h 1825481"/>
              <a:gd name="connsiteX28" fmla="*/ 7814416 w 12207307"/>
              <a:gd name="connsiteY28" fmla="*/ 1712359 h 1825481"/>
              <a:gd name="connsiteX29" fmla="*/ 7625880 w 12207307"/>
              <a:gd name="connsiteY29" fmla="*/ 1712359 h 1825481"/>
              <a:gd name="connsiteX30" fmla="*/ 7399636 w 12207307"/>
              <a:gd name="connsiteY30" fmla="*/ 1721786 h 1825481"/>
              <a:gd name="connsiteX31" fmla="*/ 7135686 w 12207307"/>
              <a:gd name="connsiteY31" fmla="*/ 1721786 h 1825481"/>
              <a:gd name="connsiteX32" fmla="*/ 6796321 w 12207307"/>
              <a:gd name="connsiteY32" fmla="*/ 1712359 h 1825481"/>
              <a:gd name="connsiteX33" fmla="*/ 6334408 w 12207307"/>
              <a:gd name="connsiteY33" fmla="*/ 1684079 h 1825481"/>
              <a:gd name="connsiteX34" fmla="*/ 5863067 w 12207307"/>
              <a:gd name="connsiteY34" fmla="*/ 1655798 h 1825481"/>
              <a:gd name="connsiteX35" fmla="*/ 5410581 w 12207307"/>
              <a:gd name="connsiteY35" fmla="*/ 1599237 h 1825481"/>
              <a:gd name="connsiteX36" fmla="*/ 4976948 w 12207307"/>
              <a:gd name="connsiteY36" fmla="*/ 1542676 h 1825481"/>
              <a:gd name="connsiteX37" fmla="*/ 4411340 w 12207307"/>
              <a:gd name="connsiteY37" fmla="*/ 1476689 h 1825481"/>
              <a:gd name="connsiteX38" fmla="*/ 3974566 w 12207307"/>
              <a:gd name="connsiteY38" fmla="*/ 1440568 h 1825481"/>
              <a:gd name="connsiteX39" fmla="*/ 3610061 w 12207307"/>
              <a:gd name="connsiteY39" fmla="*/ 1401275 h 1825481"/>
              <a:gd name="connsiteX40" fmla="*/ 3286408 w 12207307"/>
              <a:gd name="connsiteY40" fmla="*/ 1355727 h 1825481"/>
              <a:gd name="connsiteX41" fmla="*/ 2987892 w 12207307"/>
              <a:gd name="connsiteY41" fmla="*/ 1335287 h 1825481"/>
              <a:gd name="connsiteX42" fmla="*/ 2639100 w 12207307"/>
              <a:gd name="connsiteY42" fmla="*/ 1325860 h 1825481"/>
              <a:gd name="connsiteX43" fmla="*/ 2337443 w 12207307"/>
              <a:gd name="connsiteY43" fmla="*/ 1344714 h 1825481"/>
              <a:gd name="connsiteX44" fmla="*/ 2092346 w 12207307"/>
              <a:gd name="connsiteY44" fmla="*/ 1354140 h 1825481"/>
              <a:gd name="connsiteX45" fmla="*/ 1743554 w 12207307"/>
              <a:gd name="connsiteY45" fmla="*/ 1401274 h 1825481"/>
              <a:gd name="connsiteX46" fmla="*/ 1460750 w 12207307"/>
              <a:gd name="connsiteY46" fmla="*/ 1438982 h 1825481"/>
              <a:gd name="connsiteX47" fmla="*/ 1253360 w 12207307"/>
              <a:gd name="connsiteY47" fmla="*/ 1476689 h 1825481"/>
              <a:gd name="connsiteX48" fmla="*/ 1045970 w 12207307"/>
              <a:gd name="connsiteY48" fmla="*/ 1514396 h 1825481"/>
              <a:gd name="connsiteX49" fmla="*/ 791447 w 12207307"/>
              <a:gd name="connsiteY49" fmla="*/ 1580384 h 1825481"/>
              <a:gd name="connsiteX50" fmla="*/ 593484 w 12207307"/>
              <a:gd name="connsiteY50" fmla="*/ 1627518 h 1825481"/>
              <a:gd name="connsiteX51" fmla="*/ 414375 w 12207307"/>
              <a:gd name="connsiteY51" fmla="*/ 1684079 h 1825481"/>
              <a:gd name="connsiteX52" fmla="*/ 150424 w 12207307"/>
              <a:gd name="connsiteY52" fmla="*/ 1768920 h 1825481"/>
              <a:gd name="connsiteX53" fmla="*/ 9022 w 12207307"/>
              <a:gd name="connsiteY53" fmla="*/ 1825481 h 1825481"/>
              <a:gd name="connsiteX54" fmla="*/ 9023 w 12207307"/>
              <a:gd name="connsiteY54" fmla="*/ 820614 h 1825481"/>
              <a:gd name="connsiteX55" fmla="*/ 1 w 12207307"/>
              <a:gd name="connsiteY55" fmla="*/ 30371 h 1825481"/>
              <a:gd name="connsiteX0" fmla="*/ 5748 w 12206704"/>
              <a:gd name="connsiteY0" fmla="*/ 19924 h 1825481"/>
              <a:gd name="connsiteX1" fmla="*/ 460907 w 12206704"/>
              <a:gd name="connsiteY1" fmla="*/ 9637 h 1825481"/>
              <a:gd name="connsiteX2" fmla="*/ 2449962 w 12206704"/>
              <a:gd name="connsiteY2" fmla="*/ 74 h 1825481"/>
              <a:gd name="connsiteX3" fmla="*/ 12197277 w 12206704"/>
              <a:gd name="connsiteY3" fmla="*/ 24961 h 1825481"/>
              <a:gd name="connsiteX4" fmla="*/ 12206704 w 12206704"/>
              <a:gd name="connsiteY4" fmla="*/ 1344714 h 1825481"/>
              <a:gd name="connsiteX5" fmla="*/ 11952180 w 12206704"/>
              <a:gd name="connsiteY5" fmla="*/ 1372994 h 1825481"/>
              <a:gd name="connsiteX6" fmla="*/ 11688229 w 12206704"/>
              <a:gd name="connsiteY6" fmla="*/ 1410701 h 1825481"/>
              <a:gd name="connsiteX7" fmla="*/ 11330011 w 12206704"/>
              <a:gd name="connsiteY7" fmla="*/ 1429555 h 1825481"/>
              <a:gd name="connsiteX8" fmla="*/ 11037780 w 12206704"/>
              <a:gd name="connsiteY8" fmla="*/ 1467262 h 1825481"/>
              <a:gd name="connsiteX9" fmla="*/ 10877524 w 12206704"/>
              <a:gd name="connsiteY9" fmla="*/ 1486116 h 1825481"/>
              <a:gd name="connsiteX10" fmla="*/ 10707842 w 12206704"/>
              <a:gd name="connsiteY10" fmla="*/ 1504969 h 1825481"/>
              <a:gd name="connsiteX11" fmla="*/ 10575866 w 12206704"/>
              <a:gd name="connsiteY11" fmla="*/ 1514396 h 1825481"/>
              <a:gd name="connsiteX12" fmla="*/ 10462745 w 12206704"/>
              <a:gd name="connsiteY12" fmla="*/ 1523823 h 1825481"/>
              <a:gd name="connsiteX13" fmla="*/ 10293062 w 12206704"/>
              <a:gd name="connsiteY13" fmla="*/ 1542676 h 1825481"/>
              <a:gd name="connsiteX14" fmla="*/ 10170514 w 12206704"/>
              <a:gd name="connsiteY14" fmla="*/ 1552103 h 1825481"/>
              <a:gd name="connsiteX15" fmla="*/ 10066819 w 12206704"/>
              <a:gd name="connsiteY15" fmla="*/ 1552103 h 1825481"/>
              <a:gd name="connsiteX16" fmla="*/ 9897137 w 12206704"/>
              <a:gd name="connsiteY16" fmla="*/ 1570957 h 1825481"/>
              <a:gd name="connsiteX17" fmla="*/ 9774588 w 12206704"/>
              <a:gd name="connsiteY17" fmla="*/ 1589810 h 1825481"/>
              <a:gd name="connsiteX18" fmla="*/ 9652040 w 12206704"/>
              <a:gd name="connsiteY18" fmla="*/ 1589810 h 1825481"/>
              <a:gd name="connsiteX19" fmla="*/ 9548345 w 12206704"/>
              <a:gd name="connsiteY19" fmla="*/ 1589810 h 1825481"/>
              <a:gd name="connsiteX20" fmla="*/ 9388089 w 12206704"/>
              <a:gd name="connsiteY20" fmla="*/ 1608664 h 1825481"/>
              <a:gd name="connsiteX21" fmla="*/ 9274967 w 12206704"/>
              <a:gd name="connsiteY21" fmla="*/ 1618091 h 1825481"/>
              <a:gd name="connsiteX22" fmla="*/ 8992163 w 12206704"/>
              <a:gd name="connsiteY22" fmla="*/ 1646371 h 1825481"/>
              <a:gd name="connsiteX23" fmla="*/ 8803627 w 12206704"/>
              <a:gd name="connsiteY23" fmla="*/ 1655798 h 1825481"/>
              <a:gd name="connsiteX24" fmla="*/ 8662225 w 12206704"/>
              <a:gd name="connsiteY24" fmla="*/ 1665225 h 1825481"/>
              <a:gd name="connsiteX25" fmla="*/ 8435982 w 12206704"/>
              <a:gd name="connsiteY25" fmla="*/ 1674652 h 1825481"/>
              <a:gd name="connsiteX26" fmla="*/ 8266299 w 12206704"/>
              <a:gd name="connsiteY26" fmla="*/ 1684079 h 1825481"/>
              <a:gd name="connsiteX27" fmla="*/ 8021203 w 12206704"/>
              <a:gd name="connsiteY27" fmla="*/ 1702932 h 1825481"/>
              <a:gd name="connsiteX28" fmla="*/ 7813813 w 12206704"/>
              <a:gd name="connsiteY28" fmla="*/ 1712359 h 1825481"/>
              <a:gd name="connsiteX29" fmla="*/ 7625277 w 12206704"/>
              <a:gd name="connsiteY29" fmla="*/ 1712359 h 1825481"/>
              <a:gd name="connsiteX30" fmla="*/ 7399033 w 12206704"/>
              <a:gd name="connsiteY30" fmla="*/ 1721786 h 1825481"/>
              <a:gd name="connsiteX31" fmla="*/ 7135083 w 12206704"/>
              <a:gd name="connsiteY31" fmla="*/ 1721786 h 1825481"/>
              <a:gd name="connsiteX32" fmla="*/ 6795718 w 12206704"/>
              <a:gd name="connsiteY32" fmla="*/ 1712359 h 1825481"/>
              <a:gd name="connsiteX33" fmla="*/ 6333805 w 12206704"/>
              <a:gd name="connsiteY33" fmla="*/ 1684079 h 1825481"/>
              <a:gd name="connsiteX34" fmla="*/ 5862464 w 12206704"/>
              <a:gd name="connsiteY34" fmla="*/ 1655798 h 1825481"/>
              <a:gd name="connsiteX35" fmla="*/ 5409978 w 12206704"/>
              <a:gd name="connsiteY35" fmla="*/ 1599237 h 1825481"/>
              <a:gd name="connsiteX36" fmla="*/ 4976345 w 12206704"/>
              <a:gd name="connsiteY36" fmla="*/ 1542676 h 1825481"/>
              <a:gd name="connsiteX37" fmla="*/ 4410737 w 12206704"/>
              <a:gd name="connsiteY37" fmla="*/ 1476689 h 1825481"/>
              <a:gd name="connsiteX38" fmla="*/ 3973963 w 12206704"/>
              <a:gd name="connsiteY38" fmla="*/ 1440568 h 1825481"/>
              <a:gd name="connsiteX39" fmla="*/ 3609458 w 12206704"/>
              <a:gd name="connsiteY39" fmla="*/ 1401275 h 1825481"/>
              <a:gd name="connsiteX40" fmla="*/ 3285805 w 12206704"/>
              <a:gd name="connsiteY40" fmla="*/ 1355727 h 1825481"/>
              <a:gd name="connsiteX41" fmla="*/ 2987289 w 12206704"/>
              <a:gd name="connsiteY41" fmla="*/ 1335287 h 1825481"/>
              <a:gd name="connsiteX42" fmla="*/ 2638497 w 12206704"/>
              <a:gd name="connsiteY42" fmla="*/ 1325860 h 1825481"/>
              <a:gd name="connsiteX43" fmla="*/ 2336840 w 12206704"/>
              <a:gd name="connsiteY43" fmla="*/ 1344714 h 1825481"/>
              <a:gd name="connsiteX44" fmla="*/ 2091743 w 12206704"/>
              <a:gd name="connsiteY44" fmla="*/ 1354140 h 1825481"/>
              <a:gd name="connsiteX45" fmla="*/ 1742951 w 12206704"/>
              <a:gd name="connsiteY45" fmla="*/ 1401274 h 1825481"/>
              <a:gd name="connsiteX46" fmla="*/ 1460147 w 12206704"/>
              <a:gd name="connsiteY46" fmla="*/ 1438982 h 1825481"/>
              <a:gd name="connsiteX47" fmla="*/ 1252757 w 12206704"/>
              <a:gd name="connsiteY47" fmla="*/ 1476689 h 1825481"/>
              <a:gd name="connsiteX48" fmla="*/ 1045367 w 12206704"/>
              <a:gd name="connsiteY48" fmla="*/ 1514396 h 1825481"/>
              <a:gd name="connsiteX49" fmla="*/ 790844 w 12206704"/>
              <a:gd name="connsiteY49" fmla="*/ 1580384 h 1825481"/>
              <a:gd name="connsiteX50" fmla="*/ 592881 w 12206704"/>
              <a:gd name="connsiteY50" fmla="*/ 1627518 h 1825481"/>
              <a:gd name="connsiteX51" fmla="*/ 413772 w 12206704"/>
              <a:gd name="connsiteY51" fmla="*/ 1684079 h 1825481"/>
              <a:gd name="connsiteX52" fmla="*/ 149821 w 12206704"/>
              <a:gd name="connsiteY52" fmla="*/ 1768920 h 1825481"/>
              <a:gd name="connsiteX53" fmla="*/ 8419 w 12206704"/>
              <a:gd name="connsiteY53" fmla="*/ 1825481 h 1825481"/>
              <a:gd name="connsiteX54" fmla="*/ 8420 w 12206704"/>
              <a:gd name="connsiteY54" fmla="*/ 820614 h 1825481"/>
              <a:gd name="connsiteX55" fmla="*/ 5748 w 12206704"/>
              <a:gd name="connsiteY55" fmla="*/ 19924 h 1825481"/>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3569 h 1859126"/>
              <a:gd name="connsiteX1" fmla="*/ 490100 w 12232722"/>
              <a:gd name="connsiteY1" fmla="*/ 61565 h 1859126"/>
              <a:gd name="connsiteX2" fmla="*/ 2475980 w 12232722"/>
              <a:gd name="connsiteY2" fmla="*/ 33719 h 1859126"/>
              <a:gd name="connsiteX3" fmla="*/ 12223295 w 12232722"/>
              <a:gd name="connsiteY3" fmla="*/ 58606 h 1859126"/>
              <a:gd name="connsiteX4" fmla="*/ 12232722 w 12232722"/>
              <a:gd name="connsiteY4" fmla="*/ 1378359 h 1859126"/>
              <a:gd name="connsiteX5" fmla="*/ 11978198 w 12232722"/>
              <a:gd name="connsiteY5" fmla="*/ 1406639 h 1859126"/>
              <a:gd name="connsiteX6" fmla="*/ 11714247 w 12232722"/>
              <a:gd name="connsiteY6" fmla="*/ 1444346 h 1859126"/>
              <a:gd name="connsiteX7" fmla="*/ 11356029 w 12232722"/>
              <a:gd name="connsiteY7" fmla="*/ 1463200 h 1859126"/>
              <a:gd name="connsiteX8" fmla="*/ 11063798 w 12232722"/>
              <a:gd name="connsiteY8" fmla="*/ 1500907 h 1859126"/>
              <a:gd name="connsiteX9" fmla="*/ 10903542 w 12232722"/>
              <a:gd name="connsiteY9" fmla="*/ 1519761 h 1859126"/>
              <a:gd name="connsiteX10" fmla="*/ 10733860 w 12232722"/>
              <a:gd name="connsiteY10" fmla="*/ 1538614 h 1859126"/>
              <a:gd name="connsiteX11" fmla="*/ 10601884 w 12232722"/>
              <a:gd name="connsiteY11" fmla="*/ 1548041 h 1859126"/>
              <a:gd name="connsiteX12" fmla="*/ 10488763 w 12232722"/>
              <a:gd name="connsiteY12" fmla="*/ 1557468 h 1859126"/>
              <a:gd name="connsiteX13" fmla="*/ 10319080 w 12232722"/>
              <a:gd name="connsiteY13" fmla="*/ 1576321 h 1859126"/>
              <a:gd name="connsiteX14" fmla="*/ 10196532 w 12232722"/>
              <a:gd name="connsiteY14" fmla="*/ 1585748 h 1859126"/>
              <a:gd name="connsiteX15" fmla="*/ 10092837 w 12232722"/>
              <a:gd name="connsiteY15" fmla="*/ 1585748 h 1859126"/>
              <a:gd name="connsiteX16" fmla="*/ 9923155 w 12232722"/>
              <a:gd name="connsiteY16" fmla="*/ 1604602 h 1859126"/>
              <a:gd name="connsiteX17" fmla="*/ 9800606 w 12232722"/>
              <a:gd name="connsiteY17" fmla="*/ 1623455 h 1859126"/>
              <a:gd name="connsiteX18" fmla="*/ 9678058 w 12232722"/>
              <a:gd name="connsiteY18" fmla="*/ 1623455 h 1859126"/>
              <a:gd name="connsiteX19" fmla="*/ 9574363 w 12232722"/>
              <a:gd name="connsiteY19" fmla="*/ 1623455 h 1859126"/>
              <a:gd name="connsiteX20" fmla="*/ 9414107 w 12232722"/>
              <a:gd name="connsiteY20" fmla="*/ 1642309 h 1859126"/>
              <a:gd name="connsiteX21" fmla="*/ 9300985 w 12232722"/>
              <a:gd name="connsiteY21" fmla="*/ 1651736 h 1859126"/>
              <a:gd name="connsiteX22" fmla="*/ 9018181 w 12232722"/>
              <a:gd name="connsiteY22" fmla="*/ 1680016 h 1859126"/>
              <a:gd name="connsiteX23" fmla="*/ 8829645 w 12232722"/>
              <a:gd name="connsiteY23" fmla="*/ 1689443 h 1859126"/>
              <a:gd name="connsiteX24" fmla="*/ 8688243 w 12232722"/>
              <a:gd name="connsiteY24" fmla="*/ 1698870 h 1859126"/>
              <a:gd name="connsiteX25" fmla="*/ 8462000 w 12232722"/>
              <a:gd name="connsiteY25" fmla="*/ 1708297 h 1859126"/>
              <a:gd name="connsiteX26" fmla="*/ 8292317 w 12232722"/>
              <a:gd name="connsiteY26" fmla="*/ 1717724 h 1859126"/>
              <a:gd name="connsiteX27" fmla="*/ 8047221 w 12232722"/>
              <a:gd name="connsiteY27" fmla="*/ 1736577 h 1859126"/>
              <a:gd name="connsiteX28" fmla="*/ 7839831 w 12232722"/>
              <a:gd name="connsiteY28" fmla="*/ 1746004 h 1859126"/>
              <a:gd name="connsiteX29" fmla="*/ 7651295 w 12232722"/>
              <a:gd name="connsiteY29" fmla="*/ 1746004 h 1859126"/>
              <a:gd name="connsiteX30" fmla="*/ 7425051 w 12232722"/>
              <a:gd name="connsiteY30" fmla="*/ 1755431 h 1859126"/>
              <a:gd name="connsiteX31" fmla="*/ 7161101 w 12232722"/>
              <a:gd name="connsiteY31" fmla="*/ 1755431 h 1859126"/>
              <a:gd name="connsiteX32" fmla="*/ 6821736 w 12232722"/>
              <a:gd name="connsiteY32" fmla="*/ 1746004 h 1859126"/>
              <a:gd name="connsiteX33" fmla="*/ 6359823 w 12232722"/>
              <a:gd name="connsiteY33" fmla="*/ 1717724 h 1859126"/>
              <a:gd name="connsiteX34" fmla="*/ 5888482 w 12232722"/>
              <a:gd name="connsiteY34" fmla="*/ 1689443 h 1859126"/>
              <a:gd name="connsiteX35" fmla="*/ 5435996 w 12232722"/>
              <a:gd name="connsiteY35" fmla="*/ 1632882 h 1859126"/>
              <a:gd name="connsiteX36" fmla="*/ 5002363 w 12232722"/>
              <a:gd name="connsiteY36" fmla="*/ 1576321 h 1859126"/>
              <a:gd name="connsiteX37" fmla="*/ 4436755 w 12232722"/>
              <a:gd name="connsiteY37" fmla="*/ 1510334 h 1859126"/>
              <a:gd name="connsiteX38" fmla="*/ 3999981 w 12232722"/>
              <a:gd name="connsiteY38" fmla="*/ 1474213 h 1859126"/>
              <a:gd name="connsiteX39" fmla="*/ 3635476 w 12232722"/>
              <a:gd name="connsiteY39" fmla="*/ 1434920 h 1859126"/>
              <a:gd name="connsiteX40" fmla="*/ 3311823 w 12232722"/>
              <a:gd name="connsiteY40" fmla="*/ 1389372 h 1859126"/>
              <a:gd name="connsiteX41" fmla="*/ 3013307 w 12232722"/>
              <a:gd name="connsiteY41" fmla="*/ 1368932 h 1859126"/>
              <a:gd name="connsiteX42" fmla="*/ 2664515 w 12232722"/>
              <a:gd name="connsiteY42" fmla="*/ 1359505 h 1859126"/>
              <a:gd name="connsiteX43" fmla="*/ 2362858 w 12232722"/>
              <a:gd name="connsiteY43" fmla="*/ 1378359 h 1859126"/>
              <a:gd name="connsiteX44" fmla="*/ 2117761 w 12232722"/>
              <a:gd name="connsiteY44" fmla="*/ 1387785 h 1859126"/>
              <a:gd name="connsiteX45" fmla="*/ 1768969 w 12232722"/>
              <a:gd name="connsiteY45" fmla="*/ 1434919 h 1859126"/>
              <a:gd name="connsiteX46" fmla="*/ 1486165 w 12232722"/>
              <a:gd name="connsiteY46" fmla="*/ 1472627 h 1859126"/>
              <a:gd name="connsiteX47" fmla="*/ 1278775 w 12232722"/>
              <a:gd name="connsiteY47" fmla="*/ 1510334 h 1859126"/>
              <a:gd name="connsiteX48" fmla="*/ 1071385 w 12232722"/>
              <a:gd name="connsiteY48" fmla="*/ 1548041 h 1859126"/>
              <a:gd name="connsiteX49" fmla="*/ 816862 w 12232722"/>
              <a:gd name="connsiteY49" fmla="*/ 1614029 h 1859126"/>
              <a:gd name="connsiteX50" fmla="*/ 618899 w 12232722"/>
              <a:gd name="connsiteY50" fmla="*/ 1661163 h 1859126"/>
              <a:gd name="connsiteX51" fmla="*/ 439790 w 12232722"/>
              <a:gd name="connsiteY51" fmla="*/ 1717724 h 1859126"/>
              <a:gd name="connsiteX52" fmla="*/ 175839 w 12232722"/>
              <a:gd name="connsiteY52" fmla="*/ 1802565 h 1859126"/>
              <a:gd name="connsiteX53" fmla="*/ 34437 w 12232722"/>
              <a:gd name="connsiteY53" fmla="*/ 1859126 h 1859126"/>
              <a:gd name="connsiteX54" fmla="*/ 34438 w 12232722"/>
              <a:gd name="connsiteY54" fmla="*/ 854259 h 1859126"/>
              <a:gd name="connsiteX55" fmla="*/ 31766 w 12232722"/>
              <a:gd name="connsiteY55" fmla="*/ 53569 h 1859126"/>
              <a:gd name="connsiteX0" fmla="*/ 31766 w 12232722"/>
              <a:gd name="connsiteY0" fmla="*/ 55123 h 1860680"/>
              <a:gd name="connsiteX1" fmla="*/ 490100 w 12232722"/>
              <a:gd name="connsiteY1" fmla="*/ 57895 h 1860680"/>
              <a:gd name="connsiteX2" fmla="*/ 2475980 w 12232722"/>
              <a:gd name="connsiteY2" fmla="*/ 35273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31766 w 12232722"/>
              <a:gd name="connsiteY0" fmla="*/ 55123 h 1860680"/>
              <a:gd name="connsiteX1" fmla="*/ 490100 w 12232722"/>
              <a:gd name="connsiteY1" fmla="*/ 57895 h 1860680"/>
              <a:gd name="connsiteX2" fmla="*/ 2463280 w 12232722"/>
              <a:gd name="connsiteY2" fmla="*/ 48332 h 1860680"/>
              <a:gd name="connsiteX3" fmla="*/ 12223295 w 12232722"/>
              <a:gd name="connsiteY3" fmla="*/ 60160 h 1860680"/>
              <a:gd name="connsiteX4" fmla="*/ 12232722 w 12232722"/>
              <a:gd name="connsiteY4" fmla="*/ 1379913 h 1860680"/>
              <a:gd name="connsiteX5" fmla="*/ 11978198 w 12232722"/>
              <a:gd name="connsiteY5" fmla="*/ 1408193 h 1860680"/>
              <a:gd name="connsiteX6" fmla="*/ 11714247 w 12232722"/>
              <a:gd name="connsiteY6" fmla="*/ 1445900 h 1860680"/>
              <a:gd name="connsiteX7" fmla="*/ 11356029 w 12232722"/>
              <a:gd name="connsiteY7" fmla="*/ 1464754 h 1860680"/>
              <a:gd name="connsiteX8" fmla="*/ 11063798 w 12232722"/>
              <a:gd name="connsiteY8" fmla="*/ 1502461 h 1860680"/>
              <a:gd name="connsiteX9" fmla="*/ 10903542 w 12232722"/>
              <a:gd name="connsiteY9" fmla="*/ 1521315 h 1860680"/>
              <a:gd name="connsiteX10" fmla="*/ 10733860 w 12232722"/>
              <a:gd name="connsiteY10" fmla="*/ 1540168 h 1860680"/>
              <a:gd name="connsiteX11" fmla="*/ 10601884 w 12232722"/>
              <a:gd name="connsiteY11" fmla="*/ 1549595 h 1860680"/>
              <a:gd name="connsiteX12" fmla="*/ 10488763 w 12232722"/>
              <a:gd name="connsiteY12" fmla="*/ 1559022 h 1860680"/>
              <a:gd name="connsiteX13" fmla="*/ 10319080 w 12232722"/>
              <a:gd name="connsiteY13" fmla="*/ 1577875 h 1860680"/>
              <a:gd name="connsiteX14" fmla="*/ 10196532 w 12232722"/>
              <a:gd name="connsiteY14" fmla="*/ 1587302 h 1860680"/>
              <a:gd name="connsiteX15" fmla="*/ 10092837 w 12232722"/>
              <a:gd name="connsiteY15" fmla="*/ 1587302 h 1860680"/>
              <a:gd name="connsiteX16" fmla="*/ 9923155 w 12232722"/>
              <a:gd name="connsiteY16" fmla="*/ 1606156 h 1860680"/>
              <a:gd name="connsiteX17" fmla="*/ 9800606 w 12232722"/>
              <a:gd name="connsiteY17" fmla="*/ 1625009 h 1860680"/>
              <a:gd name="connsiteX18" fmla="*/ 9678058 w 12232722"/>
              <a:gd name="connsiteY18" fmla="*/ 1625009 h 1860680"/>
              <a:gd name="connsiteX19" fmla="*/ 9574363 w 12232722"/>
              <a:gd name="connsiteY19" fmla="*/ 1625009 h 1860680"/>
              <a:gd name="connsiteX20" fmla="*/ 9414107 w 12232722"/>
              <a:gd name="connsiteY20" fmla="*/ 1643863 h 1860680"/>
              <a:gd name="connsiteX21" fmla="*/ 9300985 w 12232722"/>
              <a:gd name="connsiteY21" fmla="*/ 1653290 h 1860680"/>
              <a:gd name="connsiteX22" fmla="*/ 9018181 w 12232722"/>
              <a:gd name="connsiteY22" fmla="*/ 1681570 h 1860680"/>
              <a:gd name="connsiteX23" fmla="*/ 8829645 w 12232722"/>
              <a:gd name="connsiteY23" fmla="*/ 1690997 h 1860680"/>
              <a:gd name="connsiteX24" fmla="*/ 8688243 w 12232722"/>
              <a:gd name="connsiteY24" fmla="*/ 1700424 h 1860680"/>
              <a:gd name="connsiteX25" fmla="*/ 8462000 w 12232722"/>
              <a:gd name="connsiteY25" fmla="*/ 1709851 h 1860680"/>
              <a:gd name="connsiteX26" fmla="*/ 8292317 w 12232722"/>
              <a:gd name="connsiteY26" fmla="*/ 1719278 h 1860680"/>
              <a:gd name="connsiteX27" fmla="*/ 8047221 w 12232722"/>
              <a:gd name="connsiteY27" fmla="*/ 1738131 h 1860680"/>
              <a:gd name="connsiteX28" fmla="*/ 7839831 w 12232722"/>
              <a:gd name="connsiteY28" fmla="*/ 1747558 h 1860680"/>
              <a:gd name="connsiteX29" fmla="*/ 7651295 w 12232722"/>
              <a:gd name="connsiteY29" fmla="*/ 1747558 h 1860680"/>
              <a:gd name="connsiteX30" fmla="*/ 7425051 w 12232722"/>
              <a:gd name="connsiteY30" fmla="*/ 1756985 h 1860680"/>
              <a:gd name="connsiteX31" fmla="*/ 7161101 w 12232722"/>
              <a:gd name="connsiteY31" fmla="*/ 1756985 h 1860680"/>
              <a:gd name="connsiteX32" fmla="*/ 6821736 w 12232722"/>
              <a:gd name="connsiteY32" fmla="*/ 1747558 h 1860680"/>
              <a:gd name="connsiteX33" fmla="*/ 6359823 w 12232722"/>
              <a:gd name="connsiteY33" fmla="*/ 1719278 h 1860680"/>
              <a:gd name="connsiteX34" fmla="*/ 5888482 w 12232722"/>
              <a:gd name="connsiteY34" fmla="*/ 1690997 h 1860680"/>
              <a:gd name="connsiteX35" fmla="*/ 5435996 w 12232722"/>
              <a:gd name="connsiteY35" fmla="*/ 1634436 h 1860680"/>
              <a:gd name="connsiteX36" fmla="*/ 5002363 w 12232722"/>
              <a:gd name="connsiteY36" fmla="*/ 1577875 h 1860680"/>
              <a:gd name="connsiteX37" fmla="*/ 4436755 w 12232722"/>
              <a:gd name="connsiteY37" fmla="*/ 1511888 h 1860680"/>
              <a:gd name="connsiteX38" fmla="*/ 3999981 w 12232722"/>
              <a:gd name="connsiteY38" fmla="*/ 1475767 h 1860680"/>
              <a:gd name="connsiteX39" fmla="*/ 3635476 w 12232722"/>
              <a:gd name="connsiteY39" fmla="*/ 1436474 h 1860680"/>
              <a:gd name="connsiteX40" fmla="*/ 3311823 w 12232722"/>
              <a:gd name="connsiteY40" fmla="*/ 1390926 h 1860680"/>
              <a:gd name="connsiteX41" fmla="*/ 3013307 w 12232722"/>
              <a:gd name="connsiteY41" fmla="*/ 1370486 h 1860680"/>
              <a:gd name="connsiteX42" fmla="*/ 2664515 w 12232722"/>
              <a:gd name="connsiteY42" fmla="*/ 1361059 h 1860680"/>
              <a:gd name="connsiteX43" fmla="*/ 2362858 w 12232722"/>
              <a:gd name="connsiteY43" fmla="*/ 1379913 h 1860680"/>
              <a:gd name="connsiteX44" fmla="*/ 2117761 w 12232722"/>
              <a:gd name="connsiteY44" fmla="*/ 1389339 h 1860680"/>
              <a:gd name="connsiteX45" fmla="*/ 1768969 w 12232722"/>
              <a:gd name="connsiteY45" fmla="*/ 1436473 h 1860680"/>
              <a:gd name="connsiteX46" fmla="*/ 1486165 w 12232722"/>
              <a:gd name="connsiteY46" fmla="*/ 1474181 h 1860680"/>
              <a:gd name="connsiteX47" fmla="*/ 1278775 w 12232722"/>
              <a:gd name="connsiteY47" fmla="*/ 1511888 h 1860680"/>
              <a:gd name="connsiteX48" fmla="*/ 1071385 w 12232722"/>
              <a:gd name="connsiteY48" fmla="*/ 1549595 h 1860680"/>
              <a:gd name="connsiteX49" fmla="*/ 816862 w 12232722"/>
              <a:gd name="connsiteY49" fmla="*/ 1615583 h 1860680"/>
              <a:gd name="connsiteX50" fmla="*/ 618899 w 12232722"/>
              <a:gd name="connsiteY50" fmla="*/ 1662717 h 1860680"/>
              <a:gd name="connsiteX51" fmla="*/ 439790 w 12232722"/>
              <a:gd name="connsiteY51" fmla="*/ 1719278 h 1860680"/>
              <a:gd name="connsiteX52" fmla="*/ 175839 w 12232722"/>
              <a:gd name="connsiteY52" fmla="*/ 1804119 h 1860680"/>
              <a:gd name="connsiteX53" fmla="*/ 34437 w 12232722"/>
              <a:gd name="connsiteY53" fmla="*/ 1860680 h 1860680"/>
              <a:gd name="connsiteX54" fmla="*/ 34438 w 12232722"/>
              <a:gd name="connsiteY54" fmla="*/ 855813 h 1860680"/>
              <a:gd name="connsiteX55" fmla="*/ 31766 w 12232722"/>
              <a:gd name="connsiteY55" fmla="*/ 55123 h 1860680"/>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5748 w 12206704"/>
              <a:gd name="connsiteY0" fmla="*/ 6865 h 1812422"/>
              <a:gd name="connsiteX1" fmla="*/ 464082 w 12206704"/>
              <a:gd name="connsiteY1" fmla="*/ 9637 h 1812422"/>
              <a:gd name="connsiteX2" fmla="*/ 2437262 w 12206704"/>
              <a:gd name="connsiteY2" fmla="*/ 74 h 1812422"/>
              <a:gd name="connsiteX3" fmla="*/ 12197277 w 12206704"/>
              <a:gd name="connsiteY3" fmla="*/ 11902 h 1812422"/>
              <a:gd name="connsiteX4" fmla="*/ 12206704 w 12206704"/>
              <a:gd name="connsiteY4" fmla="*/ 1331655 h 1812422"/>
              <a:gd name="connsiteX5" fmla="*/ 11952180 w 12206704"/>
              <a:gd name="connsiteY5" fmla="*/ 1359935 h 1812422"/>
              <a:gd name="connsiteX6" fmla="*/ 11688229 w 12206704"/>
              <a:gd name="connsiteY6" fmla="*/ 1397642 h 1812422"/>
              <a:gd name="connsiteX7" fmla="*/ 11330011 w 12206704"/>
              <a:gd name="connsiteY7" fmla="*/ 1416496 h 1812422"/>
              <a:gd name="connsiteX8" fmla="*/ 11037780 w 12206704"/>
              <a:gd name="connsiteY8" fmla="*/ 1454203 h 1812422"/>
              <a:gd name="connsiteX9" fmla="*/ 10877524 w 12206704"/>
              <a:gd name="connsiteY9" fmla="*/ 1473057 h 1812422"/>
              <a:gd name="connsiteX10" fmla="*/ 10707842 w 12206704"/>
              <a:gd name="connsiteY10" fmla="*/ 1491910 h 1812422"/>
              <a:gd name="connsiteX11" fmla="*/ 10575866 w 12206704"/>
              <a:gd name="connsiteY11" fmla="*/ 1501337 h 1812422"/>
              <a:gd name="connsiteX12" fmla="*/ 10462745 w 12206704"/>
              <a:gd name="connsiteY12" fmla="*/ 1510764 h 1812422"/>
              <a:gd name="connsiteX13" fmla="*/ 10293062 w 12206704"/>
              <a:gd name="connsiteY13" fmla="*/ 1529617 h 1812422"/>
              <a:gd name="connsiteX14" fmla="*/ 10170514 w 12206704"/>
              <a:gd name="connsiteY14" fmla="*/ 1539044 h 1812422"/>
              <a:gd name="connsiteX15" fmla="*/ 10066819 w 12206704"/>
              <a:gd name="connsiteY15" fmla="*/ 1539044 h 1812422"/>
              <a:gd name="connsiteX16" fmla="*/ 9897137 w 12206704"/>
              <a:gd name="connsiteY16" fmla="*/ 1557898 h 1812422"/>
              <a:gd name="connsiteX17" fmla="*/ 9774588 w 12206704"/>
              <a:gd name="connsiteY17" fmla="*/ 1576751 h 1812422"/>
              <a:gd name="connsiteX18" fmla="*/ 9652040 w 12206704"/>
              <a:gd name="connsiteY18" fmla="*/ 1576751 h 1812422"/>
              <a:gd name="connsiteX19" fmla="*/ 9548345 w 12206704"/>
              <a:gd name="connsiteY19" fmla="*/ 1576751 h 1812422"/>
              <a:gd name="connsiteX20" fmla="*/ 9388089 w 12206704"/>
              <a:gd name="connsiteY20" fmla="*/ 1595605 h 1812422"/>
              <a:gd name="connsiteX21" fmla="*/ 9274967 w 12206704"/>
              <a:gd name="connsiteY21" fmla="*/ 1605032 h 1812422"/>
              <a:gd name="connsiteX22" fmla="*/ 8992163 w 12206704"/>
              <a:gd name="connsiteY22" fmla="*/ 1633312 h 1812422"/>
              <a:gd name="connsiteX23" fmla="*/ 8803627 w 12206704"/>
              <a:gd name="connsiteY23" fmla="*/ 1642739 h 1812422"/>
              <a:gd name="connsiteX24" fmla="*/ 8662225 w 12206704"/>
              <a:gd name="connsiteY24" fmla="*/ 1652166 h 1812422"/>
              <a:gd name="connsiteX25" fmla="*/ 8435982 w 12206704"/>
              <a:gd name="connsiteY25" fmla="*/ 1661593 h 1812422"/>
              <a:gd name="connsiteX26" fmla="*/ 8266299 w 12206704"/>
              <a:gd name="connsiteY26" fmla="*/ 1671020 h 1812422"/>
              <a:gd name="connsiteX27" fmla="*/ 8021203 w 12206704"/>
              <a:gd name="connsiteY27" fmla="*/ 1689873 h 1812422"/>
              <a:gd name="connsiteX28" fmla="*/ 7813813 w 12206704"/>
              <a:gd name="connsiteY28" fmla="*/ 1699300 h 1812422"/>
              <a:gd name="connsiteX29" fmla="*/ 7625277 w 12206704"/>
              <a:gd name="connsiteY29" fmla="*/ 1699300 h 1812422"/>
              <a:gd name="connsiteX30" fmla="*/ 7399033 w 12206704"/>
              <a:gd name="connsiteY30" fmla="*/ 1708727 h 1812422"/>
              <a:gd name="connsiteX31" fmla="*/ 7135083 w 12206704"/>
              <a:gd name="connsiteY31" fmla="*/ 1708727 h 1812422"/>
              <a:gd name="connsiteX32" fmla="*/ 6795718 w 12206704"/>
              <a:gd name="connsiteY32" fmla="*/ 1699300 h 1812422"/>
              <a:gd name="connsiteX33" fmla="*/ 6333805 w 12206704"/>
              <a:gd name="connsiteY33" fmla="*/ 1671020 h 1812422"/>
              <a:gd name="connsiteX34" fmla="*/ 5862464 w 12206704"/>
              <a:gd name="connsiteY34" fmla="*/ 1642739 h 1812422"/>
              <a:gd name="connsiteX35" fmla="*/ 5409978 w 12206704"/>
              <a:gd name="connsiteY35" fmla="*/ 1586178 h 1812422"/>
              <a:gd name="connsiteX36" fmla="*/ 4976345 w 12206704"/>
              <a:gd name="connsiteY36" fmla="*/ 1529617 h 1812422"/>
              <a:gd name="connsiteX37" fmla="*/ 4410737 w 12206704"/>
              <a:gd name="connsiteY37" fmla="*/ 1463630 h 1812422"/>
              <a:gd name="connsiteX38" fmla="*/ 3973963 w 12206704"/>
              <a:gd name="connsiteY38" fmla="*/ 1427509 h 1812422"/>
              <a:gd name="connsiteX39" fmla="*/ 3609458 w 12206704"/>
              <a:gd name="connsiteY39" fmla="*/ 1388216 h 1812422"/>
              <a:gd name="connsiteX40" fmla="*/ 3285805 w 12206704"/>
              <a:gd name="connsiteY40" fmla="*/ 1342668 h 1812422"/>
              <a:gd name="connsiteX41" fmla="*/ 2987289 w 12206704"/>
              <a:gd name="connsiteY41" fmla="*/ 1322228 h 1812422"/>
              <a:gd name="connsiteX42" fmla="*/ 2638497 w 12206704"/>
              <a:gd name="connsiteY42" fmla="*/ 1312801 h 1812422"/>
              <a:gd name="connsiteX43" fmla="*/ 2336840 w 12206704"/>
              <a:gd name="connsiteY43" fmla="*/ 1331655 h 1812422"/>
              <a:gd name="connsiteX44" fmla="*/ 2091743 w 12206704"/>
              <a:gd name="connsiteY44" fmla="*/ 1341081 h 1812422"/>
              <a:gd name="connsiteX45" fmla="*/ 1742951 w 12206704"/>
              <a:gd name="connsiteY45" fmla="*/ 1388215 h 1812422"/>
              <a:gd name="connsiteX46" fmla="*/ 1460147 w 12206704"/>
              <a:gd name="connsiteY46" fmla="*/ 1425923 h 1812422"/>
              <a:gd name="connsiteX47" fmla="*/ 1252757 w 12206704"/>
              <a:gd name="connsiteY47" fmla="*/ 1463630 h 1812422"/>
              <a:gd name="connsiteX48" fmla="*/ 1045367 w 12206704"/>
              <a:gd name="connsiteY48" fmla="*/ 1501337 h 1812422"/>
              <a:gd name="connsiteX49" fmla="*/ 790844 w 12206704"/>
              <a:gd name="connsiteY49" fmla="*/ 1567325 h 1812422"/>
              <a:gd name="connsiteX50" fmla="*/ 592881 w 12206704"/>
              <a:gd name="connsiteY50" fmla="*/ 1614459 h 1812422"/>
              <a:gd name="connsiteX51" fmla="*/ 413772 w 12206704"/>
              <a:gd name="connsiteY51" fmla="*/ 1671020 h 1812422"/>
              <a:gd name="connsiteX52" fmla="*/ 149821 w 12206704"/>
              <a:gd name="connsiteY52" fmla="*/ 1755861 h 1812422"/>
              <a:gd name="connsiteX53" fmla="*/ 8419 w 12206704"/>
              <a:gd name="connsiteY53" fmla="*/ 1812422 h 1812422"/>
              <a:gd name="connsiteX54" fmla="*/ 8420 w 12206704"/>
              <a:gd name="connsiteY54" fmla="*/ 807555 h 1812422"/>
              <a:gd name="connsiteX55" fmla="*/ 5748 w 12206704"/>
              <a:gd name="connsiteY55" fmla="*/ 6865 h 1812422"/>
              <a:gd name="connsiteX0" fmla="*/ 6413 w 12207369"/>
              <a:gd name="connsiteY0" fmla="*/ 6865 h 1812422"/>
              <a:gd name="connsiteX1" fmla="*/ 464747 w 12207369"/>
              <a:gd name="connsiteY1" fmla="*/ 9637 h 1812422"/>
              <a:gd name="connsiteX2" fmla="*/ 2437927 w 12207369"/>
              <a:gd name="connsiteY2" fmla="*/ 74 h 1812422"/>
              <a:gd name="connsiteX3" fmla="*/ 12197942 w 12207369"/>
              <a:gd name="connsiteY3" fmla="*/ 11902 h 1812422"/>
              <a:gd name="connsiteX4" fmla="*/ 12207369 w 12207369"/>
              <a:gd name="connsiteY4" fmla="*/ 1331655 h 1812422"/>
              <a:gd name="connsiteX5" fmla="*/ 11952845 w 12207369"/>
              <a:gd name="connsiteY5" fmla="*/ 1359935 h 1812422"/>
              <a:gd name="connsiteX6" fmla="*/ 11688894 w 12207369"/>
              <a:gd name="connsiteY6" fmla="*/ 1397642 h 1812422"/>
              <a:gd name="connsiteX7" fmla="*/ 11330676 w 12207369"/>
              <a:gd name="connsiteY7" fmla="*/ 1416496 h 1812422"/>
              <a:gd name="connsiteX8" fmla="*/ 11038445 w 12207369"/>
              <a:gd name="connsiteY8" fmla="*/ 1454203 h 1812422"/>
              <a:gd name="connsiteX9" fmla="*/ 10878189 w 12207369"/>
              <a:gd name="connsiteY9" fmla="*/ 1473057 h 1812422"/>
              <a:gd name="connsiteX10" fmla="*/ 10708507 w 12207369"/>
              <a:gd name="connsiteY10" fmla="*/ 1491910 h 1812422"/>
              <a:gd name="connsiteX11" fmla="*/ 10576531 w 12207369"/>
              <a:gd name="connsiteY11" fmla="*/ 1501337 h 1812422"/>
              <a:gd name="connsiteX12" fmla="*/ 10463410 w 12207369"/>
              <a:gd name="connsiteY12" fmla="*/ 1510764 h 1812422"/>
              <a:gd name="connsiteX13" fmla="*/ 10293727 w 12207369"/>
              <a:gd name="connsiteY13" fmla="*/ 1529617 h 1812422"/>
              <a:gd name="connsiteX14" fmla="*/ 10171179 w 12207369"/>
              <a:gd name="connsiteY14" fmla="*/ 1539044 h 1812422"/>
              <a:gd name="connsiteX15" fmla="*/ 10067484 w 12207369"/>
              <a:gd name="connsiteY15" fmla="*/ 1539044 h 1812422"/>
              <a:gd name="connsiteX16" fmla="*/ 9897802 w 12207369"/>
              <a:gd name="connsiteY16" fmla="*/ 1557898 h 1812422"/>
              <a:gd name="connsiteX17" fmla="*/ 9775253 w 12207369"/>
              <a:gd name="connsiteY17" fmla="*/ 1576751 h 1812422"/>
              <a:gd name="connsiteX18" fmla="*/ 9652705 w 12207369"/>
              <a:gd name="connsiteY18" fmla="*/ 1576751 h 1812422"/>
              <a:gd name="connsiteX19" fmla="*/ 9549010 w 12207369"/>
              <a:gd name="connsiteY19" fmla="*/ 1576751 h 1812422"/>
              <a:gd name="connsiteX20" fmla="*/ 9388754 w 12207369"/>
              <a:gd name="connsiteY20" fmla="*/ 1595605 h 1812422"/>
              <a:gd name="connsiteX21" fmla="*/ 9275632 w 12207369"/>
              <a:gd name="connsiteY21" fmla="*/ 1605032 h 1812422"/>
              <a:gd name="connsiteX22" fmla="*/ 8992828 w 12207369"/>
              <a:gd name="connsiteY22" fmla="*/ 1633312 h 1812422"/>
              <a:gd name="connsiteX23" fmla="*/ 8804292 w 12207369"/>
              <a:gd name="connsiteY23" fmla="*/ 1642739 h 1812422"/>
              <a:gd name="connsiteX24" fmla="*/ 8662890 w 12207369"/>
              <a:gd name="connsiteY24" fmla="*/ 1652166 h 1812422"/>
              <a:gd name="connsiteX25" fmla="*/ 8436647 w 12207369"/>
              <a:gd name="connsiteY25" fmla="*/ 1661593 h 1812422"/>
              <a:gd name="connsiteX26" fmla="*/ 8266964 w 12207369"/>
              <a:gd name="connsiteY26" fmla="*/ 1671020 h 1812422"/>
              <a:gd name="connsiteX27" fmla="*/ 8021868 w 12207369"/>
              <a:gd name="connsiteY27" fmla="*/ 1689873 h 1812422"/>
              <a:gd name="connsiteX28" fmla="*/ 7814478 w 12207369"/>
              <a:gd name="connsiteY28" fmla="*/ 1699300 h 1812422"/>
              <a:gd name="connsiteX29" fmla="*/ 7625942 w 12207369"/>
              <a:gd name="connsiteY29" fmla="*/ 1699300 h 1812422"/>
              <a:gd name="connsiteX30" fmla="*/ 7399698 w 12207369"/>
              <a:gd name="connsiteY30" fmla="*/ 1708727 h 1812422"/>
              <a:gd name="connsiteX31" fmla="*/ 7135748 w 12207369"/>
              <a:gd name="connsiteY31" fmla="*/ 1708727 h 1812422"/>
              <a:gd name="connsiteX32" fmla="*/ 6796383 w 12207369"/>
              <a:gd name="connsiteY32" fmla="*/ 1699300 h 1812422"/>
              <a:gd name="connsiteX33" fmla="*/ 6334470 w 12207369"/>
              <a:gd name="connsiteY33" fmla="*/ 1671020 h 1812422"/>
              <a:gd name="connsiteX34" fmla="*/ 5863129 w 12207369"/>
              <a:gd name="connsiteY34" fmla="*/ 1642739 h 1812422"/>
              <a:gd name="connsiteX35" fmla="*/ 5410643 w 12207369"/>
              <a:gd name="connsiteY35" fmla="*/ 1586178 h 1812422"/>
              <a:gd name="connsiteX36" fmla="*/ 4977010 w 12207369"/>
              <a:gd name="connsiteY36" fmla="*/ 1529617 h 1812422"/>
              <a:gd name="connsiteX37" fmla="*/ 4411402 w 12207369"/>
              <a:gd name="connsiteY37" fmla="*/ 1463630 h 1812422"/>
              <a:gd name="connsiteX38" fmla="*/ 3974628 w 12207369"/>
              <a:gd name="connsiteY38" fmla="*/ 1427509 h 1812422"/>
              <a:gd name="connsiteX39" fmla="*/ 3610123 w 12207369"/>
              <a:gd name="connsiteY39" fmla="*/ 1388216 h 1812422"/>
              <a:gd name="connsiteX40" fmla="*/ 3286470 w 12207369"/>
              <a:gd name="connsiteY40" fmla="*/ 1342668 h 1812422"/>
              <a:gd name="connsiteX41" fmla="*/ 2987954 w 12207369"/>
              <a:gd name="connsiteY41" fmla="*/ 1322228 h 1812422"/>
              <a:gd name="connsiteX42" fmla="*/ 2639162 w 12207369"/>
              <a:gd name="connsiteY42" fmla="*/ 1312801 h 1812422"/>
              <a:gd name="connsiteX43" fmla="*/ 2337505 w 12207369"/>
              <a:gd name="connsiteY43" fmla="*/ 1331655 h 1812422"/>
              <a:gd name="connsiteX44" fmla="*/ 2092408 w 12207369"/>
              <a:gd name="connsiteY44" fmla="*/ 1341081 h 1812422"/>
              <a:gd name="connsiteX45" fmla="*/ 1743616 w 12207369"/>
              <a:gd name="connsiteY45" fmla="*/ 1388215 h 1812422"/>
              <a:gd name="connsiteX46" fmla="*/ 1460812 w 12207369"/>
              <a:gd name="connsiteY46" fmla="*/ 1425923 h 1812422"/>
              <a:gd name="connsiteX47" fmla="*/ 1253422 w 12207369"/>
              <a:gd name="connsiteY47" fmla="*/ 1463630 h 1812422"/>
              <a:gd name="connsiteX48" fmla="*/ 1046032 w 12207369"/>
              <a:gd name="connsiteY48" fmla="*/ 1501337 h 1812422"/>
              <a:gd name="connsiteX49" fmla="*/ 791509 w 12207369"/>
              <a:gd name="connsiteY49" fmla="*/ 1567325 h 1812422"/>
              <a:gd name="connsiteX50" fmla="*/ 593546 w 12207369"/>
              <a:gd name="connsiteY50" fmla="*/ 1614459 h 1812422"/>
              <a:gd name="connsiteX51" fmla="*/ 414437 w 12207369"/>
              <a:gd name="connsiteY51" fmla="*/ 1671020 h 1812422"/>
              <a:gd name="connsiteX52" fmla="*/ 150486 w 12207369"/>
              <a:gd name="connsiteY52" fmla="*/ 1755861 h 1812422"/>
              <a:gd name="connsiteX53" fmla="*/ 9084 w 12207369"/>
              <a:gd name="connsiteY53" fmla="*/ 1812422 h 1812422"/>
              <a:gd name="connsiteX54" fmla="*/ 9085 w 12207369"/>
              <a:gd name="connsiteY54" fmla="*/ 807555 h 1812422"/>
              <a:gd name="connsiteX55" fmla="*/ 6413 w 12207369"/>
              <a:gd name="connsiteY55" fmla="*/ 6865 h 1812422"/>
              <a:gd name="connsiteX0" fmla="*/ 7162 w 12208118"/>
              <a:gd name="connsiteY0" fmla="*/ 6865 h 1812422"/>
              <a:gd name="connsiteX1" fmla="*/ 465496 w 12208118"/>
              <a:gd name="connsiteY1" fmla="*/ 9637 h 1812422"/>
              <a:gd name="connsiteX2" fmla="*/ 2438676 w 12208118"/>
              <a:gd name="connsiteY2" fmla="*/ 74 h 1812422"/>
              <a:gd name="connsiteX3" fmla="*/ 12198691 w 12208118"/>
              <a:gd name="connsiteY3" fmla="*/ 11902 h 1812422"/>
              <a:gd name="connsiteX4" fmla="*/ 12208118 w 12208118"/>
              <a:gd name="connsiteY4" fmla="*/ 1331655 h 1812422"/>
              <a:gd name="connsiteX5" fmla="*/ 11953594 w 12208118"/>
              <a:gd name="connsiteY5" fmla="*/ 1359935 h 1812422"/>
              <a:gd name="connsiteX6" fmla="*/ 11689643 w 12208118"/>
              <a:gd name="connsiteY6" fmla="*/ 1397642 h 1812422"/>
              <a:gd name="connsiteX7" fmla="*/ 11331425 w 12208118"/>
              <a:gd name="connsiteY7" fmla="*/ 1416496 h 1812422"/>
              <a:gd name="connsiteX8" fmla="*/ 11039194 w 12208118"/>
              <a:gd name="connsiteY8" fmla="*/ 1454203 h 1812422"/>
              <a:gd name="connsiteX9" fmla="*/ 10878938 w 12208118"/>
              <a:gd name="connsiteY9" fmla="*/ 1473057 h 1812422"/>
              <a:gd name="connsiteX10" fmla="*/ 10709256 w 12208118"/>
              <a:gd name="connsiteY10" fmla="*/ 1491910 h 1812422"/>
              <a:gd name="connsiteX11" fmla="*/ 10577280 w 12208118"/>
              <a:gd name="connsiteY11" fmla="*/ 1501337 h 1812422"/>
              <a:gd name="connsiteX12" fmla="*/ 10464159 w 12208118"/>
              <a:gd name="connsiteY12" fmla="*/ 1510764 h 1812422"/>
              <a:gd name="connsiteX13" fmla="*/ 10294476 w 12208118"/>
              <a:gd name="connsiteY13" fmla="*/ 1529617 h 1812422"/>
              <a:gd name="connsiteX14" fmla="*/ 10171928 w 12208118"/>
              <a:gd name="connsiteY14" fmla="*/ 1539044 h 1812422"/>
              <a:gd name="connsiteX15" fmla="*/ 10068233 w 12208118"/>
              <a:gd name="connsiteY15" fmla="*/ 1539044 h 1812422"/>
              <a:gd name="connsiteX16" fmla="*/ 9898551 w 12208118"/>
              <a:gd name="connsiteY16" fmla="*/ 1557898 h 1812422"/>
              <a:gd name="connsiteX17" fmla="*/ 9776002 w 12208118"/>
              <a:gd name="connsiteY17" fmla="*/ 1576751 h 1812422"/>
              <a:gd name="connsiteX18" fmla="*/ 9653454 w 12208118"/>
              <a:gd name="connsiteY18" fmla="*/ 1576751 h 1812422"/>
              <a:gd name="connsiteX19" fmla="*/ 9549759 w 12208118"/>
              <a:gd name="connsiteY19" fmla="*/ 1576751 h 1812422"/>
              <a:gd name="connsiteX20" fmla="*/ 9389503 w 12208118"/>
              <a:gd name="connsiteY20" fmla="*/ 1595605 h 1812422"/>
              <a:gd name="connsiteX21" fmla="*/ 9276381 w 12208118"/>
              <a:gd name="connsiteY21" fmla="*/ 1605032 h 1812422"/>
              <a:gd name="connsiteX22" fmla="*/ 8993577 w 12208118"/>
              <a:gd name="connsiteY22" fmla="*/ 1633312 h 1812422"/>
              <a:gd name="connsiteX23" fmla="*/ 8805041 w 12208118"/>
              <a:gd name="connsiteY23" fmla="*/ 1642739 h 1812422"/>
              <a:gd name="connsiteX24" fmla="*/ 8663639 w 12208118"/>
              <a:gd name="connsiteY24" fmla="*/ 1652166 h 1812422"/>
              <a:gd name="connsiteX25" fmla="*/ 8437396 w 12208118"/>
              <a:gd name="connsiteY25" fmla="*/ 1661593 h 1812422"/>
              <a:gd name="connsiteX26" fmla="*/ 8267713 w 12208118"/>
              <a:gd name="connsiteY26" fmla="*/ 1671020 h 1812422"/>
              <a:gd name="connsiteX27" fmla="*/ 8022617 w 12208118"/>
              <a:gd name="connsiteY27" fmla="*/ 1689873 h 1812422"/>
              <a:gd name="connsiteX28" fmla="*/ 7815227 w 12208118"/>
              <a:gd name="connsiteY28" fmla="*/ 1699300 h 1812422"/>
              <a:gd name="connsiteX29" fmla="*/ 7626691 w 12208118"/>
              <a:gd name="connsiteY29" fmla="*/ 1699300 h 1812422"/>
              <a:gd name="connsiteX30" fmla="*/ 7400447 w 12208118"/>
              <a:gd name="connsiteY30" fmla="*/ 1708727 h 1812422"/>
              <a:gd name="connsiteX31" fmla="*/ 7136497 w 12208118"/>
              <a:gd name="connsiteY31" fmla="*/ 1708727 h 1812422"/>
              <a:gd name="connsiteX32" fmla="*/ 6797132 w 12208118"/>
              <a:gd name="connsiteY32" fmla="*/ 1699300 h 1812422"/>
              <a:gd name="connsiteX33" fmla="*/ 6335219 w 12208118"/>
              <a:gd name="connsiteY33" fmla="*/ 1671020 h 1812422"/>
              <a:gd name="connsiteX34" fmla="*/ 5863878 w 12208118"/>
              <a:gd name="connsiteY34" fmla="*/ 1642739 h 1812422"/>
              <a:gd name="connsiteX35" fmla="*/ 5411392 w 12208118"/>
              <a:gd name="connsiteY35" fmla="*/ 1586178 h 1812422"/>
              <a:gd name="connsiteX36" fmla="*/ 4977759 w 12208118"/>
              <a:gd name="connsiteY36" fmla="*/ 1529617 h 1812422"/>
              <a:gd name="connsiteX37" fmla="*/ 4412151 w 12208118"/>
              <a:gd name="connsiteY37" fmla="*/ 1463630 h 1812422"/>
              <a:gd name="connsiteX38" fmla="*/ 3975377 w 12208118"/>
              <a:gd name="connsiteY38" fmla="*/ 1427509 h 1812422"/>
              <a:gd name="connsiteX39" fmla="*/ 3610872 w 12208118"/>
              <a:gd name="connsiteY39" fmla="*/ 1388216 h 1812422"/>
              <a:gd name="connsiteX40" fmla="*/ 3287219 w 12208118"/>
              <a:gd name="connsiteY40" fmla="*/ 1342668 h 1812422"/>
              <a:gd name="connsiteX41" fmla="*/ 2988703 w 12208118"/>
              <a:gd name="connsiteY41" fmla="*/ 1322228 h 1812422"/>
              <a:gd name="connsiteX42" fmla="*/ 2639911 w 12208118"/>
              <a:gd name="connsiteY42" fmla="*/ 1312801 h 1812422"/>
              <a:gd name="connsiteX43" fmla="*/ 2338254 w 12208118"/>
              <a:gd name="connsiteY43" fmla="*/ 1331655 h 1812422"/>
              <a:gd name="connsiteX44" fmla="*/ 2093157 w 12208118"/>
              <a:gd name="connsiteY44" fmla="*/ 1341081 h 1812422"/>
              <a:gd name="connsiteX45" fmla="*/ 1744365 w 12208118"/>
              <a:gd name="connsiteY45" fmla="*/ 1388215 h 1812422"/>
              <a:gd name="connsiteX46" fmla="*/ 1461561 w 12208118"/>
              <a:gd name="connsiteY46" fmla="*/ 1425923 h 1812422"/>
              <a:gd name="connsiteX47" fmla="*/ 1254171 w 12208118"/>
              <a:gd name="connsiteY47" fmla="*/ 1463630 h 1812422"/>
              <a:gd name="connsiteX48" fmla="*/ 1046781 w 12208118"/>
              <a:gd name="connsiteY48" fmla="*/ 1501337 h 1812422"/>
              <a:gd name="connsiteX49" fmla="*/ 792258 w 12208118"/>
              <a:gd name="connsiteY49" fmla="*/ 1567325 h 1812422"/>
              <a:gd name="connsiteX50" fmla="*/ 594295 w 12208118"/>
              <a:gd name="connsiteY50" fmla="*/ 1614459 h 1812422"/>
              <a:gd name="connsiteX51" fmla="*/ 415186 w 12208118"/>
              <a:gd name="connsiteY51" fmla="*/ 1671020 h 1812422"/>
              <a:gd name="connsiteX52" fmla="*/ 151235 w 12208118"/>
              <a:gd name="connsiteY52" fmla="*/ 1755861 h 1812422"/>
              <a:gd name="connsiteX53" fmla="*/ 9833 w 12208118"/>
              <a:gd name="connsiteY53" fmla="*/ 1812422 h 1812422"/>
              <a:gd name="connsiteX54" fmla="*/ 9834 w 12208118"/>
              <a:gd name="connsiteY54" fmla="*/ 807555 h 1812422"/>
              <a:gd name="connsiteX55" fmla="*/ 7162 w 12208118"/>
              <a:gd name="connsiteY55" fmla="*/ 6865 h 1812422"/>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35 w 12200991"/>
              <a:gd name="connsiteY0" fmla="*/ 6865 h 1822869"/>
              <a:gd name="connsiteX1" fmla="*/ 458369 w 12200991"/>
              <a:gd name="connsiteY1" fmla="*/ 9637 h 1822869"/>
              <a:gd name="connsiteX2" fmla="*/ 2431549 w 12200991"/>
              <a:gd name="connsiteY2" fmla="*/ 74 h 1822869"/>
              <a:gd name="connsiteX3" fmla="*/ 12191564 w 12200991"/>
              <a:gd name="connsiteY3" fmla="*/ 11902 h 1822869"/>
              <a:gd name="connsiteX4" fmla="*/ 12200991 w 12200991"/>
              <a:gd name="connsiteY4" fmla="*/ 1331655 h 1822869"/>
              <a:gd name="connsiteX5" fmla="*/ 11946467 w 12200991"/>
              <a:gd name="connsiteY5" fmla="*/ 1359935 h 1822869"/>
              <a:gd name="connsiteX6" fmla="*/ 11682516 w 12200991"/>
              <a:gd name="connsiteY6" fmla="*/ 1397642 h 1822869"/>
              <a:gd name="connsiteX7" fmla="*/ 11324298 w 12200991"/>
              <a:gd name="connsiteY7" fmla="*/ 1416496 h 1822869"/>
              <a:gd name="connsiteX8" fmla="*/ 11032067 w 12200991"/>
              <a:gd name="connsiteY8" fmla="*/ 1454203 h 1822869"/>
              <a:gd name="connsiteX9" fmla="*/ 10871811 w 12200991"/>
              <a:gd name="connsiteY9" fmla="*/ 1473057 h 1822869"/>
              <a:gd name="connsiteX10" fmla="*/ 10702129 w 12200991"/>
              <a:gd name="connsiteY10" fmla="*/ 1491910 h 1822869"/>
              <a:gd name="connsiteX11" fmla="*/ 10570153 w 12200991"/>
              <a:gd name="connsiteY11" fmla="*/ 1501337 h 1822869"/>
              <a:gd name="connsiteX12" fmla="*/ 10457032 w 12200991"/>
              <a:gd name="connsiteY12" fmla="*/ 1510764 h 1822869"/>
              <a:gd name="connsiteX13" fmla="*/ 10287349 w 12200991"/>
              <a:gd name="connsiteY13" fmla="*/ 1529617 h 1822869"/>
              <a:gd name="connsiteX14" fmla="*/ 10164801 w 12200991"/>
              <a:gd name="connsiteY14" fmla="*/ 1539044 h 1822869"/>
              <a:gd name="connsiteX15" fmla="*/ 10061106 w 12200991"/>
              <a:gd name="connsiteY15" fmla="*/ 1539044 h 1822869"/>
              <a:gd name="connsiteX16" fmla="*/ 9891424 w 12200991"/>
              <a:gd name="connsiteY16" fmla="*/ 1557898 h 1822869"/>
              <a:gd name="connsiteX17" fmla="*/ 9768875 w 12200991"/>
              <a:gd name="connsiteY17" fmla="*/ 1576751 h 1822869"/>
              <a:gd name="connsiteX18" fmla="*/ 9646327 w 12200991"/>
              <a:gd name="connsiteY18" fmla="*/ 1576751 h 1822869"/>
              <a:gd name="connsiteX19" fmla="*/ 9542632 w 12200991"/>
              <a:gd name="connsiteY19" fmla="*/ 1576751 h 1822869"/>
              <a:gd name="connsiteX20" fmla="*/ 9382376 w 12200991"/>
              <a:gd name="connsiteY20" fmla="*/ 1595605 h 1822869"/>
              <a:gd name="connsiteX21" fmla="*/ 9269254 w 12200991"/>
              <a:gd name="connsiteY21" fmla="*/ 1605032 h 1822869"/>
              <a:gd name="connsiteX22" fmla="*/ 8986450 w 12200991"/>
              <a:gd name="connsiteY22" fmla="*/ 1633312 h 1822869"/>
              <a:gd name="connsiteX23" fmla="*/ 8797914 w 12200991"/>
              <a:gd name="connsiteY23" fmla="*/ 1642739 h 1822869"/>
              <a:gd name="connsiteX24" fmla="*/ 8656512 w 12200991"/>
              <a:gd name="connsiteY24" fmla="*/ 1652166 h 1822869"/>
              <a:gd name="connsiteX25" fmla="*/ 8430269 w 12200991"/>
              <a:gd name="connsiteY25" fmla="*/ 1661593 h 1822869"/>
              <a:gd name="connsiteX26" fmla="*/ 8260586 w 12200991"/>
              <a:gd name="connsiteY26" fmla="*/ 1671020 h 1822869"/>
              <a:gd name="connsiteX27" fmla="*/ 8015490 w 12200991"/>
              <a:gd name="connsiteY27" fmla="*/ 1689873 h 1822869"/>
              <a:gd name="connsiteX28" fmla="*/ 7808100 w 12200991"/>
              <a:gd name="connsiteY28" fmla="*/ 1699300 h 1822869"/>
              <a:gd name="connsiteX29" fmla="*/ 7619564 w 12200991"/>
              <a:gd name="connsiteY29" fmla="*/ 1699300 h 1822869"/>
              <a:gd name="connsiteX30" fmla="*/ 7393320 w 12200991"/>
              <a:gd name="connsiteY30" fmla="*/ 1708727 h 1822869"/>
              <a:gd name="connsiteX31" fmla="*/ 7129370 w 12200991"/>
              <a:gd name="connsiteY31" fmla="*/ 1708727 h 1822869"/>
              <a:gd name="connsiteX32" fmla="*/ 6790005 w 12200991"/>
              <a:gd name="connsiteY32" fmla="*/ 1699300 h 1822869"/>
              <a:gd name="connsiteX33" fmla="*/ 6328092 w 12200991"/>
              <a:gd name="connsiteY33" fmla="*/ 1671020 h 1822869"/>
              <a:gd name="connsiteX34" fmla="*/ 5856751 w 12200991"/>
              <a:gd name="connsiteY34" fmla="*/ 1642739 h 1822869"/>
              <a:gd name="connsiteX35" fmla="*/ 5404265 w 12200991"/>
              <a:gd name="connsiteY35" fmla="*/ 1586178 h 1822869"/>
              <a:gd name="connsiteX36" fmla="*/ 4970632 w 12200991"/>
              <a:gd name="connsiteY36" fmla="*/ 1529617 h 1822869"/>
              <a:gd name="connsiteX37" fmla="*/ 4405024 w 12200991"/>
              <a:gd name="connsiteY37" fmla="*/ 1463630 h 1822869"/>
              <a:gd name="connsiteX38" fmla="*/ 3968250 w 12200991"/>
              <a:gd name="connsiteY38" fmla="*/ 1427509 h 1822869"/>
              <a:gd name="connsiteX39" fmla="*/ 3603745 w 12200991"/>
              <a:gd name="connsiteY39" fmla="*/ 1388216 h 1822869"/>
              <a:gd name="connsiteX40" fmla="*/ 3280092 w 12200991"/>
              <a:gd name="connsiteY40" fmla="*/ 1342668 h 1822869"/>
              <a:gd name="connsiteX41" fmla="*/ 2981576 w 12200991"/>
              <a:gd name="connsiteY41" fmla="*/ 1322228 h 1822869"/>
              <a:gd name="connsiteX42" fmla="*/ 2632784 w 12200991"/>
              <a:gd name="connsiteY42" fmla="*/ 1312801 h 1822869"/>
              <a:gd name="connsiteX43" fmla="*/ 2331127 w 12200991"/>
              <a:gd name="connsiteY43" fmla="*/ 1331655 h 1822869"/>
              <a:gd name="connsiteX44" fmla="*/ 2086030 w 12200991"/>
              <a:gd name="connsiteY44" fmla="*/ 1341081 h 1822869"/>
              <a:gd name="connsiteX45" fmla="*/ 1737238 w 12200991"/>
              <a:gd name="connsiteY45" fmla="*/ 1388215 h 1822869"/>
              <a:gd name="connsiteX46" fmla="*/ 1454434 w 12200991"/>
              <a:gd name="connsiteY46" fmla="*/ 1425923 h 1822869"/>
              <a:gd name="connsiteX47" fmla="*/ 1247044 w 12200991"/>
              <a:gd name="connsiteY47" fmla="*/ 1463630 h 1822869"/>
              <a:gd name="connsiteX48" fmla="*/ 1039654 w 12200991"/>
              <a:gd name="connsiteY48" fmla="*/ 1501337 h 1822869"/>
              <a:gd name="connsiteX49" fmla="*/ 785131 w 12200991"/>
              <a:gd name="connsiteY49" fmla="*/ 1567325 h 1822869"/>
              <a:gd name="connsiteX50" fmla="*/ 587168 w 12200991"/>
              <a:gd name="connsiteY50" fmla="*/ 1614459 h 1822869"/>
              <a:gd name="connsiteX51" fmla="*/ 408059 w 12200991"/>
              <a:gd name="connsiteY51" fmla="*/ 1671020 h 1822869"/>
              <a:gd name="connsiteX52" fmla="*/ 144108 w 12200991"/>
              <a:gd name="connsiteY52" fmla="*/ 1755861 h 1822869"/>
              <a:gd name="connsiteX53" fmla="*/ 31281 w 12200991"/>
              <a:gd name="connsiteY53" fmla="*/ 1822869 h 1822869"/>
              <a:gd name="connsiteX54" fmla="*/ 2707 w 12200991"/>
              <a:gd name="connsiteY54" fmla="*/ 807555 h 1822869"/>
              <a:gd name="connsiteX55" fmla="*/ 35 w 12200991"/>
              <a:gd name="connsiteY55" fmla="*/ 6865 h 1822869"/>
              <a:gd name="connsiteX0" fmla="*/ 5019 w 12205975"/>
              <a:gd name="connsiteY0" fmla="*/ 6865 h 1815034"/>
              <a:gd name="connsiteX1" fmla="*/ 463353 w 12205975"/>
              <a:gd name="connsiteY1" fmla="*/ 9637 h 1815034"/>
              <a:gd name="connsiteX2" fmla="*/ 2436533 w 12205975"/>
              <a:gd name="connsiteY2" fmla="*/ 74 h 1815034"/>
              <a:gd name="connsiteX3" fmla="*/ 12196548 w 12205975"/>
              <a:gd name="connsiteY3" fmla="*/ 11902 h 1815034"/>
              <a:gd name="connsiteX4" fmla="*/ 12205975 w 12205975"/>
              <a:gd name="connsiteY4" fmla="*/ 1331655 h 1815034"/>
              <a:gd name="connsiteX5" fmla="*/ 11951451 w 12205975"/>
              <a:gd name="connsiteY5" fmla="*/ 1359935 h 1815034"/>
              <a:gd name="connsiteX6" fmla="*/ 11687500 w 12205975"/>
              <a:gd name="connsiteY6" fmla="*/ 1397642 h 1815034"/>
              <a:gd name="connsiteX7" fmla="*/ 11329282 w 12205975"/>
              <a:gd name="connsiteY7" fmla="*/ 1416496 h 1815034"/>
              <a:gd name="connsiteX8" fmla="*/ 11037051 w 12205975"/>
              <a:gd name="connsiteY8" fmla="*/ 1454203 h 1815034"/>
              <a:gd name="connsiteX9" fmla="*/ 10876795 w 12205975"/>
              <a:gd name="connsiteY9" fmla="*/ 1473057 h 1815034"/>
              <a:gd name="connsiteX10" fmla="*/ 10707113 w 12205975"/>
              <a:gd name="connsiteY10" fmla="*/ 1491910 h 1815034"/>
              <a:gd name="connsiteX11" fmla="*/ 10575137 w 12205975"/>
              <a:gd name="connsiteY11" fmla="*/ 1501337 h 1815034"/>
              <a:gd name="connsiteX12" fmla="*/ 10462016 w 12205975"/>
              <a:gd name="connsiteY12" fmla="*/ 1510764 h 1815034"/>
              <a:gd name="connsiteX13" fmla="*/ 10292333 w 12205975"/>
              <a:gd name="connsiteY13" fmla="*/ 1529617 h 1815034"/>
              <a:gd name="connsiteX14" fmla="*/ 10169785 w 12205975"/>
              <a:gd name="connsiteY14" fmla="*/ 1539044 h 1815034"/>
              <a:gd name="connsiteX15" fmla="*/ 10066090 w 12205975"/>
              <a:gd name="connsiteY15" fmla="*/ 1539044 h 1815034"/>
              <a:gd name="connsiteX16" fmla="*/ 9896408 w 12205975"/>
              <a:gd name="connsiteY16" fmla="*/ 1557898 h 1815034"/>
              <a:gd name="connsiteX17" fmla="*/ 9773859 w 12205975"/>
              <a:gd name="connsiteY17" fmla="*/ 1576751 h 1815034"/>
              <a:gd name="connsiteX18" fmla="*/ 9651311 w 12205975"/>
              <a:gd name="connsiteY18" fmla="*/ 1576751 h 1815034"/>
              <a:gd name="connsiteX19" fmla="*/ 9547616 w 12205975"/>
              <a:gd name="connsiteY19" fmla="*/ 1576751 h 1815034"/>
              <a:gd name="connsiteX20" fmla="*/ 9387360 w 12205975"/>
              <a:gd name="connsiteY20" fmla="*/ 1595605 h 1815034"/>
              <a:gd name="connsiteX21" fmla="*/ 9274238 w 12205975"/>
              <a:gd name="connsiteY21" fmla="*/ 1605032 h 1815034"/>
              <a:gd name="connsiteX22" fmla="*/ 8991434 w 12205975"/>
              <a:gd name="connsiteY22" fmla="*/ 1633312 h 1815034"/>
              <a:gd name="connsiteX23" fmla="*/ 8802898 w 12205975"/>
              <a:gd name="connsiteY23" fmla="*/ 1642739 h 1815034"/>
              <a:gd name="connsiteX24" fmla="*/ 8661496 w 12205975"/>
              <a:gd name="connsiteY24" fmla="*/ 1652166 h 1815034"/>
              <a:gd name="connsiteX25" fmla="*/ 8435253 w 12205975"/>
              <a:gd name="connsiteY25" fmla="*/ 1661593 h 1815034"/>
              <a:gd name="connsiteX26" fmla="*/ 8265570 w 12205975"/>
              <a:gd name="connsiteY26" fmla="*/ 1671020 h 1815034"/>
              <a:gd name="connsiteX27" fmla="*/ 8020474 w 12205975"/>
              <a:gd name="connsiteY27" fmla="*/ 1689873 h 1815034"/>
              <a:gd name="connsiteX28" fmla="*/ 7813084 w 12205975"/>
              <a:gd name="connsiteY28" fmla="*/ 1699300 h 1815034"/>
              <a:gd name="connsiteX29" fmla="*/ 7624548 w 12205975"/>
              <a:gd name="connsiteY29" fmla="*/ 1699300 h 1815034"/>
              <a:gd name="connsiteX30" fmla="*/ 7398304 w 12205975"/>
              <a:gd name="connsiteY30" fmla="*/ 1708727 h 1815034"/>
              <a:gd name="connsiteX31" fmla="*/ 7134354 w 12205975"/>
              <a:gd name="connsiteY31" fmla="*/ 1708727 h 1815034"/>
              <a:gd name="connsiteX32" fmla="*/ 6794989 w 12205975"/>
              <a:gd name="connsiteY32" fmla="*/ 1699300 h 1815034"/>
              <a:gd name="connsiteX33" fmla="*/ 6333076 w 12205975"/>
              <a:gd name="connsiteY33" fmla="*/ 1671020 h 1815034"/>
              <a:gd name="connsiteX34" fmla="*/ 5861735 w 12205975"/>
              <a:gd name="connsiteY34" fmla="*/ 1642739 h 1815034"/>
              <a:gd name="connsiteX35" fmla="*/ 5409249 w 12205975"/>
              <a:gd name="connsiteY35" fmla="*/ 1586178 h 1815034"/>
              <a:gd name="connsiteX36" fmla="*/ 4975616 w 12205975"/>
              <a:gd name="connsiteY36" fmla="*/ 1529617 h 1815034"/>
              <a:gd name="connsiteX37" fmla="*/ 4410008 w 12205975"/>
              <a:gd name="connsiteY37" fmla="*/ 1463630 h 1815034"/>
              <a:gd name="connsiteX38" fmla="*/ 3973234 w 12205975"/>
              <a:gd name="connsiteY38" fmla="*/ 1427509 h 1815034"/>
              <a:gd name="connsiteX39" fmla="*/ 3608729 w 12205975"/>
              <a:gd name="connsiteY39" fmla="*/ 1388216 h 1815034"/>
              <a:gd name="connsiteX40" fmla="*/ 3285076 w 12205975"/>
              <a:gd name="connsiteY40" fmla="*/ 1342668 h 1815034"/>
              <a:gd name="connsiteX41" fmla="*/ 2986560 w 12205975"/>
              <a:gd name="connsiteY41" fmla="*/ 1322228 h 1815034"/>
              <a:gd name="connsiteX42" fmla="*/ 2637768 w 12205975"/>
              <a:gd name="connsiteY42" fmla="*/ 1312801 h 1815034"/>
              <a:gd name="connsiteX43" fmla="*/ 2336111 w 12205975"/>
              <a:gd name="connsiteY43" fmla="*/ 1331655 h 1815034"/>
              <a:gd name="connsiteX44" fmla="*/ 2091014 w 12205975"/>
              <a:gd name="connsiteY44" fmla="*/ 1341081 h 1815034"/>
              <a:gd name="connsiteX45" fmla="*/ 1742222 w 12205975"/>
              <a:gd name="connsiteY45" fmla="*/ 1388215 h 1815034"/>
              <a:gd name="connsiteX46" fmla="*/ 1459418 w 12205975"/>
              <a:gd name="connsiteY46" fmla="*/ 1425923 h 1815034"/>
              <a:gd name="connsiteX47" fmla="*/ 1252028 w 12205975"/>
              <a:gd name="connsiteY47" fmla="*/ 1463630 h 1815034"/>
              <a:gd name="connsiteX48" fmla="*/ 1044638 w 12205975"/>
              <a:gd name="connsiteY48" fmla="*/ 1501337 h 1815034"/>
              <a:gd name="connsiteX49" fmla="*/ 790115 w 12205975"/>
              <a:gd name="connsiteY49" fmla="*/ 1567325 h 1815034"/>
              <a:gd name="connsiteX50" fmla="*/ 592152 w 12205975"/>
              <a:gd name="connsiteY50" fmla="*/ 1614459 h 1815034"/>
              <a:gd name="connsiteX51" fmla="*/ 413043 w 12205975"/>
              <a:gd name="connsiteY51" fmla="*/ 1671020 h 1815034"/>
              <a:gd name="connsiteX52" fmla="*/ 149092 w 12205975"/>
              <a:gd name="connsiteY52" fmla="*/ 1755861 h 1815034"/>
              <a:gd name="connsiteX53" fmla="*/ 10865 w 12205975"/>
              <a:gd name="connsiteY53" fmla="*/ 1815034 h 1815034"/>
              <a:gd name="connsiteX54" fmla="*/ 7691 w 12205975"/>
              <a:gd name="connsiteY54" fmla="*/ 807555 h 1815034"/>
              <a:gd name="connsiteX55" fmla="*/ 5019 w 12205975"/>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865 h 1815034"/>
              <a:gd name="connsiteX1" fmla="*/ 458369 w 12200991"/>
              <a:gd name="connsiteY1" fmla="*/ 9637 h 1815034"/>
              <a:gd name="connsiteX2" fmla="*/ 2431549 w 12200991"/>
              <a:gd name="connsiteY2" fmla="*/ 74 h 1815034"/>
              <a:gd name="connsiteX3" fmla="*/ 12191564 w 12200991"/>
              <a:gd name="connsiteY3" fmla="*/ 11902 h 1815034"/>
              <a:gd name="connsiteX4" fmla="*/ 12200991 w 12200991"/>
              <a:gd name="connsiteY4" fmla="*/ 1331655 h 1815034"/>
              <a:gd name="connsiteX5" fmla="*/ 11946467 w 12200991"/>
              <a:gd name="connsiteY5" fmla="*/ 1359935 h 1815034"/>
              <a:gd name="connsiteX6" fmla="*/ 11682516 w 12200991"/>
              <a:gd name="connsiteY6" fmla="*/ 1397642 h 1815034"/>
              <a:gd name="connsiteX7" fmla="*/ 11324298 w 12200991"/>
              <a:gd name="connsiteY7" fmla="*/ 1416496 h 1815034"/>
              <a:gd name="connsiteX8" fmla="*/ 11032067 w 12200991"/>
              <a:gd name="connsiteY8" fmla="*/ 1454203 h 1815034"/>
              <a:gd name="connsiteX9" fmla="*/ 10871811 w 12200991"/>
              <a:gd name="connsiteY9" fmla="*/ 1473057 h 1815034"/>
              <a:gd name="connsiteX10" fmla="*/ 10702129 w 12200991"/>
              <a:gd name="connsiteY10" fmla="*/ 1491910 h 1815034"/>
              <a:gd name="connsiteX11" fmla="*/ 10570153 w 12200991"/>
              <a:gd name="connsiteY11" fmla="*/ 1501337 h 1815034"/>
              <a:gd name="connsiteX12" fmla="*/ 10457032 w 12200991"/>
              <a:gd name="connsiteY12" fmla="*/ 1510764 h 1815034"/>
              <a:gd name="connsiteX13" fmla="*/ 10287349 w 12200991"/>
              <a:gd name="connsiteY13" fmla="*/ 1529617 h 1815034"/>
              <a:gd name="connsiteX14" fmla="*/ 10164801 w 12200991"/>
              <a:gd name="connsiteY14" fmla="*/ 1539044 h 1815034"/>
              <a:gd name="connsiteX15" fmla="*/ 10061106 w 12200991"/>
              <a:gd name="connsiteY15" fmla="*/ 1539044 h 1815034"/>
              <a:gd name="connsiteX16" fmla="*/ 9891424 w 12200991"/>
              <a:gd name="connsiteY16" fmla="*/ 1557898 h 1815034"/>
              <a:gd name="connsiteX17" fmla="*/ 9768875 w 12200991"/>
              <a:gd name="connsiteY17" fmla="*/ 1576751 h 1815034"/>
              <a:gd name="connsiteX18" fmla="*/ 9646327 w 12200991"/>
              <a:gd name="connsiteY18" fmla="*/ 1576751 h 1815034"/>
              <a:gd name="connsiteX19" fmla="*/ 9542632 w 12200991"/>
              <a:gd name="connsiteY19" fmla="*/ 1576751 h 1815034"/>
              <a:gd name="connsiteX20" fmla="*/ 9382376 w 12200991"/>
              <a:gd name="connsiteY20" fmla="*/ 1595605 h 1815034"/>
              <a:gd name="connsiteX21" fmla="*/ 9269254 w 12200991"/>
              <a:gd name="connsiteY21" fmla="*/ 1605032 h 1815034"/>
              <a:gd name="connsiteX22" fmla="*/ 8986450 w 12200991"/>
              <a:gd name="connsiteY22" fmla="*/ 1633312 h 1815034"/>
              <a:gd name="connsiteX23" fmla="*/ 8797914 w 12200991"/>
              <a:gd name="connsiteY23" fmla="*/ 1642739 h 1815034"/>
              <a:gd name="connsiteX24" fmla="*/ 8656512 w 12200991"/>
              <a:gd name="connsiteY24" fmla="*/ 1652166 h 1815034"/>
              <a:gd name="connsiteX25" fmla="*/ 8430269 w 12200991"/>
              <a:gd name="connsiteY25" fmla="*/ 1661593 h 1815034"/>
              <a:gd name="connsiteX26" fmla="*/ 8260586 w 12200991"/>
              <a:gd name="connsiteY26" fmla="*/ 1671020 h 1815034"/>
              <a:gd name="connsiteX27" fmla="*/ 8015490 w 12200991"/>
              <a:gd name="connsiteY27" fmla="*/ 1689873 h 1815034"/>
              <a:gd name="connsiteX28" fmla="*/ 7808100 w 12200991"/>
              <a:gd name="connsiteY28" fmla="*/ 1699300 h 1815034"/>
              <a:gd name="connsiteX29" fmla="*/ 7619564 w 12200991"/>
              <a:gd name="connsiteY29" fmla="*/ 1699300 h 1815034"/>
              <a:gd name="connsiteX30" fmla="*/ 7393320 w 12200991"/>
              <a:gd name="connsiteY30" fmla="*/ 1708727 h 1815034"/>
              <a:gd name="connsiteX31" fmla="*/ 7129370 w 12200991"/>
              <a:gd name="connsiteY31" fmla="*/ 1708727 h 1815034"/>
              <a:gd name="connsiteX32" fmla="*/ 6790005 w 12200991"/>
              <a:gd name="connsiteY32" fmla="*/ 1699300 h 1815034"/>
              <a:gd name="connsiteX33" fmla="*/ 6328092 w 12200991"/>
              <a:gd name="connsiteY33" fmla="*/ 1671020 h 1815034"/>
              <a:gd name="connsiteX34" fmla="*/ 5856751 w 12200991"/>
              <a:gd name="connsiteY34" fmla="*/ 1642739 h 1815034"/>
              <a:gd name="connsiteX35" fmla="*/ 5404265 w 12200991"/>
              <a:gd name="connsiteY35" fmla="*/ 1586178 h 1815034"/>
              <a:gd name="connsiteX36" fmla="*/ 4970632 w 12200991"/>
              <a:gd name="connsiteY36" fmla="*/ 1529617 h 1815034"/>
              <a:gd name="connsiteX37" fmla="*/ 4405024 w 12200991"/>
              <a:gd name="connsiteY37" fmla="*/ 1463630 h 1815034"/>
              <a:gd name="connsiteX38" fmla="*/ 3968250 w 12200991"/>
              <a:gd name="connsiteY38" fmla="*/ 1427509 h 1815034"/>
              <a:gd name="connsiteX39" fmla="*/ 3603745 w 12200991"/>
              <a:gd name="connsiteY39" fmla="*/ 1388216 h 1815034"/>
              <a:gd name="connsiteX40" fmla="*/ 3280092 w 12200991"/>
              <a:gd name="connsiteY40" fmla="*/ 1342668 h 1815034"/>
              <a:gd name="connsiteX41" fmla="*/ 2981576 w 12200991"/>
              <a:gd name="connsiteY41" fmla="*/ 1322228 h 1815034"/>
              <a:gd name="connsiteX42" fmla="*/ 2632784 w 12200991"/>
              <a:gd name="connsiteY42" fmla="*/ 1312801 h 1815034"/>
              <a:gd name="connsiteX43" fmla="*/ 2331127 w 12200991"/>
              <a:gd name="connsiteY43" fmla="*/ 1331655 h 1815034"/>
              <a:gd name="connsiteX44" fmla="*/ 2086030 w 12200991"/>
              <a:gd name="connsiteY44" fmla="*/ 1341081 h 1815034"/>
              <a:gd name="connsiteX45" fmla="*/ 1737238 w 12200991"/>
              <a:gd name="connsiteY45" fmla="*/ 1388215 h 1815034"/>
              <a:gd name="connsiteX46" fmla="*/ 1454434 w 12200991"/>
              <a:gd name="connsiteY46" fmla="*/ 1425923 h 1815034"/>
              <a:gd name="connsiteX47" fmla="*/ 1247044 w 12200991"/>
              <a:gd name="connsiteY47" fmla="*/ 1463630 h 1815034"/>
              <a:gd name="connsiteX48" fmla="*/ 1039654 w 12200991"/>
              <a:gd name="connsiteY48" fmla="*/ 1501337 h 1815034"/>
              <a:gd name="connsiteX49" fmla="*/ 785131 w 12200991"/>
              <a:gd name="connsiteY49" fmla="*/ 1567325 h 1815034"/>
              <a:gd name="connsiteX50" fmla="*/ 587168 w 12200991"/>
              <a:gd name="connsiteY50" fmla="*/ 1614459 h 1815034"/>
              <a:gd name="connsiteX51" fmla="*/ 408059 w 12200991"/>
              <a:gd name="connsiteY51" fmla="*/ 1671020 h 1815034"/>
              <a:gd name="connsiteX52" fmla="*/ 144108 w 12200991"/>
              <a:gd name="connsiteY52" fmla="*/ 1755861 h 1815034"/>
              <a:gd name="connsiteX53" fmla="*/ 5881 w 12200991"/>
              <a:gd name="connsiteY53" fmla="*/ 1815034 h 1815034"/>
              <a:gd name="connsiteX54" fmla="*/ 2707 w 12200991"/>
              <a:gd name="connsiteY54" fmla="*/ 807555 h 1815034"/>
              <a:gd name="connsiteX55" fmla="*/ 35 w 12200991"/>
              <a:gd name="connsiteY55" fmla="*/ 6865 h 1815034"/>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03745 w 12200991"/>
              <a:gd name="connsiteY39" fmla="*/ 1388142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68250 w 12200991"/>
              <a:gd name="connsiteY38" fmla="*/ 1427435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885700 w 12200991"/>
              <a:gd name="connsiteY38" fmla="*/ 141960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26975 w 12200991"/>
              <a:gd name="connsiteY38" fmla="*/ 1422212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0946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2665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9601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9226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76677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2632 w 12200991"/>
              <a:gd name="connsiteY19" fmla="*/ 1576677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33238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38970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61106 w 12200991"/>
              <a:gd name="connsiteY15" fmla="*/ 1549417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87349 w 12200991"/>
              <a:gd name="connsiteY13" fmla="*/ 1521707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6422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9543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19034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82516 w 12200991"/>
              <a:gd name="connsiteY6" fmla="*/ 1397568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156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3270 w 12200991"/>
              <a:gd name="connsiteY39" fmla="*/ 1385530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6990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31581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35 w 12200991"/>
              <a:gd name="connsiteY0" fmla="*/ 6791 h 1814960"/>
              <a:gd name="connsiteX1" fmla="*/ 458369 w 12200991"/>
              <a:gd name="connsiteY1" fmla="*/ 9563 h 1814960"/>
              <a:gd name="connsiteX2" fmla="*/ 2431549 w 12200991"/>
              <a:gd name="connsiteY2" fmla="*/ 0 h 1814960"/>
              <a:gd name="connsiteX3" fmla="*/ 12197914 w 12200991"/>
              <a:gd name="connsiteY3" fmla="*/ 11828 h 1814960"/>
              <a:gd name="connsiteX4" fmla="*/ 12200991 w 12200991"/>
              <a:gd name="connsiteY4" fmla="*/ 1331581 h 1814960"/>
              <a:gd name="connsiteX5" fmla="*/ 11946467 w 12200991"/>
              <a:gd name="connsiteY5" fmla="*/ 1359861 h 1814960"/>
              <a:gd name="connsiteX6" fmla="*/ 11679341 w 12200991"/>
              <a:gd name="connsiteY6" fmla="*/ 1392344 h 1814960"/>
              <a:gd name="connsiteX7" fmla="*/ 11324298 w 12200991"/>
              <a:gd name="connsiteY7" fmla="*/ 1424257 h 1814960"/>
              <a:gd name="connsiteX8" fmla="*/ 11032067 w 12200991"/>
              <a:gd name="connsiteY8" fmla="*/ 1454129 h 1814960"/>
              <a:gd name="connsiteX9" fmla="*/ 10871811 w 12200991"/>
              <a:gd name="connsiteY9" fmla="*/ 1472983 h 1814960"/>
              <a:gd name="connsiteX10" fmla="*/ 10702129 w 12200991"/>
              <a:gd name="connsiteY10" fmla="*/ 1491836 h 1814960"/>
              <a:gd name="connsiteX11" fmla="*/ 10570153 w 12200991"/>
              <a:gd name="connsiteY11" fmla="*/ 1501263 h 1814960"/>
              <a:gd name="connsiteX12" fmla="*/ 10457032 w 12200991"/>
              <a:gd name="connsiteY12" fmla="*/ 1510690 h 1814960"/>
              <a:gd name="connsiteX13" fmla="*/ 10293699 w 12200991"/>
              <a:gd name="connsiteY13" fmla="*/ 1526931 h 1814960"/>
              <a:gd name="connsiteX14" fmla="*/ 10164801 w 12200991"/>
              <a:gd name="connsiteY14" fmla="*/ 1538970 h 1814960"/>
              <a:gd name="connsiteX15" fmla="*/ 10057931 w 12200991"/>
              <a:gd name="connsiteY15" fmla="*/ 1544193 h 1814960"/>
              <a:gd name="connsiteX16" fmla="*/ 9891424 w 12200991"/>
              <a:gd name="connsiteY16" fmla="*/ 1557824 h 1814960"/>
              <a:gd name="connsiteX17" fmla="*/ 9768875 w 12200991"/>
              <a:gd name="connsiteY17" fmla="*/ 1568842 h 1814960"/>
              <a:gd name="connsiteX18" fmla="*/ 9646327 w 12200991"/>
              <a:gd name="connsiteY18" fmla="*/ 1576677 h 1814960"/>
              <a:gd name="connsiteX19" fmla="*/ 9545807 w 12200991"/>
              <a:gd name="connsiteY19" fmla="*/ 1584513 h 1814960"/>
              <a:gd name="connsiteX20" fmla="*/ 9382376 w 12200991"/>
              <a:gd name="connsiteY20" fmla="*/ 1595531 h 1814960"/>
              <a:gd name="connsiteX21" fmla="*/ 9269254 w 12200991"/>
              <a:gd name="connsiteY21" fmla="*/ 1604958 h 1814960"/>
              <a:gd name="connsiteX22" fmla="*/ 8986450 w 12200991"/>
              <a:gd name="connsiteY22" fmla="*/ 1628014 h 1814960"/>
              <a:gd name="connsiteX23" fmla="*/ 8797914 w 12200991"/>
              <a:gd name="connsiteY23" fmla="*/ 1642665 h 1814960"/>
              <a:gd name="connsiteX24" fmla="*/ 8656512 w 12200991"/>
              <a:gd name="connsiteY24" fmla="*/ 1652092 h 1814960"/>
              <a:gd name="connsiteX25" fmla="*/ 8430269 w 12200991"/>
              <a:gd name="connsiteY25" fmla="*/ 1661519 h 1814960"/>
              <a:gd name="connsiteX26" fmla="*/ 8260586 w 12200991"/>
              <a:gd name="connsiteY26" fmla="*/ 1670946 h 1814960"/>
              <a:gd name="connsiteX27" fmla="*/ 8015490 w 12200991"/>
              <a:gd name="connsiteY27" fmla="*/ 1689799 h 1814960"/>
              <a:gd name="connsiteX28" fmla="*/ 7808100 w 12200991"/>
              <a:gd name="connsiteY28" fmla="*/ 1696614 h 1814960"/>
              <a:gd name="connsiteX29" fmla="*/ 7619564 w 12200991"/>
              <a:gd name="connsiteY29" fmla="*/ 1699226 h 1814960"/>
              <a:gd name="connsiteX30" fmla="*/ 7393320 w 12200991"/>
              <a:gd name="connsiteY30" fmla="*/ 1708653 h 1814960"/>
              <a:gd name="connsiteX31" fmla="*/ 7129370 w 12200991"/>
              <a:gd name="connsiteY31" fmla="*/ 1708653 h 1814960"/>
              <a:gd name="connsiteX32" fmla="*/ 6790005 w 12200991"/>
              <a:gd name="connsiteY32" fmla="*/ 1699226 h 1814960"/>
              <a:gd name="connsiteX33" fmla="*/ 6328092 w 12200991"/>
              <a:gd name="connsiteY33" fmla="*/ 1676170 h 1814960"/>
              <a:gd name="connsiteX34" fmla="*/ 5856751 w 12200991"/>
              <a:gd name="connsiteY34" fmla="*/ 1640053 h 1814960"/>
              <a:gd name="connsiteX35" fmla="*/ 5404265 w 12200991"/>
              <a:gd name="connsiteY35" fmla="*/ 1586104 h 1814960"/>
              <a:gd name="connsiteX36" fmla="*/ 4970632 w 12200991"/>
              <a:gd name="connsiteY36" fmla="*/ 1529543 h 1814960"/>
              <a:gd name="connsiteX37" fmla="*/ 4405024 w 12200991"/>
              <a:gd name="connsiteY37" fmla="*/ 1463556 h 1814960"/>
              <a:gd name="connsiteX38" fmla="*/ 3930150 w 12200991"/>
              <a:gd name="connsiteY38" fmla="*/ 1411767 h 1814960"/>
              <a:gd name="connsiteX39" fmla="*/ 3616445 w 12200991"/>
              <a:gd name="connsiteY39" fmla="*/ 1380306 h 1814960"/>
              <a:gd name="connsiteX40" fmla="*/ 3280092 w 12200991"/>
              <a:gd name="connsiteY40" fmla="*/ 1342594 h 1814960"/>
              <a:gd name="connsiteX41" fmla="*/ 2981576 w 12200991"/>
              <a:gd name="connsiteY41" fmla="*/ 1322154 h 1814960"/>
              <a:gd name="connsiteX42" fmla="*/ 2632784 w 12200991"/>
              <a:gd name="connsiteY42" fmla="*/ 1312727 h 1814960"/>
              <a:gd name="connsiteX43" fmla="*/ 2331127 w 12200991"/>
              <a:gd name="connsiteY43" fmla="*/ 1328969 h 1814960"/>
              <a:gd name="connsiteX44" fmla="*/ 2086030 w 12200991"/>
              <a:gd name="connsiteY44" fmla="*/ 1341007 h 1814960"/>
              <a:gd name="connsiteX45" fmla="*/ 1737238 w 12200991"/>
              <a:gd name="connsiteY45" fmla="*/ 1388141 h 1814960"/>
              <a:gd name="connsiteX46" fmla="*/ 1454434 w 12200991"/>
              <a:gd name="connsiteY46" fmla="*/ 1425849 h 1814960"/>
              <a:gd name="connsiteX47" fmla="*/ 1247044 w 12200991"/>
              <a:gd name="connsiteY47" fmla="*/ 1463556 h 1814960"/>
              <a:gd name="connsiteX48" fmla="*/ 1039654 w 12200991"/>
              <a:gd name="connsiteY48" fmla="*/ 1501263 h 1814960"/>
              <a:gd name="connsiteX49" fmla="*/ 785131 w 12200991"/>
              <a:gd name="connsiteY49" fmla="*/ 1567251 h 1814960"/>
              <a:gd name="connsiteX50" fmla="*/ 587168 w 12200991"/>
              <a:gd name="connsiteY50" fmla="*/ 1614385 h 1814960"/>
              <a:gd name="connsiteX51" fmla="*/ 408059 w 12200991"/>
              <a:gd name="connsiteY51" fmla="*/ 1670946 h 1814960"/>
              <a:gd name="connsiteX52" fmla="*/ 144108 w 12200991"/>
              <a:gd name="connsiteY52" fmla="*/ 1755787 h 1814960"/>
              <a:gd name="connsiteX53" fmla="*/ 5881 w 12200991"/>
              <a:gd name="connsiteY53" fmla="*/ 1814960 h 1814960"/>
              <a:gd name="connsiteX54" fmla="*/ 2707 w 12200991"/>
              <a:gd name="connsiteY54" fmla="*/ 807481 h 1814960"/>
              <a:gd name="connsiteX55" fmla="*/ 35 w 12200991"/>
              <a:gd name="connsiteY55" fmla="*/ 6791 h 1814960"/>
              <a:gd name="connsiteX0" fmla="*/ 503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6791 h 1814960"/>
              <a:gd name="connsiteX0" fmla="*/ 3678 w 12198284"/>
              <a:gd name="connsiteY0" fmla="*/ 6791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3678 w 12198284"/>
              <a:gd name="connsiteY55" fmla="*/ 6791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12014 h 1814960"/>
              <a:gd name="connsiteX1" fmla="*/ 455662 w 12198284"/>
              <a:gd name="connsiteY1" fmla="*/ 9563 h 1814960"/>
              <a:gd name="connsiteX2" fmla="*/ 2428842 w 12198284"/>
              <a:gd name="connsiteY2" fmla="*/ 0 h 1814960"/>
              <a:gd name="connsiteX3" fmla="*/ 12195207 w 12198284"/>
              <a:gd name="connsiteY3" fmla="*/ 11828 h 1814960"/>
              <a:gd name="connsiteX4" fmla="*/ 12198284 w 12198284"/>
              <a:gd name="connsiteY4" fmla="*/ 1331581 h 1814960"/>
              <a:gd name="connsiteX5" fmla="*/ 11943760 w 12198284"/>
              <a:gd name="connsiteY5" fmla="*/ 1359861 h 1814960"/>
              <a:gd name="connsiteX6" fmla="*/ 11676634 w 12198284"/>
              <a:gd name="connsiteY6" fmla="*/ 1392344 h 1814960"/>
              <a:gd name="connsiteX7" fmla="*/ 11321591 w 12198284"/>
              <a:gd name="connsiteY7" fmla="*/ 1424257 h 1814960"/>
              <a:gd name="connsiteX8" fmla="*/ 11029360 w 12198284"/>
              <a:gd name="connsiteY8" fmla="*/ 1454129 h 1814960"/>
              <a:gd name="connsiteX9" fmla="*/ 10869104 w 12198284"/>
              <a:gd name="connsiteY9" fmla="*/ 1472983 h 1814960"/>
              <a:gd name="connsiteX10" fmla="*/ 10699422 w 12198284"/>
              <a:gd name="connsiteY10" fmla="*/ 1491836 h 1814960"/>
              <a:gd name="connsiteX11" fmla="*/ 10567446 w 12198284"/>
              <a:gd name="connsiteY11" fmla="*/ 1501263 h 1814960"/>
              <a:gd name="connsiteX12" fmla="*/ 10454325 w 12198284"/>
              <a:gd name="connsiteY12" fmla="*/ 1510690 h 1814960"/>
              <a:gd name="connsiteX13" fmla="*/ 10290992 w 12198284"/>
              <a:gd name="connsiteY13" fmla="*/ 1526931 h 1814960"/>
              <a:gd name="connsiteX14" fmla="*/ 10162094 w 12198284"/>
              <a:gd name="connsiteY14" fmla="*/ 1538970 h 1814960"/>
              <a:gd name="connsiteX15" fmla="*/ 10055224 w 12198284"/>
              <a:gd name="connsiteY15" fmla="*/ 1544193 h 1814960"/>
              <a:gd name="connsiteX16" fmla="*/ 9888717 w 12198284"/>
              <a:gd name="connsiteY16" fmla="*/ 1557824 h 1814960"/>
              <a:gd name="connsiteX17" fmla="*/ 9766168 w 12198284"/>
              <a:gd name="connsiteY17" fmla="*/ 1568842 h 1814960"/>
              <a:gd name="connsiteX18" fmla="*/ 9643620 w 12198284"/>
              <a:gd name="connsiteY18" fmla="*/ 1576677 h 1814960"/>
              <a:gd name="connsiteX19" fmla="*/ 9543100 w 12198284"/>
              <a:gd name="connsiteY19" fmla="*/ 1584513 h 1814960"/>
              <a:gd name="connsiteX20" fmla="*/ 9379669 w 12198284"/>
              <a:gd name="connsiteY20" fmla="*/ 1595531 h 1814960"/>
              <a:gd name="connsiteX21" fmla="*/ 9266547 w 12198284"/>
              <a:gd name="connsiteY21" fmla="*/ 1604958 h 1814960"/>
              <a:gd name="connsiteX22" fmla="*/ 8983743 w 12198284"/>
              <a:gd name="connsiteY22" fmla="*/ 1628014 h 1814960"/>
              <a:gd name="connsiteX23" fmla="*/ 8795207 w 12198284"/>
              <a:gd name="connsiteY23" fmla="*/ 1642665 h 1814960"/>
              <a:gd name="connsiteX24" fmla="*/ 8653805 w 12198284"/>
              <a:gd name="connsiteY24" fmla="*/ 1652092 h 1814960"/>
              <a:gd name="connsiteX25" fmla="*/ 8427562 w 12198284"/>
              <a:gd name="connsiteY25" fmla="*/ 1661519 h 1814960"/>
              <a:gd name="connsiteX26" fmla="*/ 8257879 w 12198284"/>
              <a:gd name="connsiteY26" fmla="*/ 1670946 h 1814960"/>
              <a:gd name="connsiteX27" fmla="*/ 8012783 w 12198284"/>
              <a:gd name="connsiteY27" fmla="*/ 1689799 h 1814960"/>
              <a:gd name="connsiteX28" fmla="*/ 7805393 w 12198284"/>
              <a:gd name="connsiteY28" fmla="*/ 1696614 h 1814960"/>
              <a:gd name="connsiteX29" fmla="*/ 7616857 w 12198284"/>
              <a:gd name="connsiteY29" fmla="*/ 1699226 h 1814960"/>
              <a:gd name="connsiteX30" fmla="*/ 7390613 w 12198284"/>
              <a:gd name="connsiteY30" fmla="*/ 1708653 h 1814960"/>
              <a:gd name="connsiteX31" fmla="*/ 7126663 w 12198284"/>
              <a:gd name="connsiteY31" fmla="*/ 1708653 h 1814960"/>
              <a:gd name="connsiteX32" fmla="*/ 6787298 w 12198284"/>
              <a:gd name="connsiteY32" fmla="*/ 1699226 h 1814960"/>
              <a:gd name="connsiteX33" fmla="*/ 6325385 w 12198284"/>
              <a:gd name="connsiteY33" fmla="*/ 1676170 h 1814960"/>
              <a:gd name="connsiteX34" fmla="*/ 5854044 w 12198284"/>
              <a:gd name="connsiteY34" fmla="*/ 1640053 h 1814960"/>
              <a:gd name="connsiteX35" fmla="*/ 5401558 w 12198284"/>
              <a:gd name="connsiteY35" fmla="*/ 1586104 h 1814960"/>
              <a:gd name="connsiteX36" fmla="*/ 4967925 w 12198284"/>
              <a:gd name="connsiteY36" fmla="*/ 1529543 h 1814960"/>
              <a:gd name="connsiteX37" fmla="*/ 4402317 w 12198284"/>
              <a:gd name="connsiteY37" fmla="*/ 1463556 h 1814960"/>
              <a:gd name="connsiteX38" fmla="*/ 3927443 w 12198284"/>
              <a:gd name="connsiteY38" fmla="*/ 1411767 h 1814960"/>
              <a:gd name="connsiteX39" fmla="*/ 3613738 w 12198284"/>
              <a:gd name="connsiteY39" fmla="*/ 1380306 h 1814960"/>
              <a:gd name="connsiteX40" fmla="*/ 3277385 w 12198284"/>
              <a:gd name="connsiteY40" fmla="*/ 1342594 h 1814960"/>
              <a:gd name="connsiteX41" fmla="*/ 2978869 w 12198284"/>
              <a:gd name="connsiteY41" fmla="*/ 1322154 h 1814960"/>
              <a:gd name="connsiteX42" fmla="*/ 2630077 w 12198284"/>
              <a:gd name="connsiteY42" fmla="*/ 1312727 h 1814960"/>
              <a:gd name="connsiteX43" fmla="*/ 2328420 w 12198284"/>
              <a:gd name="connsiteY43" fmla="*/ 1328969 h 1814960"/>
              <a:gd name="connsiteX44" fmla="*/ 2083323 w 12198284"/>
              <a:gd name="connsiteY44" fmla="*/ 1341007 h 1814960"/>
              <a:gd name="connsiteX45" fmla="*/ 1734531 w 12198284"/>
              <a:gd name="connsiteY45" fmla="*/ 1388141 h 1814960"/>
              <a:gd name="connsiteX46" fmla="*/ 1451727 w 12198284"/>
              <a:gd name="connsiteY46" fmla="*/ 1425849 h 1814960"/>
              <a:gd name="connsiteX47" fmla="*/ 1244337 w 12198284"/>
              <a:gd name="connsiteY47" fmla="*/ 1463556 h 1814960"/>
              <a:gd name="connsiteX48" fmla="*/ 1036947 w 12198284"/>
              <a:gd name="connsiteY48" fmla="*/ 1501263 h 1814960"/>
              <a:gd name="connsiteX49" fmla="*/ 782424 w 12198284"/>
              <a:gd name="connsiteY49" fmla="*/ 1567251 h 1814960"/>
              <a:gd name="connsiteX50" fmla="*/ 584461 w 12198284"/>
              <a:gd name="connsiteY50" fmla="*/ 1614385 h 1814960"/>
              <a:gd name="connsiteX51" fmla="*/ 405352 w 12198284"/>
              <a:gd name="connsiteY51" fmla="*/ 1670946 h 1814960"/>
              <a:gd name="connsiteX52" fmla="*/ 141401 w 12198284"/>
              <a:gd name="connsiteY52" fmla="*/ 1755787 h 1814960"/>
              <a:gd name="connsiteX53" fmla="*/ 3174 w 12198284"/>
              <a:gd name="connsiteY53" fmla="*/ 1814960 h 1814960"/>
              <a:gd name="connsiteX54" fmla="*/ 0 w 12198284"/>
              <a:gd name="connsiteY54" fmla="*/ 807481 h 1814960"/>
              <a:gd name="connsiteX55" fmla="*/ 503 w 12198284"/>
              <a:gd name="connsiteY55" fmla="*/ 12014 h 1814960"/>
              <a:gd name="connsiteX0" fmla="*/ 503 w 12198284"/>
              <a:gd name="connsiteY0" fmla="*/ 9402 h 1812348"/>
              <a:gd name="connsiteX1" fmla="*/ 455662 w 12198284"/>
              <a:gd name="connsiteY1" fmla="*/ 6951 h 1812348"/>
              <a:gd name="connsiteX2" fmla="*/ 2428842 w 12198284"/>
              <a:gd name="connsiteY2" fmla="*/ 0 h 1812348"/>
              <a:gd name="connsiteX3" fmla="*/ 12195207 w 12198284"/>
              <a:gd name="connsiteY3" fmla="*/ 9216 h 1812348"/>
              <a:gd name="connsiteX4" fmla="*/ 12198284 w 12198284"/>
              <a:gd name="connsiteY4" fmla="*/ 1328969 h 1812348"/>
              <a:gd name="connsiteX5" fmla="*/ 11943760 w 12198284"/>
              <a:gd name="connsiteY5" fmla="*/ 1357249 h 1812348"/>
              <a:gd name="connsiteX6" fmla="*/ 11676634 w 12198284"/>
              <a:gd name="connsiteY6" fmla="*/ 1389732 h 1812348"/>
              <a:gd name="connsiteX7" fmla="*/ 11321591 w 12198284"/>
              <a:gd name="connsiteY7" fmla="*/ 1421645 h 1812348"/>
              <a:gd name="connsiteX8" fmla="*/ 11029360 w 12198284"/>
              <a:gd name="connsiteY8" fmla="*/ 1451517 h 1812348"/>
              <a:gd name="connsiteX9" fmla="*/ 10869104 w 12198284"/>
              <a:gd name="connsiteY9" fmla="*/ 1470371 h 1812348"/>
              <a:gd name="connsiteX10" fmla="*/ 10699422 w 12198284"/>
              <a:gd name="connsiteY10" fmla="*/ 1489224 h 1812348"/>
              <a:gd name="connsiteX11" fmla="*/ 10567446 w 12198284"/>
              <a:gd name="connsiteY11" fmla="*/ 1498651 h 1812348"/>
              <a:gd name="connsiteX12" fmla="*/ 10454325 w 12198284"/>
              <a:gd name="connsiteY12" fmla="*/ 1508078 h 1812348"/>
              <a:gd name="connsiteX13" fmla="*/ 10290992 w 12198284"/>
              <a:gd name="connsiteY13" fmla="*/ 1524319 h 1812348"/>
              <a:gd name="connsiteX14" fmla="*/ 10162094 w 12198284"/>
              <a:gd name="connsiteY14" fmla="*/ 1536358 h 1812348"/>
              <a:gd name="connsiteX15" fmla="*/ 10055224 w 12198284"/>
              <a:gd name="connsiteY15" fmla="*/ 1541581 h 1812348"/>
              <a:gd name="connsiteX16" fmla="*/ 9888717 w 12198284"/>
              <a:gd name="connsiteY16" fmla="*/ 1555212 h 1812348"/>
              <a:gd name="connsiteX17" fmla="*/ 9766168 w 12198284"/>
              <a:gd name="connsiteY17" fmla="*/ 1566230 h 1812348"/>
              <a:gd name="connsiteX18" fmla="*/ 9643620 w 12198284"/>
              <a:gd name="connsiteY18" fmla="*/ 1574065 h 1812348"/>
              <a:gd name="connsiteX19" fmla="*/ 9543100 w 12198284"/>
              <a:gd name="connsiteY19" fmla="*/ 1581901 h 1812348"/>
              <a:gd name="connsiteX20" fmla="*/ 9379669 w 12198284"/>
              <a:gd name="connsiteY20" fmla="*/ 1592919 h 1812348"/>
              <a:gd name="connsiteX21" fmla="*/ 9266547 w 12198284"/>
              <a:gd name="connsiteY21" fmla="*/ 1602346 h 1812348"/>
              <a:gd name="connsiteX22" fmla="*/ 8983743 w 12198284"/>
              <a:gd name="connsiteY22" fmla="*/ 1625402 h 1812348"/>
              <a:gd name="connsiteX23" fmla="*/ 8795207 w 12198284"/>
              <a:gd name="connsiteY23" fmla="*/ 1640053 h 1812348"/>
              <a:gd name="connsiteX24" fmla="*/ 8653805 w 12198284"/>
              <a:gd name="connsiteY24" fmla="*/ 1649480 h 1812348"/>
              <a:gd name="connsiteX25" fmla="*/ 8427562 w 12198284"/>
              <a:gd name="connsiteY25" fmla="*/ 1658907 h 1812348"/>
              <a:gd name="connsiteX26" fmla="*/ 8257879 w 12198284"/>
              <a:gd name="connsiteY26" fmla="*/ 1668334 h 1812348"/>
              <a:gd name="connsiteX27" fmla="*/ 8012783 w 12198284"/>
              <a:gd name="connsiteY27" fmla="*/ 1687187 h 1812348"/>
              <a:gd name="connsiteX28" fmla="*/ 7805393 w 12198284"/>
              <a:gd name="connsiteY28" fmla="*/ 1694002 h 1812348"/>
              <a:gd name="connsiteX29" fmla="*/ 7616857 w 12198284"/>
              <a:gd name="connsiteY29" fmla="*/ 1696614 h 1812348"/>
              <a:gd name="connsiteX30" fmla="*/ 7390613 w 12198284"/>
              <a:gd name="connsiteY30" fmla="*/ 1706041 h 1812348"/>
              <a:gd name="connsiteX31" fmla="*/ 7126663 w 12198284"/>
              <a:gd name="connsiteY31" fmla="*/ 1706041 h 1812348"/>
              <a:gd name="connsiteX32" fmla="*/ 6787298 w 12198284"/>
              <a:gd name="connsiteY32" fmla="*/ 1696614 h 1812348"/>
              <a:gd name="connsiteX33" fmla="*/ 6325385 w 12198284"/>
              <a:gd name="connsiteY33" fmla="*/ 1673558 h 1812348"/>
              <a:gd name="connsiteX34" fmla="*/ 5854044 w 12198284"/>
              <a:gd name="connsiteY34" fmla="*/ 1637441 h 1812348"/>
              <a:gd name="connsiteX35" fmla="*/ 5401558 w 12198284"/>
              <a:gd name="connsiteY35" fmla="*/ 1583492 h 1812348"/>
              <a:gd name="connsiteX36" fmla="*/ 4967925 w 12198284"/>
              <a:gd name="connsiteY36" fmla="*/ 1526931 h 1812348"/>
              <a:gd name="connsiteX37" fmla="*/ 4402317 w 12198284"/>
              <a:gd name="connsiteY37" fmla="*/ 1460944 h 1812348"/>
              <a:gd name="connsiteX38" fmla="*/ 3927443 w 12198284"/>
              <a:gd name="connsiteY38" fmla="*/ 1409155 h 1812348"/>
              <a:gd name="connsiteX39" fmla="*/ 3613738 w 12198284"/>
              <a:gd name="connsiteY39" fmla="*/ 1377694 h 1812348"/>
              <a:gd name="connsiteX40" fmla="*/ 3277385 w 12198284"/>
              <a:gd name="connsiteY40" fmla="*/ 1339982 h 1812348"/>
              <a:gd name="connsiteX41" fmla="*/ 2978869 w 12198284"/>
              <a:gd name="connsiteY41" fmla="*/ 1319542 h 1812348"/>
              <a:gd name="connsiteX42" fmla="*/ 2630077 w 12198284"/>
              <a:gd name="connsiteY42" fmla="*/ 1310115 h 1812348"/>
              <a:gd name="connsiteX43" fmla="*/ 2328420 w 12198284"/>
              <a:gd name="connsiteY43" fmla="*/ 1326357 h 1812348"/>
              <a:gd name="connsiteX44" fmla="*/ 2083323 w 12198284"/>
              <a:gd name="connsiteY44" fmla="*/ 1338395 h 1812348"/>
              <a:gd name="connsiteX45" fmla="*/ 1734531 w 12198284"/>
              <a:gd name="connsiteY45" fmla="*/ 1385529 h 1812348"/>
              <a:gd name="connsiteX46" fmla="*/ 1451727 w 12198284"/>
              <a:gd name="connsiteY46" fmla="*/ 1423237 h 1812348"/>
              <a:gd name="connsiteX47" fmla="*/ 1244337 w 12198284"/>
              <a:gd name="connsiteY47" fmla="*/ 1460944 h 1812348"/>
              <a:gd name="connsiteX48" fmla="*/ 1036947 w 12198284"/>
              <a:gd name="connsiteY48" fmla="*/ 1498651 h 1812348"/>
              <a:gd name="connsiteX49" fmla="*/ 782424 w 12198284"/>
              <a:gd name="connsiteY49" fmla="*/ 1564639 h 1812348"/>
              <a:gd name="connsiteX50" fmla="*/ 584461 w 12198284"/>
              <a:gd name="connsiteY50" fmla="*/ 1611773 h 1812348"/>
              <a:gd name="connsiteX51" fmla="*/ 405352 w 12198284"/>
              <a:gd name="connsiteY51" fmla="*/ 1668334 h 1812348"/>
              <a:gd name="connsiteX52" fmla="*/ 141401 w 12198284"/>
              <a:gd name="connsiteY52" fmla="*/ 1753175 h 1812348"/>
              <a:gd name="connsiteX53" fmla="*/ 3174 w 12198284"/>
              <a:gd name="connsiteY53" fmla="*/ 1812348 h 1812348"/>
              <a:gd name="connsiteX54" fmla="*/ 0 w 12198284"/>
              <a:gd name="connsiteY54" fmla="*/ 804869 h 1812348"/>
              <a:gd name="connsiteX55" fmla="*/ 503 w 12198284"/>
              <a:gd name="connsiteY55" fmla="*/ 9402 h 1812348"/>
              <a:gd name="connsiteX0" fmla="*/ 503 w 12198284"/>
              <a:gd name="connsiteY0" fmla="*/ 6790 h 1809736"/>
              <a:gd name="connsiteX1" fmla="*/ 455662 w 12198284"/>
              <a:gd name="connsiteY1" fmla="*/ 4339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32963 w 12230744"/>
              <a:gd name="connsiteY0" fmla="*/ 60032 h 1862978"/>
              <a:gd name="connsiteX1" fmla="*/ 484947 w 12230744"/>
              <a:gd name="connsiteY1" fmla="*/ 54969 h 1862978"/>
              <a:gd name="connsiteX2" fmla="*/ 2464477 w 12230744"/>
              <a:gd name="connsiteY2" fmla="*/ 53242 h 1862978"/>
              <a:gd name="connsiteX3" fmla="*/ 12227667 w 12230744"/>
              <a:gd name="connsiteY3" fmla="*/ 59846 h 1862978"/>
              <a:gd name="connsiteX4" fmla="*/ 12230744 w 12230744"/>
              <a:gd name="connsiteY4" fmla="*/ 1379599 h 1862978"/>
              <a:gd name="connsiteX5" fmla="*/ 11976220 w 12230744"/>
              <a:gd name="connsiteY5" fmla="*/ 1407879 h 1862978"/>
              <a:gd name="connsiteX6" fmla="*/ 11709094 w 12230744"/>
              <a:gd name="connsiteY6" fmla="*/ 1440362 h 1862978"/>
              <a:gd name="connsiteX7" fmla="*/ 11354051 w 12230744"/>
              <a:gd name="connsiteY7" fmla="*/ 1472275 h 1862978"/>
              <a:gd name="connsiteX8" fmla="*/ 11061820 w 12230744"/>
              <a:gd name="connsiteY8" fmla="*/ 1502147 h 1862978"/>
              <a:gd name="connsiteX9" fmla="*/ 10901564 w 12230744"/>
              <a:gd name="connsiteY9" fmla="*/ 1521001 h 1862978"/>
              <a:gd name="connsiteX10" fmla="*/ 10731882 w 12230744"/>
              <a:gd name="connsiteY10" fmla="*/ 1539854 h 1862978"/>
              <a:gd name="connsiteX11" fmla="*/ 10599906 w 12230744"/>
              <a:gd name="connsiteY11" fmla="*/ 1549281 h 1862978"/>
              <a:gd name="connsiteX12" fmla="*/ 10486785 w 12230744"/>
              <a:gd name="connsiteY12" fmla="*/ 1558708 h 1862978"/>
              <a:gd name="connsiteX13" fmla="*/ 10323452 w 12230744"/>
              <a:gd name="connsiteY13" fmla="*/ 1574949 h 1862978"/>
              <a:gd name="connsiteX14" fmla="*/ 10194554 w 12230744"/>
              <a:gd name="connsiteY14" fmla="*/ 1586988 h 1862978"/>
              <a:gd name="connsiteX15" fmla="*/ 10087684 w 12230744"/>
              <a:gd name="connsiteY15" fmla="*/ 1592211 h 1862978"/>
              <a:gd name="connsiteX16" fmla="*/ 9921177 w 12230744"/>
              <a:gd name="connsiteY16" fmla="*/ 1605842 h 1862978"/>
              <a:gd name="connsiteX17" fmla="*/ 9798628 w 12230744"/>
              <a:gd name="connsiteY17" fmla="*/ 1616860 h 1862978"/>
              <a:gd name="connsiteX18" fmla="*/ 9676080 w 12230744"/>
              <a:gd name="connsiteY18" fmla="*/ 1624695 h 1862978"/>
              <a:gd name="connsiteX19" fmla="*/ 9575560 w 12230744"/>
              <a:gd name="connsiteY19" fmla="*/ 1632531 h 1862978"/>
              <a:gd name="connsiteX20" fmla="*/ 9412129 w 12230744"/>
              <a:gd name="connsiteY20" fmla="*/ 1643549 h 1862978"/>
              <a:gd name="connsiteX21" fmla="*/ 9299007 w 12230744"/>
              <a:gd name="connsiteY21" fmla="*/ 1652976 h 1862978"/>
              <a:gd name="connsiteX22" fmla="*/ 9016203 w 12230744"/>
              <a:gd name="connsiteY22" fmla="*/ 1676032 h 1862978"/>
              <a:gd name="connsiteX23" fmla="*/ 8827667 w 12230744"/>
              <a:gd name="connsiteY23" fmla="*/ 1690683 h 1862978"/>
              <a:gd name="connsiteX24" fmla="*/ 8686265 w 12230744"/>
              <a:gd name="connsiteY24" fmla="*/ 1700110 h 1862978"/>
              <a:gd name="connsiteX25" fmla="*/ 8460022 w 12230744"/>
              <a:gd name="connsiteY25" fmla="*/ 1709537 h 1862978"/>
              <a:gd name="connsiteX26" fmla="*/ 8290339 w 12230744"/>
              <a:gd name="connsiteY26" fmla="*/ 1718964 h 1862978"/>
              <a:gd name="connsiteX27" fmla="*/ 8045243 w 12230744"/>
              <a:gd name="connsiteY27" fmla="*/ 1737817 h 1862978"/>
              <a:gd name="connsiteX28" fmla="*/ 7837853 w 12230744"/>
              <a:gd name="connsiteY28" fmla="*/ 1744632 h 1862978"/>
              <a:gd name="connsiteX29" fmla="*/ 7649317 w 12230744"/>
              <a:gd name="connsiteY29" fmla="*/ 1747244 h 1862978"/>
              <a:gd name="connsiteX30" fmla="*/ 7423073 w 12230744"/>
              <a:gd name="connsiteY30" fmla="*/ 1756671 h 1862978"/>
              <a:gd name="connsiteX31" fmla="*/ 7159123 w 12230744"/>
              <a:gd name="connsiteY31" fmla="*/ 1756671 h 1862978"/>
              <a:gd name="connsiteX32" fmla="*/ 6819758 w 12230744"/>
              <a:gd name="connsiteY32" fmla="*/ 1747244 h 1862978"/>
              <a:gd name="connsiteX33" fmla="*/ 6357845 w 12230744"/>
              <a:gd name="connsiteY33" fmla="*/ 1724188 h 1862978"/>
              <a:gd name="connsiteX34" fmla="*/ 5886504 w 12230744"/>
              <a:gd name="connsiteY34" fmla="*/ 1688071 h 1862978"/>
              <a:gd name="connsiteX35" fmla="*/ 5434018 w 12230744"/>
              <a:gd name="connsiteY35" fmla="*/ 1634122 h 1862978"/>
              <a:gd name="connsiteX36" fmla="*/ 5000385 w 12230744"/>
              <a:gd name="connsiteY36" fmla="*/ 1577561 h 1862978"/>
              <a:gd name="connsiteX37" fmla="*/ 4434777 w 12230744"/>
              <a:gd name="connsiteY37" fmla="*/ 1511574 h 1862978"/>
              <a:gd name="connsiteX38" fmla="*/ 3959903 w 12230744"/>
              <a:gd name="connsiteY38" fmla="*/ 1459785 h 1862978"/>
              <a:gd name="connsiteX39" fmla="*/ 3646198 w 12230744"/>
              <a:gd name="connsiteY39" fmla="*/ 1428324 h 1862978"/>
              <a:gd name="connsiteX40" fmla="*/ 3309845 w 12230744"/>
              <a:gd name="connsiteY40" fmla="*/ 1390612 h 1862978"/>
              <a:gd name="connsiteX41" fmla="*/ 3011329 w 12230744"/>
              <a:gd name="connsiteY41" fmla="*/ 1370172 h 1862978"/>
              <a:gd name="connsiteX42" fmla="*/ 2662537 w 12230744"/>
              <a:gd name="connsiteY42" fmla="*/ 1360745 h 1862978"/>
              <a:gd name="connsiteX43" fmla="*/ 2360880 w 12230744"/>
              <a:gd name="connsiteY43" fmla="*/ 1376987 h 1862978"/>
              <a:gd name="connsiteX44" fmla="*/ 2115783 w 12230744"/>
              <a:gd name="connsiteY44" fmla="*/ 1389025 h 1862978"/>
              <a:gd name="connsiteX45" fmla="*/ 1766991 w 12230744"/>
              <a:gd name="connsiteY45" fmla="*/ 1436159 h 1862978"/>
              <a:gd name="connsiteX46" fmla="*/ 1484187 w 12230744"/>
              <a:gd name="connsiteY46" fmla="*/ 1473867 h 1862978"/>
              <a:gd name="connsiteX47" fmla="*/ 1276797 w 12230744"/>
              <a:gd name="connsiteY47" fmla="*/ 1511574 h 1862978"/>
              <a:gd name="connsiteX48" fmla="*/ 1069407 w 12230744"/>
              <a:gd name="connsiteY48" fmla="*/ 1549281 h 1862978"/>
              <a:gd name="connsiteX49" fmla="*/ 814884 w 12230744"/>
              <a:gd name="connsiteY49" fmla="*/ 1615269 h 1862978"/>
              <a:gd name="connsiteX50" fmla="*/ 616921 w 12230744"/>
              <a:gd name="connsiteY50" fmla="*/ 1662403 h 1862978"/>
              <a:gd name="connsiteX51" fmla="*/ 437812 w 12230744"/>
              <a:gd name="connsiteY51" fmla="*/ 1718964 h 1862978"/>
              <a:gd name="connsiteX52" fmla="*/ 173861 w 12230744"/>
              <a:gd name="connsiteY52" fmla="*/ 1803805 h 1862978"/>
              <a:gd name="connsiteX53" fmla="*/ 35634 w 12230744"/>
              <a:gd name="connsiteY53" fmla="*/ 1862978 h 1862978"/>
              <a:gd name="connsiteX54" fmla="*/ 32460 w 12230744"/>
              <a:gd name="connsiteY54" fmla="*/ 855499 h 1862978"/>
              <a:gd name="connsiteX55" fmla="*/ 32963 w 12230744"/>
              <a:gd name="connsiteY55" fmla="*/ 60032 h 1862978"/>
              <a:gd name="connsiteX0" fmla="*/ 503 w 12198284"/>
              <a:gd name="connsiteY0" fmla="*/ 6790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6790 h 1809736"/>
              <a:gd name="connsiteX0" fmla="*/ 503 w 12198284"/>
              <a:gd name="connsiteY0" fmla="*/ 4178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4178 h 1809736"/>
              <a:gd name="connsiteX0" fmla="*/ 503 w 12198284"/>
              <a:gd name="connsiteY0" fmla="*/ 1566 h 1809736"/>
              <a:gd name="connsiteX1" fmla="*/ 452487 w 12198284"/>
              <a:gd name="connsiteY1" fmla="*/ 1727 h 1809736"/>
              <a:gd name="connsiteX2" fmla="*/ 2432017 w 12198284"/>
              <a:gd name="connsiteY2" fmla="*/ 0 h 1809736"/>
              <a:gd name="connsiteX3" fmla="*/ 12195207 w 12198284"/>
              <a:gd name="connsiteY3" fmla="*/ 6604 h 1809736"/>
              <a:gd name="connsiteX4" fmla="*/ 12198284 w 12198284"/>
              <a:gd name="connsiteY4" fmla="*/ 1326357 h 1809736"/>
              <a:gd name="connsiteX5" fmla="*/ 11943760 w 12198284"/>
              <a:gd name="connsiteY5" fmla="*/ 1354637 h 1809736"/>
              <a:gd name="connsiteX6" fmla="*/ 11676634 w 12198284"/>
              <a:gd name="connsiteY6" fmla="*/ 1387120 h 1809736"/>
              <a:gd name="connsiteX7" fmla="*/ 11321591 w 12198284"/>
              <a:gd name="connsiteY7" fmla="*/ 1419033 h 1809736"/>
              <a:gd name="connsiteX8" fmla="*/ 11029360 w 12198284"/>
              <a:gd name="connsiteY8" fmla="*/ 1448905 h 1809736"/>
              <a:gd name="connsiteX9" fmla="*/ 10869104 w 12198284"/>
              <a:gd name="connsiteY9" fmla="*/ 1467759 h 1809736"/>
              <a:gd name="connsiteX10" fmla="*/ 10699422 w 12198284"/>
              <a:gd name="connsiteY10" fmla="*/ 1486612 h 1809736"/>
              <a:gd name="connsiteX11" fmla="*/ 10567446 w 12198284"/>
              <a:gd name="connsiteY11" fmla="*/ 1496039 h 1809736"/>
              <a:gd name="connsiteX12" fmla="*/ 10454325 w 12198284"/>
              <a:gd name="connsiteY12" fmla="*/ 1505466 h 1809736"/>
              <a:gd name="connsiteX13" fmla="*/ 10290992 w 12198284"/>
              <a:gd name="connsiteY13" fmla="*/ 1521707 h 1809736"/>
              <a:gd name="connsiteX14" fmla="*/ 10162094 w 12198284"/>
              <a:gd name="connsiteY14" fmla="*/ 1533746 h 1809736"/>
              <a:gd name="connsiteX15" fmla="*/ 10055224 w 12198284"/>
              <a:gd name="connsiteY15" fmla="*/ 1538969 h 1809736"/>
              <a:gd name="connsiteX16" fmla="*/ 9888717 w 12198284"/>
              <a:gd name="connsiteY16" fmla="*/ 1552600 h 1809736"/>
              <a:gd name="connsiteX17" fmla="*/ 9766168 w 12198284"/>
              <a:gd name="connsiteY17" fmla="*/ 1563618 h 1809736"/>
              <a:gd name="connsiteX18" fmla="*/ 9643620 w 12198284"/>
              <a:gd name="connsiteY18" fmla="*/ 1571453 h 1809736"/>
              <a:gd name="connsiteX19" fmla="*/ 9543100 w 12198284"/>
              <a:gd name="connsiteY19" fmla="*/ 1579289 h 1809736"/>
              <a:gd name="connsiteX20" fmla="*/ 9379669 w 12198284"/>
              <a:gd name="connsiteY20" fmla="*/ 1590307 h 1809736"/>
              <a:gd name="connsiteX21" fmla="*/ 9266547 w 12198284"/>
              <a:gd name="connsiteY21" fmla="*/ 1599734 h 1809736"/>
              <a:gd name="connsiteX22" fmla="*/ 8983743 w 12198284"/>
              <a:gd name="connsiteY22" fmla="*/ 1622790 h 1809736"/>
              <a:gd name="connsiteX23" fmla="*/ 8795207 w 12198284"/>
              <a:gd name="connsiteY23" fmla="*/ 1637441 h 1809736"/>
              <a:gd name="connsiteX24" fmla="*/ 8653805 w 12198284"/>
              <a:gd name="connsiteY24" fmla="*/ 1646868 h 1809736"/>
              <a:gd name="connsiteX25" fmla="*/ 8427562 w 12198284"/>
              <a:gd name="connsiteY25" fmla="*/ 1656295 h 1809736"/>
              <a:gd name="connsiteX26" fmla="*/ 8257879 w 12198284"/>
              <a:gd name="connsiteY26" fmla="*/ 1665722 h 1809736"/>
              <a:gd name="connsiteX27" fmla="*/ 8012783 w 12198284"/>
              <a:gd name="connsiteY27" fmla="*/ 1684575 h 1809736"/>
              <a:gd name="connsiteX28" fmla="*/ 7805393 w 12198284"/>
              <a:gd name="connsiteY28" fmla="*/ 1691390 h 1809736"/>
              <a:gd name="connsiteX29" fmla="*/ 7616857 w 12198284"/>
              <a:gd name="connsiteY29" fmla="*/ 1694002 h 1809736"/>
              <a:gd name="connsiteX30" fmla="*/ 7390613 w 12198284"/>
              <a:gd name="connsiteY30" fmla="*/ 1703429 h 1809736"/>
              <a:gd name="connsiteX31" fmla="*/ 7126663 w 12198284"/>
              <a:gd name="connsiteY31" fmla="*/ 1703429 h 1809736"/>
              <a:gd name="connsiteX32" fmla="*/ 6787298 w 12198284"/>
              <a:gd name="connsiteY32" fmla="*/ 1694002 h 1809736"/>
              <a:gd name="connsiteX33" fmla="*/ 6325385 w 12198284"/>
              <a:gd name="connsiteY33" fmla="*/ 1670946 h 1809736"/>
              <a:gd name="connsiteX34" fmla="*/ 5854044 w 12198284"/>
              <a:gd name="connsiteY34" fmla="*/ 1634829 h 1809736"/>
              <a:gd name="connsiteX35" fmla="*/ 5401558 w 12198284"/>
              <a:gd name="connsiteY35" fmla="*/ 1580880 h 1809736"/>
              <a:gd name="connsiteX36" fmla="*/ 4967925 w 12198284"/>
              <a:gd name="connsiteY36" fmla="*/ 1524319 h 1809736"/>
              <a:gd name="connsiteX37" fmla="*/ 4402317 w 12198284"/>
              <a:gd name="connsiteY37" fmla="*/ 1458332 h 1809736"/>
              <a:gd name="connsiteX38" fmla="*/ 3927443 w 12198284"/>
              <a:gd name="connsiteY38" fmla="*/ 1406543 h 1809736"/>
              <a:gd name="connsiteX39" fmla="*/ 3613738 w 12198284"/>
              <a:gd name="connsiteY39" fmla="*/ 1375082 h 1809736"/>
              <a:gd name="connsiteX40" fmla="*/ 3277385 w 12198284"/>
              <a:gd name="connsiteY40" fmla="*/ 1337370 h 1809736"/>
              <a:gd name="connsiteX41" fmla="*/ 2978869 w 12198284"/>
              <a:gd name="connsiteY41" fmla="*/ 1316930 h 1809736"/>
              <a:gd name="connsiteX42" fmla="*/ 2630077 w 12198284"/>
              <a:gd name="connsiteY42" fmla="*/ 1307503 h 1809736"/>
              <a:gd name="connsiteX43" fmla="*/ 2328420 w 12198284"/>
              <a:gd name="connsiteY43" fmla="*/ 1323745 h 1809736"/>
              <a:gd name="connsiteX44" fmla="*/ 2083323 w 12198284"/>
              <a:gd name="connsiteY44" fmla="*/ 1335783 h 1809736"/>
              <a:gd name="connsiteX45" fmla="*/ 1734531 w 12198284"/>
              <a:gd name="connsiteY45" fmla="*/ 1382917 h 1809736"/>
              <a:gd name="connsiteX46" fmla="*/ 1451727 w 12198284"/>
              <a:gd name="connsiteY46" fmla="*/ 1420625 h 1809736"/>
              <a:gd name="connsiteX47" fmla="*/ 1244337 w 12198284"/>
              <a:gd name="connsiteY47" fmla="*/ 1458332 h 1809736"/>
              <a:gd name="connsiteX48" fmla="*/ 1036947 w 12198284"/>
              <a:gd name="connsiteY48" fmla="*/ 1496039 h 1809736"/>
              <a:gd name="connsiteX49" fmla="*/ 782424 w 12198284"/>
              <a:gd name="connsiteY49" fmla="*/ 1562027 h 1809736"/>
              <a:gd name="connsiteX50" fmla="*/ 584461 w 12198284"/>
              <a:gd name="connsiteY50" fmla="*/ 1609161 h 1809736"/>
              <a:gd name="connsiteX51" fmla="*/ 405352 w 12198284"/>
              <a:gd name="connsiteY51" fmla="*/ 1665722 h 1809736"/>
              <a:gd name="connsiteX52" fmla="*/ 141401 w 12198284"/>
              <a:gd name="connsiteY52" fmla="*/ 1750563 h 1809736"/>
              <a:gd name="connsiteX53" fmla="*/ 3174 w 12198284"/>
              <a:gd name="connsiteY53" fmla="*/ 1809736 h 1809736"/>
              <a:gd name="connsiteX54" fmla="*/ 0 w 12198284"/>
              <a:gd name="connsiteY54" fmla="*/ 802257 h 1809736"/>
              <a:gd name="connsiteX55" fmla="*/ 503 w 12198284"/>
              <a:gd name="connsiteY55" fmla="*/ 1566 h 180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8284" h="1809736">
                <a:moveTo>
                  <a:pt x="503" y="1566"/>
                </a:moveTo>
                <a:cubicBezTo>
                  <a:pt x="-282" y="1345"/>
                  <a:pt x="243297" y="4380"/>
                  <a:pt x="452487" y="1727"/>
                </a:cubicBezTo>
                <a:cubicBezTo>
                  <a:pt x="904974" y="722"/>
                  <a:pt x="450784" y="6830"/>
                  <a:pt x="2432017" y="0"/>
                </a:cubicBezTo>
                <a:lnTo>
                  <a:pt x="12195207" y="6604"/>
                </a:lnTo>
                <a:cubicBezTo>
                  <a:pt x="12198349" y="446522"/>
                  <a:pt x="12195142" y="886439"/>
                  <a:pt x="12198284" y="1326357"/>
                </a:cubicBezTo>
                <a:lnTo>
                  <a:pt x="11943760" y="1354637"/>
                </a:lnTo>
                <a:cubicBezTo>
                  <a:pt x="11854718" y="1365465"/>
                  <a:pt x="11765676" y="1381516"/>
                  <a:pt x="11676634" y="1387120"/>
                </a:cubicBezTo>
                <a:lnTo>
                  <a:pt x="11321591" y="1419033"/>
                </a:lnTo>
                <a:lnTo>
                  <a:pt x="11029360" y="1448905"/>
                </a:lnTo>
                <a:lnTo>
                  <a:pt x="10869104" y="1467759"/>
                </a:lnTo>
                <a:lnTo>
                  <a:pt x="10699422" y="1486612"/>
                </a:lnTo>
                <a:lnTo>
                  <a:pt x="10567446" y="1496039"/>
                </a:lnTo>
                <a:lnTo>
                  <a:pt x="10454325" y="1505466"/>
                </a:lnTo>
                <a:cubicBezTo>
                  <a:pt x="10397764" y="1511750"/>
                  <a:pt x="10436453" y="1507588"/>
                  <a:pt x="10290992" y="1521707"/>
                </a:cubicBezTo>
                <a:lnTo>
                  <a:pt x="10162094" y="1533746"/>
                </a:lnTo>
                <a:cubicBezTo>
                  <a:pt x="10126471" y="1535487"/>
                  <a:pt x="10189272" y="1526781"/>
                  <a:pt x="10055224" y="1538969"/>
                </a:cubicBezTo>
                <a:lnTo>
                  <a:pt x="9888717" y="1552600"/>
                </a:lnTo>
                <a:lnTo>
                  <a:pt x="9766168" y="1563618"/>
                </a:lnTo>
                <a:lnTo>
                  <a:pt x="9643620" y="1571453"/>
                </a:lnTo>
                <a:lnTo>
                  <a:pt x="9543100" y="1579289"/>
                </a:lnTo>
                <a:lnTo>
                  <a:pt x="9379669" y="1590307"/>
                </a:lnTo>
                <a:lnTo>
                  <a:pt x="9266547" y="1599734"/>
                </a:lnTo>
                <a:lnTo>
                  <a:pt x="8983743" y="1622790"/>
                </a:lnTo>
                <a:lnTo>
                  <a:pt x="8795207" y="1637441"/>
                </a:lnTo>
                <a:lnTo>
                  <a:pt x="8653805" y="1646868"/>
                </a:lnTo>
                <a:lnTo>
                  <a:pt x="8427562" y="1656295"/>
                </a:lnTo>
                <a:lnTo>
                  <a:pt x="8257879" y="1665722"/>
                </a:lnTo>
                <a:lnTo>
                  <a:pt x="8012783" y="1684575"/>
                </a:lnTo>
                <a:lnTo>
                  <a:pt x="7805393" y="1691390"/>
                </a:lnTo>
                <a:lnTo>
                  <a:pt x="7616857" y="1694002"/>
                </a:lnTo>
                <a:lnTo>
                  <a:pt x="7390613" y="1703429"/>
                </a:lnTo>
                <a:lnTo>
                  <a:pt x="7126663" y="1703429"/>
                </a:lnTo>
                <a:lnTo>
                  <a:pt x="6787298" y="1694002"/>
                </a:lnTo>
                <a:lnTo>
                  <a:pt x="6325385" y="1670946"/>
                </a:lnTo>
                <a:lnTo>
                  <a:pt x="5854044" y="1634829"/>
                </a:lnTo>
                <a:lnTo>
                  <a:pt x="5401558" y="1580880"/>
                </a:lnTo>
                <a:lnTo>
                  <a:pt x="4967925" y="1524319"/>
                </a:lnTo>
                <a:lnTo>
                  <a:pt x="4402317" y="1458332"/>
                </a:lnTo>
                <a:lnTo>
                  <a:pt x="3927443" y="1406543"/>
                </a:lnTo>
                <a:cubicBezTo>
                  <a:pt x="3816525" y="1396927"/>
                  <a:pt x="3718306" y="1387310"/>
                  <a:pt x="3613738" y="1375082"/>
                </a:cubicBezTo>
                <a:lnTo>
                  <a:pt x="3277385" y="1337370"/>
                </a:lnTo>
                <a:lnTo>
                  <a:pt x="2978869" y="1316930"/>
                </a:lnTo>
                <a:lnTo>
                  <a:pt x="2630077" y="1307503"/>
                </a:lnTo>
                <a:lnTo>
                  <a:pt x="2328420" y="1323745"/>
                </a:lnTo>
                <a:lnTo>
                  <a:pt x="2083323" y="1335783"/>
                </a:lnTo>
                <a:lnTo>
                  <a:pt x="1734531" y="1382917"/>
                </a:lnTo>
                <a:lnTo>
                  <a:pt x="1451727" y="1420625"/>
                </a:lnTo>
                <a:lnTo>
                  <a:pt x="1244337" y="1458332"/>
                </a:lnTo>
                <a:lnTo>
                  <a:pt x="1036947" y="1496039"/>
                </a:lnTo>
                <a:lnTo>
                  <a:pt x="782424" y="1562027"/>
                </a:lnTo>
                <a:lnTo>
                  <a:pt x="584461" y="1609161"/>
                </a:lnTo>
                <a:lnTo>
                  <a:pt x="405352" y="1665722"/>
                </a:lnTo>
                <a:lnTo>
                  <a:pt x="141401" y="1750563"/>
                </a:lnTo>
                <a:cubicBezTo>
                  <a:pt x="103792" y="1772899"/>
                  <a:pt x="47133" y="1787400"/>
                  <a:pt x="3174" y="1809736"/>
                </a:cubicBezTo>
                <a:cubicBezTo>
                  <a:pt x="8149" y="1445269"/>
                  <a:pt x="6317" y="1695217"/>
                  <a:pt x="0" y="802257"/>
                </a:cubicBezTo>
                <a:cubicBezTo>
                  <a:pt x="3110" y="99425"/>
                  <a:pt x="1288" y="1787"/>
                  <a:pt x="503" y="1566"/>
                </a:cubicBezTo>
                <a:close/>
              </a:path>
            </a:pathLst>
          </a:custGeom>
          <a:gradFill flip="none" rotWithShape="1">
            <a:gsLst>
              <a:gs pos="74000">
                <a:schemeClr val="bg1"/>
              </a:gs>
              <a:gs pos="32000">
                <a:srgbClr val="D9E5F7"/>
              </a:gs>
              <a:gs pos="10000">
                <a:srgbClr val="6D9CE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10DA3C7-A639-417D-9FFA-527F5B9C7F2A}"/>
              </a:ext>
            </a:extLst>
          </p:cNvPr>
          <p:cNvSpPr/>
          <p:nvPr userDrawn="1"/>
        </p:nvSpPr>
        <p:spPr>
          <a:xfrm>
            <a:off x="-6284" y="1936955"/>
            <a:ext cx="12198284" cy="695375"/>
          </a:xfrm>
          <a:custGeom>
            <a:avLst/>
            <a:gdLst>
              <a:gd name="connsiteX0" fmla="*/ 0 w 12141724"/>
              <a:gd name="connsiteY0" fmla="*/ 462204 h 462204"/>
              <a:gd name="connsiteX1" fmla="*/ 2582944 w 12141724"/>
              <a:gd name="connsiteY1" fmla="*/ 291 h 462204"/>
              <a:gd name="connsiteX2" fmla="*/ 7173798 w 12141724"/>
              <a:gd name="connsiteY2" fmla="*/ 386790 h 462204"/>
              <a:gd name="connsiteX3" fmla="*/ 12141724 w 12141724"/>
              <a:gd name="connsiteY3" fmla="*/ 9718 h 462204"/>
              <a:gd name="connsiteX4" fmla="*/ 12141724 w 12141724"/>
              <a:gd name="connsiteY4" fmla="*/ 9718 h 462204"/>
              <a:gd name="connsiteX0" fmla="*/ 0 w 12170005"/>
              <a:gd name="connsiteY0" fmla="*/ 519334 h 519334"/>
              <a:gd name="connsiteX1" fmla="*/ 2611225 w 12170005"/>
              <a:gd name="connsiteY1" fmla="*/ 860 h 519334"/>
              <a:gd name="connsiteX2" fmla="*/ 7202079 w 12170005"/>
              <a:gd name="connsiteY2" fmla="*/ 387359 h 519334"/>
              <a:gd name="connsiteX3" fmla="*/ 12170005 w 12170005"/>
              <a:gd name="connsiteY3" fmla="*/ 10287 h 519334"/>
              <a:gd name="connsiteX4" fmla="*/ 12170005 w 12170005"/>
              <a:gd name="connsiteY4" fmla="*/ 10287 h 519334"/>
              <a:gd name="connsiteX0" fmla="*/ 0 w 12188859"/>
              <a:gd name="connsiteY0" fmla="*/ 528882 h 528882"/>
              <a:gd name="connsiteX1" fmla="*/ 2630079 w 12188859"/>
              <a:gd name="connsiteY1" fmla="*/ 981 h 528882"/>
              <a:gd name="connsiteX2" fmla="*/ 7220933 w 12188859"/>
              <a:gd name="connsiteY2" fmla="*/ 387480 h 528882"/>
              <a:gd name="connsiteX3" fmla="*/ 12188859 w 12188859"/>
              <a:gd name="connsiteY3" fmla="*/ 10408 h 528882"/>
              <a:gd name="connsiteX4" fmla="*/ 12188859 w 12188859"/>
              <a:gd name="connsiteY4" fmla="*/ 10408 h 52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859" h="528882">
                <a:moveTo>
                  <a:pt x="0" y="528882"/>
                </a:moveTo>
                <a:cubicBezTo>
                  <a:pt x="693655" y="304210"/>
                  <a:pt x="1426590" y="24548"/>
                  <a:pt x="2630079" y="981"/>
                </a:cubicBezTo>
                <a:cubicBezTo>
                  <a:pt x="3833568" y="-22586"/>
                  <a:pt x="5627803" y="385909"/>
                  <a:pt x="7220933" y="387480"/>
                </a:cubicBezTo>
                <a:cubicBezTo>
                  <a:pt x="8814063" y="389051"/>
                  <a:pt x="12188859" y="10408"/>
                  <a:pt x="12188859" y="10408"/>
                </a:cubicBezTo>
                <a:lnTo>
                  <a:pt x="12188859" y="10408"/>
                </a:lnTo>
              </a:path>
            </a:pathLst>
          </a:custGeom>
          <a:noFill/>
          <a:ln w="57150" cap="flat">
            <a:gradFill>
              <a:gsLst>
                <a:gs pos="85000">
                  <a:schemeClr val="accent1">
                    <a:lumMod val="20000"/>
                    <a:lumOff val="80000"/>
                  </a:schemeClr>
                </a:gs>
                <a:gs pos="0">
                  <a:srgbClr val="0068A5"/>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A454D6-A602-4656-B39D-5991D450F610}"/>
              </a:ext>
            </a:extLst>
          </p:cNvPr>
          <p:cNvGrpSpPr/>
          <p:nvPr userDrawn="1"/>
        </p:nvGrpSpPr>
        <p:grpSpPr>
          <a:xfrm>
            <a:off x="0" y="314171"/>
            <a:ext cx="3718212" cy="2145123"/>
            <a:chOff x="206318" y="21969"/>
            <a:chExt cx="2297645" cy="1325565"/>
          </a:xfrm>
        </p:grpSpPr>
        <p:sp>
          <p:nvSpPr>
            <p:cNvPr id="10" name="Oval 9">
              <a:extLst>
                <a:ext uri="{FF2B5EF4-FFF2-40B4-BE49-F238E27FC236}">
                  <a16:creationId xmlns:a16="http://schemas.microsoft.com/office/drawing/2014/main" id="{05EAB2FD-F971-4F11-9C2E-6AF0B720EAA1}"/>
                </a:ext>
              </a:extLst>
            </p:cNvPr>
            <p:cNvSpPr/>
            <p:nvPr userDrawn="1"/>
          </p:nvSpPr>
          <p:spPr>
            <a:xfrm>
              <a:off x="681486" y="21969"/>
              <a:ext cx="1347311" cy="132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6" descr="A close up of a sign&#10;&#10;Description automatically generated">
              <a:extLst>
                <a:ext uri="{FF2B5EF4-FFF2-40B4-BE49-F238E27FC236}">
                  <a16:creationId xmlns:a16="http://schemas.microsoft.com/office/drawing/2014/main" id="{92076D25-1E1C-45C2-84A5-0D0DDE031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18" y="21970"/>
              <a:ext cx="2297645" cy="1325564"/>
            </a:xfrm>
            <a:prstGeom prst="rect">
              <a:avLst/>
            </a:prstGeom>
          </p:spPr>
        </p:pic>
      </p:grpSp>
    </p:spTree>
    <p:extLst>
      <p:ext uri="{BB962C8B-B14F-4D97-AF65-F5344CB8AC3E}">
        <p14:creationId xmlns:p14="http://schemas.microsoft.com/office/powerpoint/2010/main" val="11271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97EF-F9E0-44D2-8C73-FE14C6167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7DB2B-0BAC-4183-9331-1FE1205E4C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30AE4D-3785-428E-AD18-92CF9CEF11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3D3930-AA33-46AD-AE23-DB7A5D92136D}"/>
              </a:ext>
            </a:extLst>
          </p:cNvPr>
          <p:cNvSpPr>
            <a:spLocks noGrp="1"/>
          </p:cNvSpPr>
          <p:nvPr>
            <p:ph type="dt" sz="half" idx="10"/>
          </p:nvPr>
        </p:nvSpPr>
        <p:spPr/>
        <p:txBody>
          <a:bodyPr/>
          <a:lstStyle/>
          <a:p>
            <a:fld id="{DC3E9E80-1393-4721-9265-63222BA50530}" type="datetime1">
              <a:rPr lang="en-US" smtClean="0"/>
              <a:t>1/23/2021</a:t>
            </a:fld>
            <a:endParaRPr lang="en-US"/>
          </a:p>
        </p:txBody>
      </p:sp>
      <p:sp>
        <p:nvSpPr>
          <p:cNvPr id="6" name="Footer Placeholder 5">
            <a:extLst>
              <a:ext uri="{FF2B5EF4-FFF2-40B4-BE49-F238E27FC236}">
                <a16:creationId xmlns:a16="http://schemas.microsoft.com/office/drawing/2014/main" id="{95A72EF7-0AAF-4A1B-866A-55691FE57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FBBED-29AA-4F3E-BEDB-037BD3BDE9F8}"/>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19216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78FB-FFA5-4F4C-891F-D2EA51451D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60817-B2F6-4107-A7B7-38B701644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C3A3489-088D-450E-85B8-C86338AE87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839895-8419-4ED7-A91E-BE44E1E03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A891E7-D3F6-477A-8B4C-1636A94CC2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87B910-67D6-4F3B-88F5-097CF2BFC948}"/>
              </a:ext>
            </a:extLst>
          </p:cNvPr>
          <p:cNvSpPr>
            <a:spLocks noGrp="1"/>
          </p:cNvSpPr>
          <p:nvPr>
            <p:ph type="dt" sz="half" idx="10"/>
          </p:nvPr>
        </p:nvSpPr>
        <p:spPr/>
        <p:txBody>
          <a:bodyPr/>
          <a:lstStyle/>
          <a:p>
            <a:fld id="{C5049FD8-D8E3-498E-B8F1-2DC0B53E9A03}" type="datetime1">
              <a:rPr lang="en-US" smtClean="0"/>
              <a:t>1/23/2021</a:t>
            </a:fld>
            <a:endParaRPr lang="en-US"/>
          </a:p>
        </p:txBody>
      </p:sp>
      <p:sp>
        <p:nvSpPr>
          <p:cNvPr id="8" name="Footer Placeholder 7">
            <a:extLst>
              <a:ext uri="{FF2B5EF4-FFF2-40B4-BE49-F238E27FC236}">
                <a16:creationId xmlns:a16="http://schemas.microsoft.com/office/drawing/2014/main" id="{DB6454A9-5DB6-45D5-87EF-B682C28B26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F9177B-E142-4EC2-B969-E8F5CB868510}"/>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260590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176B-ED0A-44B9-92C1-FF48D7A49C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3C8AC2-E4D2-47B2-B8E2-65C64A5A3446}"/>
              </a:ext>
            </a:extLst>
          </p:cNvPr>
          <p:cNvSpPr>
            <a:spLocks noGrp="1"/>
          </p:cNvSpPr>
          <p:nvPr>
            <p:ph type="dt" sz="half" idx="10"/>
          </p:nvPr>
        </p:nvSpPr>
        <p:spPr/>
        <p:txBody>
          <a:bodyPr/>
          <a:lstStyle/>
          <a:p>
            <a:fld id="{A6A3F936-3671-4B08-95D1-9DD21281B622}" type="datetime1">
              <a:rPr lang="en-US" smtClean="0"/>
              <a:t>1/23/2021</a:t>
            </a:fld>
            <a:endParaRPr lang="en-US"/>
          </a:p>
        </p:txBody>
      </p:sp>
      <p:sp>
        <p:nvSpPr>
          <p:cNvPr id="4" name="Footer Placeholder 3">
            <a:extLst>
              <a:ext uri="{FF2B5EF4-FFF2-40B4-BE49-F238E27FC236}">
                <a16:creationId xmlns:a16="http://schemas.microsoft.com/office/drawing/2014/main" id="{3FD842EF-EDF3-4B77-A0A8-7ED1AB3F97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B32594-53E3-4D0B-B0F9-1ECBE5D5280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155466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8DE702-D969-4C38-93F6-6EAFBE960BDE}"/>
              </a:ext>
            </a:extLst>
          </p:cNvPr>
          <p:cNvSpPr>
            <a:spLocks noGrp="1"/>
          </p:cNvSpPr>
          <p:nvPr>
            <p:ph type="dt" sz="half" idx="10"/>
          </p:nvPr>
        </p:nvSpPr>
        <p:spPr/>
        <p:txBody>
          <a:bodyPr/>
          <a:lstStyle/>
          <a:p>
            <a:fld id="{D1509383-719A-450D-BDBE-BC303DBAE820}" type="datetime1">
              <a:rPr lang="en-US" smtClean="0"/>
              <a:t>1/23/2021</a:t>
            </a:fld>
            <a:endParaRPr lang="en-US"/>
          </a:p>
        </p:txBody>
      </p:sp>
      <p:sp>
        <p:nvSpPr>
          <p:cNvPr id="3" name="Footer Placeholder 2">
            <a:extLst>
              <a:ext uri="{FF2B5EF4-FFF2-40B4-BE49-F238E27FC236}">
                <a16:creationId xmlns:a16="http://schemas.microsoft.com/office/drawing/2014/main" id="{38A70CD1-E390-473E-A474-61828EAAFE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9D904-C4E1-4B2D-9B50-C1B359D05845}"/>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78066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488-16F9-414E-8054-DF72D57C2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448ECF-E7F3-4D78-A486-3C4A7621B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C257DF-F696-4E4E-9D4E-3E445B5DC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C54A21-F815-48BE-B367-95A342F82EF1}"/>
              </a:ext>
            </a:extLst>
          </p:cNvPr>
          <p:cNvSpPr>
            <a:spLocks noGrp="1"/>
          </p:cNvSpPr>
          <p:nvPr>
            <p:ph type="dt" sz="half" idx="10"/>
          </p:nvPr>
        </p:nvSpPr>
        <p:spPr/>
        <p:txBody>
          <a:bodyPr/>
          <a:lstStyle/>
          <a:p>
            <a:fld id="{252BCE7C-2A79-48C0-A396-F1BC9CE3B8D7}" type="datetime1">
              <a:rPr lang="en-US" smtClean="0"/>
              <a:t>1/23/2021</a:t>
            </a:fld>
            <a:endParaRPr lang="en-US"/>
          </a:p>
        </p:txBody>
      </p:sp>
      <p:sp>
        <p:nvSpPr>
          <p:cNvPr id="6" name="Footer Placeholder 5">
            <a:extLst>
              <a:ext uri="{FF2B5EF4-FFF2-40B4-BE49-F238E27FC236}">
                <a16:creationId xmlns:a16="http://schemas.microsoft.com/office/drawing/2014/main" id="{EF753B6B-89F2-4CA3-BB8D-D05A8B7E9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AF5FC-3A64-4C26-9A0B-79C33E243FCE}"/>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13315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B683-DF59-44C5-A520-14468BFE4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78ADF8-C628-4865-8D81-4AE3EF918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FE54C-A8EB-4F66-8F39-590799726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6E808D-625F-493F-9E6C-B268F3A769F0}"/>
              </a:ext>
            </a:extLst>
          </p:cNvPr>
          <p:cNvSpPr>
            <a:spLocks noGrp="1"/>
          </p:cNvSpPr>
          <p:nvPr>
            <p:ph type="dt" sz="half" idx="10"/>
          </p:nvPr>
        </p:nvSpPr>
        <p:spPr/>
        <p:txBody>
          <a:bodyPr/>
          <a:lstStyle/>
          <a:p>
            <a:fld id="{DBCCB7F5-F5FA-4699-AE2B-2ED92AE6DF0B}" type="datetime1">
              <a:rPr lang="en-US" smtClean="0"/>
              <a:t>1/23/2021</a:t>
            </a:fld>
            <a:endParaRPr lang="en-US"/>
          </a:p>
        </p:txBody>
      </p:sp>
      <p:sp>
        <p:nvSpPr>
          <p:cNvPr id="6" name="Footer Placeholder 5">
            <a:extLst>
              <a:ext uri="{FF2B5EF4-FFF2-40B4-BE49-F238E27FC236}">
                <a16:creationId xmlns:a16="http://schemas.microsoft.com/office/drawing/2014/main" id="{DA5FAF12-98FD-4AE2-B41C-B6437A957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78D8B6-CFDC-4285-A8A7-08F549486F5F}"/>
              </a:ext>
            </a:extLst>
          </p:cNvPr>
          <p:cNvSpPr>
            <a:spLocks noGrp="1"/>
          </p:cNvSpPr>
          <p:nvPr>
            <p:ph type="sldNum" sz="quarter" idx="12"/>
          </p:nvPr>
        </p:nvSpPr>
        <p:spPr/>
        <p:txBody>
          <a:bodyPr/>
          <a:lstStyle/>
          <a:p>
            <a:fld id="{6D95AE55-B5F4-483D-AEFF-E8059F5502F5}" type="slidenum">
              <a:rPr lang="en-US" smtClean="0"/>
              <a:t>‹#›</a:t>
            </a:fld>
            <a:endParaRPr lang="en-US"/>
          </a:p>
        </p:txBody>
      </p:sp>
    </p:spTree>
    <p:extLst>
      <p:ext uri="{BB962C8B-B14F-4D97-AF65-F5344CB8AC3E}">
        <p14:creationId xmlns:p14="http://schemas.microsoft.com/office/powerpoint/2010/main" val="49657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D66C1-3BEC-4C34-BD47-197BF4847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BB9B6-E867-43C2-8481-624EEE1B9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1DF0A-1137-4590-8999-CC95200750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89A4F-84AB-42EF-87AE-CC9BC29CDA30}" type="datetime1">
              <a:rPr lang="en-US" smtClean="0"/>
              <a:t>1/23/2021</a:t>
            </a:fld>
            <a:endParaRPr lang="en-US"/>
          </a:p>
        </p:txBody>
      </p:sp>
      <p:sp>
        <p:nvSpPr>
          <p:cNvPr id="5" name="Footer Placeholder 4">
            <a:extLst>
              <a:ext uri="{FF2B5EF4-FFF2-40B4-BE49-F238E27FC236}">
                <a16:creationId xmlns:a16="http://schemas.microsoft.com/office/drawing/2014/main" id="{06BB2013-1A30-4B0F-A553-FDD2BB6B8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FDD03-43AB-4C5B-96EE-7F1140CE6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5AE55-B5F4-483D-AEFF-E8059F5502F5}" type="slidenum">
              <a:rPr lang="en-US" smtClean="0"/>
              <a:t>‹#›</a:t>
            </a:fld>
            <a:endParaRPr lang="en-US"/>
          </a:p>
        </p:txBody>
      </p:sp>
    </p:spTree>
    <p:extLst>
      <p:ext uri="{BB962C8B-B14F-4D97-AF65-F5344CB8AC3E}">
        <p14:creationId xmlns:p14="http://schemas.microsoft.com/office/powerpoint/2010/main" val="27566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fi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ran.r-project.org/web/packages/tidyr/vignettes/tidy-data.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1F89-EA55-4611-9E64-47DC3DBE63CD}"/>
              </a:ext>
            </a:extLst>
          </p:cNvPr>
          <p:cNvSpPr>
            <a:spLocks noGrp="1"/>
          </p:cNvSpPr>
          <p:nvPr>
            <p:ph type="ctrTitle"/>
          </p:nvPr>
        </p:nvSpPr>
        <p:spPr>
          <a:xfrm>
            <a:off x="4053840" y="838058"/>
            <a:ext cx="7284720" cy="1539453"/>
          </a:xfrm>
        </p:spPr>
        <p:txBody>
          <a:bodyPr>
            <a:normAutofit fontScale="90000"/>
          </a:bodyPr>
          <a:lstStyle/>
          <a:p>
            <a:pPr algn="r"/>
            <a:r>
              <a:rPr lang="en-US" sz="8800" b="1" dirty="0"/>
              <a:t>The Basics of R</a:t>
            </a:r>
            <a:br>
              <a:rPr lang="en-US" sz="8800" b="1" dirty="0"/>
            </a:br>
            <a:r>
              <a:rPr lang="en-US" sz="5300" b="1" dirty="0"/>
              <a:t>Day 1 – Basic Functions</a:t>
            </a:r>
            <a:endParaRPr lang="en-US" sz="8800" b="1" dirty="0"/>
          </a:p>
        </p:txBody>
      </p:sp>
      <p:pic>
        <p:nvPicPr>
          <p:cNvPr id="6" name="Picture 5" descr="A close up of a sign&#10;&#10;Description automatically generated">
            <a:extLst>
              <a:ext uri="{FF2B5EF4-FFF2-40B4-BE49-F238E27FC236}">
                <a16:creationId xmlns:a16="http://schemas.microsoft.com/office/drawing/2014/main" id="{86B3A62E-9E01-4C06-9958-864CB3F6ED81}"/>
              </a:ext>
            </a:extLst>
          </p:cNvPr>
          <p:cNvPicPr>
            <a:picLocks noChangeAspect="1"/>
          </p:cNvPicPr>
          <p:nvPr/>
        </p:nvPicPr>
        <p:blipFill rotWithShape="1">
          <a:blip r:embed="rId2">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pic>
        <p:nvPicPr>
          <p:cNvPr id="8" name="Content Placeholder 6" descr="A close up of a sign&#10;&#10;Description automatically generated">
            <a:extLst>
              <a:ext uri="{FF2B5EF4-FFF2-40B4-BE49-F238E27FC236}">
                <a16:creationId xmlns:a16="http://schemas.microsoft.com/office/drawing/2014/main" id="{54E85C43-0878-4A90-9B97-8C7854699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545" y="4258363"/>
            <a:ext cx="4612292" cy="2660936"/>
          </a:xfrm>
          <a:prstGeom prst="rect">
            <a:avLst/>
          </a:prstGeom>
        </p:spPr>
      </p:pic>
      <p:sp>
        <p:nvSpPr>
          <p:cNvPr id="9" name="TextBox 8">
            <a:extLst>
              <a:ext uri="{FF2B5EF4-FFF2-40B4-BE49-F238E27FC236}">
                <a16:creationId xmlns:a16="http://schemas.microsoft.com/office/drawing/2014/main" id="{C9A221B6-A8E0-47A3-A952-EB32777556C2}"/>
              </a:ext>
            </a:extLst>
          </p:cNvPr>
          <p:cNvSpPr txBox="1"/>
          <p:nvPr/>
        </p:nvSpPr>
        <p:spPr>
          <a:xfrm>
            <a:off x="2738120" y="5261394"/>
            <a:ext cx="6715760" cy="1200329"/>
          </a:xfrm>
          <a:prstGeom prst="rect">
            <a:avLst/>
          </a:prstGeom>
          <a:noFill/>
        </p:spPr>
        <p:txBody>
          <a:bodyPr wrap="square" rtlCol="0">
            <a:spAutoFit/>
          </a:bodyPr>
          <a:lstStyle/>
          <a:p>
            <a:pPr algn="ctr"/>
            <a:r>
              <a:rPr lang="en-US" sz="2400" dirty="0"/>
              <a:t>January 2021</a:t>
            </a:r>
          </a:p>
          <a:p>
            <a:pPr algn="ctr"/>
            <a:r>
              <a:rPr lang="en-US" sz="2400" dirty="0"/>
              <a:t>Instructor: Justin Priest</a:t>
            </a:r>
          </a:p>
          <a:p>
            <a:pPr algn="ctr"/>
            <a:r>
              <a:rPr lang="en-US" sz="2400" dirty="0"/>
              <a:t>https://github.com/justinpriest/R_Intro_ADFG/</a:t>
            </a:r>
          </a:p>
        </p:txBody>
      </p:sp>
      <p:cxnSp>
        <p:nvCxnSpPr>
          <p:cNvPr id="11" name="Straight Connector 10">
            <a:extLst>
              <a:ext uri="{FF2B5EF4-FFF2-40B4-BE49-F238E27FC236}">
                <a16:creationId xmlns:a16="http://schemas.microsoft.com/office/drawing/2014/main" id="{A39C5655-1916-425D-ADCA-B9FDA91B9C31}"/>
              </a:ext>
            </a:extLst>
          </p:cNvPr>
          <p:cNvCxnSpPr/>
          <p:nvPr/>
        </p:nvCxnSpPr>
        <p:spPr>
          <a:xfrm>
            <a:off x="6085840" y="2494280"/>
            <a:ext cx="525272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FB9D6B2D-CD1B-4A45-B873-DDA8F8BD352D}"/>
              </a:ext>
            </a:extLst>
          </p:cNvPr>
          <p:cNvSpPr txBox="1">
            <a:spLocks/>
          </p:cNvSpPr>
          <p:nvPr/>
        </p:nvSpPr>
        <p:spPr>
          <a:xfrm>
            <a:off x="4165600" y="2856328"/>
            <a:ext cx="7172960" cy="14191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800" dirty="0"/>
              <a:t>An Introduction to the R Programming Language for ADF&amp;G Fishery Biologists</a:t>
            </a:r>
          </a:p>
        </p:txBody>
      </p:sp>
    </p:spTree>
    <p:extLst>
      <p:ext uri="{BB962C8B-B14F-4D97-AF65-F5344CB8AC3E}">
        <p14:creationId xmlns:p14="http://schemas.microsoft.com/office/powerpoint/2010/main" val="1721493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1E6-33F4-4207-8704-960A0C703911}"/>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1CABC467-47C7-41CB-A9DE-DF80FD1FA883}"/>
              </a:ext>
            </a:extLst>
          </p:cNvPr>
          <p:cNvSpPr>
            <a:spLocks noGrp="1"/>
          </p:cNvSpPr>
          <p:nvPr>
            <p:ph idx="1"/>
          </p:nvPr>
        </p:nvSpPr>
        <p:spPr>
          <a:xfrm>
            <a:off x="435935" y="1825625"/>
            <a:ext cx="5527985" cy="4846906"/>
          </a:xfrm>
        </p:spPr>
        <p:txBody>
          <a:bodyPr/>
          <a:lstStyle/>
          <a:p>
            <a:r>
              <a:rPr lang="en-US" dirty="0"/>
              <a:t>Create publication quality figures!</a:t>
            </a:r>
          </a:p>
          <a:p>
            <a:pPr>
              <a:spcBef>
                <a:spcPts val="2400"/>
              </a:spcBef>
            </a:pPr>
            <a:r>
              <a:rPr lang="en-US" dirty="0"/>
              <a:t>Allows for reproducible research</a:t>
            </a:r>
          </a:p>
          <a:p>
            <a:pPr lvl="1"/>
            <a:r>
              <a:rPr lang="en-US" dirty="0"/>
              <a:t>“Saves” all your steps in a file</a:t>
            </a:r>
          </a:p>
          <a:p>
            <a:pPr>
              <a:spcBef>
                <a:spcPts val="2400"/>
              </a:spcBef>
            </a:pPr>
            <a:r>
              <a:rPr lang="en-US" dirty="0"/>
              <a:t>Easily automate steps you often do</a:t>
            </a:r>
          </a:p>
          <a:p>
            <a:pPr lvl="1"/>
            <a:r>
              <a:rPr lang="en-US" dirty="0"/>
              <a:t>E.g., data import from </a:t>
            </a:r>
            <a:r>
              <a:rPr lang="en-US" dirty="0" err="1"/>
              <a:t>OceanAK</a:t>
            </a:r>
            <a:endParaRPr lang="en-US" dirty="0"/>
          </a:p>
          <a:p>
            <a:pPr lvl="1"/>
            <a:r>
              <a:rPr lang="en-US" dirty="0"/>
              <a:t>QA/</a:t>
            </a:r>
            <a:r>
              <a:rPr lang="en-US" dirty="0" err="1"/>
              <a:t>QC’ing</a:t>
            </a:r>
            <a:r>
              <a:rPr lang="en-US" dirty="0"/>
              <a:t> of data</a:t>
            </a:r>
          </a:p>
          <a:p>
            <a:pPr>
              <a:spcBef>
                <a:spcPts val="2400"/>
              </a:spcBef>
            </a:pPr>
            <a:r>
              <a:rPr lang="en-US" dirty="0"/>
              <a:t>High-powered statistical modeling is quite straightforward</a:t>
            </a:r>
          </a:p>
        </p:txBody>
      </p:sp>
      <p:sp>
        <p:nvSpPr>
          <p:cNvPr id="4" name="Slide Number Placeholder 3">
            <a:extLst>
              <a:ext uri="{FF2B5EF4-FFF2-40B4-BE49-F238E27FC236}">
                <a16:creationId xmlns:a16="http://schemas.microsoft.com/office/drawing/2014/main" id="{3EF205E1-59FC-43D8-BE11-2C2777D8944A}"/>
              </a:ext>
            </a:extLst>
          </p:cNvPr>
          <p:cNvSpPr>
            <a:spLocks noGrp="1"/>
          </p:cNvSpPr>
          <p:nvPr>
            <p:ph type="sldNum" sz="quarter" idx="12"/>
          </p:nvPr>
        </p:nvSpPr>
        <p:spPr/>
        <p:txBody>
          <a:bodyPr/>
          <a:lstStyle/>
          <a:p>
            <a:fld id="{6D95AE55-B5F4-483D-AEFF-E8059F5502F5}" type="slidenum">
              <a:rPr lang="en-US" smtClean="0"/>
              <a:t>10</a:t>
            </a:fld>
            <a:endParaRPr lang="en-US"/>
          </a:p>
        </p:txBody>
      </p:sp>
      <p:pic>
        <p:nvPicPr>
          <p:cNvPr id="15" name="Picture 14">
            <a:extLst>
              <a:ext uri="{FF2B5EF4-FFF2-40B4-BE49-F238E27FC236}">
                <a16:creationId xmlns:a16="http://schemas.microsoft.com/office/drawing/2014/main" id="{3FFAFC3F-14DA-4C14-BD3B-9821FEFFB1F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1349" y="1545449"/>
            <a:ext cx="5650651" cy="3767101"/>
          </a:xfrm>
          <a:prstGeom prst="rect">
            <a:avLst/>
          </a:prstGeom>
          <a:noFill/>
          <a:ln>
            <a:noFill/>
          </a:ln>
        </p:spPr>
      </p:pic>
    </p:spTree>
    <p:extLst>
      <p:ext uri="{BB962C8B-B14F-4D97-AF65-F5344CB8AC3E}">
        <p14:creationId xmlns:p14="http://schemas.microsoft.com/office/powerpoint/2010/main" val="3270629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11</a:t>
            </a:fld>
            <a:endParaRPr lang="en-US"/>
          </a:p>
        </p:txBody>
      </p:sp>
      <p:pic>
        <p:nvPicPr>
          <p:cNvPr id="5" name="Picture 8">
            <a:extLst>
              <a:ext uri="{FF2B5EF4-FFF2-40B4-BE49-F238E27FC236}">
                <a16:creationId xmlns:a16="http://schemas.microsoft.com/office/drawing/2014/main" id="{0A2FB8F1-8710-4B1F-B700-50D12D6DE8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9490" y="1632135"/>
            <a:ext cx="9643434" cy="48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31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CBFD-F861-4530-AD73-11C0301D6546}"/>
              </a:ext>
            </a:extLst>
          </p:cNvPr>
          <p:cNvSpPr>
            <a:spLocks noGrp="1"/>
          </p:cNvSpPr>
          <p:nvPr>
            <p:ph type="title"/>
          </p:nvPr>
        </p:nvSpPr>
        <p:spPr/>
        <p:txBody>
          <a:bodyPr/>
          <a:lstStyle/>
          <a:p>
            <a:r>
              <a:rPr lang="en-US" dirty="0"/>
              <a:t>Why Use R?</a:t>
            </a:r>
          </a:p>
        </p:txBody>
      </p:sp>
      <p:sp>
        <p:nvSpPr>
          <p:cNvPr id="4" name="Slide Number Placeholder 3">
            <a:extLst>
              <a:ext uri="{FF2B5EF4-FFF2-40B4-BE49-F238E27FC236}">
                <a16:creationId xmlns:a16="http://schemas.microsoft.com/office/drawing/2014/main" id="{BD2AF579-E294-48A4-9B06-BD36085686E0}"/>
              </a:ext>
            </a:extLst>
          </p:cNvPr>
          <p:cNvSpPr>
            <a:spLocks noGrp="1"/>
          </p:cNvSpPr>
          <p:nvPr>
            <p:ph type="sldNum" sz="quarter" idx="12"/>
          </p:nvPr>
        </p:nvSpPr>
        <p:spPr/>
        <p:txBody>
          <a:bodyPr/>
          <a:lstStyle/>
          <a:p>
            <a:fld id="{6D95AE55-B5F4-483D-AEFF-E8059F5502F5}" type="slidenum">
              <a:rPr lang="en-US" smtClean="0"/>
              <a:t>12</a:t>
            </a:fld>
            <a:endParaRPr lang="en-US"/>
          </a:p>
        </p:txBody>
      </p:sp>
      <p:sp>
        <p:nvSpPr>
          <p:cNvPr id="3" name="Content Placeholder 2">
            <a:extLst>
              <a:ext uri="{FF2B5EF4-FFF2-40B4-BE49-F238E27FC236}">
                <a16:creationId xmlns:a16="http://schemas.microsoft.com/office/drawing/2014/main" id="{8D5191C8-AF32-481B-B68B-7840DBBB2026}"/>
              </a:ext>
            </a:extLst>
          </p:cNvPr>
          <p:cNvSpPr>
            <a:spLocks noGrp="1"/>
          </p:cNvSpPr>
          <p:nvPr>
            <p:ph idx="1"/>
          </p:nvPr>
        </p:nvSpPr>
        <p:spPr>
          <a:xfrm>
            <a:off x="297712" y="1825625"/>
            <a:ext cx="5555528" cy="4351338"/>
          </a:xfrm>
        </p:spPr>
        <p:txBody>
          <a:bodyPr>
            <a:normAutofit lnSpcReduction="10000"/>
          </a:bodyPr>
          <a:lstStyle/>
          <a:p>
            <a:r>
              <a:rPr lang="en-US" dirty="0"/>
              <a:t>Relatively simple to learn</a:t>
            </a:r>
            <a:endParaRPr lang="en-US" sz="1200" dirty="0"/>
          </a:p>
          <a:p>
            <a:endParaRPr lang="en-US" dirty="0"/>
          </a:p>
          <a:p>
            <a:r>
              <a:rPr lang="en-US" dirty="0"/>
              <a:t>Constant advances &amp; evolving features due to:</a:t>
            </a:r>
          </a:p>
          <a:p>
            <a:pPr lvl="1"/>
            <a:r>
              <a:rPr lang="en-US" dirty="0"/>
              <a:t>Open-source</a:t>
            </a:r>
          </a:p>
          <a:p>
            <a:pPr lvl="1"/>
            <a:r>
              <a:rPr lang="en-US" dirty="0"/>
              <a:t>Modular design </a:t>
            </a:r>
          </a:p>
          <a:p>
            <a:pPr lvl="1"/>
            <a:r>
              <a:rPr lang="en-US" dirty="0"/>
              <a:t>Active community</a:t>
            </a:r>
            <a:endParaRPr lang="en-US" sz="800" dirty="0"/>
          </a:p>
          <a:p>
            <a:endParaRPr lang="en-US" dirty="0"/>
          </a:p>
          <a:p>
            <a:r>
              <a:rPr lang="en-US" dirty="0"/>
              <a:t>Online community is very friendly, helpful, and diverse!</a:t>
            </a:r>
          </a:p>
          <a:p>
            <a:endParaRPr lang="en-US" dirty="0"/>
          </a:p>
        </p:txBody>
      </p:sp>
      <p:pic>
        <p:nvPicPr>
          <p:cNvPr id="7" name="Picture 6">
            <a:extLst>
              <a:ext uri="{FF2B5EF4-FFF2-40B4-BE49-F238E27FC236}">
                <a16:creationId xmlns:a16="http://schemas.microsoft.com/office/drawing/2014/main" id="{392D2908-6659-4195-A141-D9738E8951E5}"/>
              </a:ext>
            </a:extLst>
          </p:cNvPr>
          <p:cNvPicPr>
            <a:picLocks noChangeAspect="1"/>
          </p:cNvPicPr>
          <p:nvPr/>
        </p:nvPicPr>
        <p:blipFill>
          <a:blip r:embed="rId3"/>
          <a:stretch>
            <a:fillRect/>
          </a:stretch>
        </p:blipFill>
        <p:spPr>
          <a:xfrm>
            <a:off x="6338762" y="2996952"/>
            <a:ext cx="4692760" cy="3675579"/>
          </a:xfrm>
          <a:prstGeom prst="rect">
            <a:avLst/>
          </a:prstGeom>
          <a:ln w="12700">
            <a:solidFill>
              <a:schemeClr val="tx1"/>
            </a:solidFill>
          </a:ln>
        </p:spPr>
      </p:pic>
      <p:pic>
        <p:nvPicPr>
          <p:cNvPr id="6" name="Picture 5" descr="Logo&#10;&#10;Description automatically generated">
            <a:extLst>
              <a:ext uri="{FF2B5EF4-FFF2-40B4-BE49-F238E27FC236}">
                <a16:creationId xmlns:a16="http://schemas.microsoft.com/office/drawing/2014/main" id="{ECE52933-3A0B-4B3F-A400-8B63785B3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240" y="1413145"/>
            <a:ext cx="6121678" cy="1458999"/>
          </a:xfrm>
          <a:prstGeom prst="rect">
            <a:avLst/>
          </a:prstGeom>
        </p:spPr>
      </p:pic>
    </p:spTree>
    <p:extLst>
      <p:ext uri="{BB962C8B-B14F-4D97-AF65-F5344CB8AC3E}">
        <p14:creationId xmlns:p14="http://schemas.microsoft.com/office/powerpoint/2010/main" val="204679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68EA-C464-4271-906E-5FBF1A0910E3}"/>
              </a:ext>
            </a:extLst>
          </p:cNvPr>
          <p:cNvSpPr>
            <a:spLocks noGrp="1"/>
          </p:cNvSpPr>
          <p:nvPr>
            <p:ph type="title"/>
          </p:nvPr>
        </p:nvSpPr>
        <p:spPr/>
        <p:txBody>
          <a:bodyPr/>
          <a:lstStyle/>
          <a:p>
            <a:r>
              <a:rPr lang="en-US" b="1" dirty="0"/>
              <a:t>When to Use R</a:t>
            </a:r>
            <a:endParaRPr lang="en-US" dirty="0"/>
          </a:p>
        </p:txBody>
      </p:sp>
      <p:sp>
        <p:nvSpPr>
          <p:cNvPr id="6" name="Slide Number Placeholder 5">
            <a:extLst>
              <a:ext uri="{FF2B5EF4-FFF2-40B4-BE49-F238E27FC236}">
                <a16:creationId xmlns:a16="http://schemas.microsoft.com/office/drawing/2014/main" id="{99C927B5-95ED-4452-8066-0694FE00BC41}"/>
              </a:ext>
            </a:extLst>
          </p:cNvPr>
          <p:cNvSpPr>
            <a:spLocks noGrp="1"/>
          </p:cNvSpPr>
          <p:nvPr>
            <p:ph type="sldNum" sz="quarter" idx="12"/>
          </p:nvPr>
        </p:nvSpPr>
        <p:spPr/>
        <p:txBody>
          <a:bodyPr/>
          <a:lstStyle/>
          <a:p>
            <a:fld id="{6D95AE55-B5F4-483D-AEFF-E8059F5502F5}" type="slidenum">
              <a:rPr lang="en-US" smtClean="0"/>
              <a:t>13</a:t>
            </a:fld>
            <a:endParaRPr lang="en-US"/>
          </a:p>
        </p:txBody>
      </p:sp>
      <p:grpSp>
        <p:nvGrpSpPr>
          <p:cNvPr id="15" name="Group 14">
            <a:extLst>
              <a:ext uri="{FF2B5EF4-FFF2-40B4-BE49-F238E27FC236}">
                <a16:creationId xmlns:a16="http://schemas.microsoft.com/office/drawing/2014/main" id="{1CF96A86-BC4B-4510-A623-782A95E4999A}"/>
              </a:ext>
            </a:extLst>
          </p:cNvPr>
          <p:cNvGrpSpPr/>
          <p:nvPr/>
        </p:nvGrpSpPr>
        <p:grpSpPr>
          <a:xfrm>
            <a:off x="511119" y="1817095"/>
            <a:ext cx="5068459" cy="4394221"/>
            <a:chOff x="492369" y="2230514"/>
            <a:chExt cx="5068459" cy="4394221"/>
          </a:xfrm>
        </p:grpSpPr>
        <p:sp>
          <p:nvSpPr>
            <p:cNvPr id="11" name="Rectangle: Rounded Corners 10">
              <a:extLst>
                <a:ext uri="{FF2B5EF4-FFF2-40B4-BE49-F238E27FC236}">
                  <a16:creationId xmlns:a16="http://schemas.microsoft.com/office/drawing/2014/main" id="{FD2E315C-27A5-4A9C-874B-16B9B55D4716}"/>
                </a:ext>
              </a:extLst>
            </p:cNvPr>
            <p:cNvSpPr/>
            <p:nvPr/>
          </p:nvSpPr>
          <p:spPr>
            <a:xfrm>
              <a:off x="492369" y="2230514"/>
              <a:ext cx="5068459" cy="4394221"/>
            </a:xfrm>
            <a:prstGeom prst="roundRect">
              <a:avLst>
                <a:gd name="adj" fmla="val 7063"/>
              </a:avLst>
            </a:prstGeom>
            <a:solidFill>
              <a:srgbClr val="A9ED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5E67C9AA-11EA-4292-8B99-F0889AC41F2A}"/>
                </a:ext>
              </a:extLst>
            </p:cNvPr>
            <p:cNvSpPr txBox="1">
              <a:spLocks/>
            </p:cNvSpPr>
            <p:nvPr/>
          </p:nvSpPr>
          <p:spPr>
            <a:xfrm>
              <a:off x="595424" y="2441749"/>
              <a:ext cx="4862986" cy="4182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USE R</a:t>
              </a:r>
            </a:p>
            <a:p>
              <a:r>
                <a:rPr lang="en-US" dirty="0"/>
                <a:t>You need modeling or any other statistics done. </a:t>
              </a:r>
            </a:p>
            <a:p>
              <a:r>
                <a:rPr lang="en-US" dirty="0"/>
                <a:t>You will make a complex figure not possible in Excel. </a:t>
              </a:r>
            </a:p>
            <a:p>
              <a:r>
                <a:rPr lang="en-US" dirty="0"/>
                <a:t>You will be updating the figure many times in the future. </a:t>
              </a:r>
            </a:p>
            <a:p>
              <a:r>
                <a:rPr lang="en-US" dirty="0"/>
                <a:t>You will be working with biometricians. </a:t>
              </a:r>
            </a:p>
          </p:txBody>
        </p:sp>
        <p:pic>
          <p:nvPicPr>
            <p:cNvPr id="8" name="Graphic 7" descr="Smiling face outline with solid fill">
              <a:extLst>
                <a:ext uri="{FF2B5EF4-FFF2-40B4-BE49-F238E27FC236}">
                  <a16:creationId xmlns:a16="http://schemas.microsoft.com/office/drawing/2014/main" id="{BD0F851D-2BE6-4863-BC3D-BF89142A48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094" y="2230514"/>
              <a:ext cx="914400" cy="914400"/>
            </a:xfrm>
            <a:prstGeom prst="rect">
              <a:avLst/>
            </a:prstGeom>
          </p:spPr>
        </p:pic>
      </p:grpSp>
      <p:grpSp>
        <p:nvGrpSpPr>
          <p:cNvPr id="16" name="Group 15">
            <a:extLst>
              <a:ext uri="{FF2B5EF4-FFF2-40B4-BE49-F238E27FC236}">
                <a16:creationId xmlns:a16="http://schemas.microsoft.com/office/drawing/2014/main" id="{021A1060-0F66-48B0-92E5-8F1BF76CB420}"/>
              </a:ext>
            </a:extLst>
          </p:cNvPr>
          <p:cNvGrpSpPr/>
          <p:nvPr/>
        </p:nvGrpSpPr>
        <p:grpSpPr>
          <a:xfrm>
            <a:off x="6612421" y="1811397"/>
            <a:ext cx="5068460" cy="4146700"/>
            <a:chOff x="6285340" y="2230514"/>
            <a:chExt cx="5068460" cy="4146700"/>
          </a:xfrm>
        </p:grpSpPr>
        <p:sp>
          <p:nvSpPr>
            <p:cNvPr id="12" name="Rectangle: Rounded Corners 11">
              <a:extLst>
                <a:ext uri="{FF2B5EF4-FFF2-40B4-BE49-F238E27FC236}">
                  <a16:creationId xmlns:a16="http://schemas.microsoft.com/office/drawing/2014/main" id="{568E3A07-0467-4AFD-9B6F-777EB37F5415}"/>
                </a:ext>
              </a:extLst>
            </p:cNvPr>
            <p:cNvSpPr/>
            <p:nvPr/>
          </p:nvSpPr>
          <p:spPr>
            <a:xfrm>
              <a:off x="6285340" y="2230514"/>
              <a:ext cx="5068459" cy="3567385"/>
            </a:xfrm>
            <a:prstGeom prst="roundRect">
              <a:avLst>
                <a:gd name="adj" fmla="val 7063"/>
              </a:avLst>
            </a:prstGeom>
            <a:solidFill>
              <a:srgbClr val="F3D8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CEC14A26-30BD-4B21-BDFC-DEC8B20C6312}"/>
                </a:ext>
              </a:extLst>
            </p:cNvPr>
            <p:cNvSpPr txBox="1">
              <a:spLocks/>
            </p:cNvSpPr>
            <p:nvPr/>
          </p:nvSpPr>
          <p:spPr>
            <a:xfrm>
              <a:off x="6388396" y="2441749"/>
              <a:ext cx="4965404" cy="3935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u="sng" dirty="0"/>
                <a:t>DON’T USE R</a:t>
              </a:r>
            </a:p>
            <a:p>
              <a:r>
                <a:rPr lang="en-US" dirty="0"/>
                <a:t>You are making a figure that will never be updated. </a:t>
              </a:r>
            </a:p>
            <a:p>
              <a:r>
                <a:rPr lang="en-US" dirty="0"/>
                <a:t>You are doing quick analysis. </a:t>
              </a:r>
            </a:p>
            <a:p>
              <a:r>
                <a:rPr lang="en-US" dirty="0"/>
                <a:t>Time is of the essence. </a:t>
              </a:r>
            </a:p>
            <a:p>
              <a:endParaRPr lang="en-US" dirty="0"/>
            </a:p>
          </p:txBody>
        </p:sp>
        <p:pic>
          <p:nvPicPr>
            <p:cNvPr id="10" name="Graphic 9" descr="Sad face outline with solid fill">
              <a:extLst>
                <a:ext uri="{FF2B5EF4-FFF2-40B4-BE49-F238E27FC236}">
                  <a16:creationId xmlns:a16="http://schemas.microsoft.com/office/drawing/2014/main" id="{05E827A7-05C6-4F76-8B0B-87D0C2FBF4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2200" y="2230514"/>
              <a:ext cx="914400" cy="914400"/>
            </a:xfrm>
            <a:prstGeom prst="rect">
              <a:avLst/>
            </a:prstGeom>
          </p:spPr>
        </p:pic>
      </p:grpSp>
    </p:spTree>
    <p:extLst>
      <p:ext uri="{BB962C8B-B14F-4D97-AF65-F5344CB8AC3E}">
        <p14:creationId xmlns:p14="http://schemas.microsoft.com/office/powerpoint/2010/main" val="57821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60C5-C92D-4671-A2C1-19E8D02906D7}"/>
              </a:ext>
            </a:extLst>
          </p:cNvPr>
          <p:cNvSpPr>
            <a:spLocks noGrp="1"/>
          </p:cNvSpPr>
          <p:nvPr>
            <p:ph type="title"/>
          </p:nvPr>
        </p:nvSpPr>
        <p:spPr/>
        <p:txBody>
          <a:bodyPr/>
          <a:lstStyle/>
          <a:p>
            <a:r>
              <a:rPr lang="en-US" dirty="0"/>
              <a:t>R vs RStudio</a:t>
            </a:r>
          </a:p>
        </p:txBody>
      </p:sp>
      <p:sp>
        <p:nvSpPr>
          <p:cNvPr id="3" name="Content Placeholder 2">
            <a:extLst>
              <a:ext uri="{FF2B5EF4-FFF2-40B4-BE49-F238E27FC236}">
                <a16:creationId xmlns:a16="http://schemas.microsoft.com/office/drawing/2014/main" id="{6150083D-9FE7-42F9-9E34-20808E457C54}"/>
              </a:ext>
            </a:extLst>
          </p:cNvPr>
          <p:cNvSpPr>
            <a:spLocks noGrp="1"/>
          </p:cNvSpPr>
          <p:nvPr>
            <p:ph idx="1"/>
          </p:nvPr>
        </p:nvSpPr>
        <p:spPr>
          <a:xfrm>
            <a:off x="457200" y="1583684"/>
            <a:ext cx="9873343" cy="4772967"/>
          </a:xfrm>
        </p:spPr>
        <p:txBody>
          <a:bodyPr>
            <a:normAutofit/>
          </a:bodyPr>
          <a:lstStyle/>
          <a:p>
            <a:pPr marL="0" indent="0">
              <a:buNone/>
            </a:pPr>
            <a:r>
              <a:rPr lang="en-US" b="1" i="1" dirty="0"/>
              <a:t>What is the difference between R (AKA “R Project”) and RStudio? </a:t>
            </a:r>
          </a:p>
          <a:p>
            <a:r>
              <a:rPr lang="en-US" dirty="0"/>
              <a:t>RStudio requires R to run in the background</a:t>
            </a:r>
          </a:p>
          <a:p>
            <a:pPr lvl="1"/>
            <a:r>
              <a:rPr lang="en-US" dirty="0"/>
              <a:t>R is the engine, RStudio is the rest of the car</a:t>
            </a:r>
          </a:p>
          <a:p>
            <a:endParaRPr lang="en-US" dirty="0"/>
          </a:p>
          <a:p>
            <a:r>
              <a:rPr lang="en-US" dirty="0"/>
              <a:t>Think of R as notepad and RStudio as MS Word. </a:t>
            </a:r>
          </a:p>
          <a:p>
            <a:pPr lvl="1"/>
            <a:r>
              <a:rPr lang="en-US" dirty="0"/>
              <a:t>More powerful features and is much more user friendly</a:t>
            </a:r>
          </a:p>
          <a:p>
            <a:pPr lvl="1"/>
            <a:endParaRPr lang="en-US" dirty="0"/>
          </a:p>
          <a:p>
            <a:r>
              <a:rPr lang="en-US" dirty="0"/>
              <a:t>From now on, pretty much only open RStudio</a:t>
            </a:r>
          </a:p>
          <a:p>
            <a:pPr lvl="1"/>
            <a:r>
              <a:rPr lang="en-US" dirty="0"/>
              <a:t>Easiest to double click the .</a:t>
            </a:r>
            <a:r>
              <a:rPr lang="en-US" dirty="0" err="1"/>
              <a:t>RProj</a:t>
            </a:r>
            <a:r>
              <a:rPr lang="en-US" dirty="0"/>
              <a:t> file</a:t>
            </a:r>
          </a:p>
          <a:p>
            <a:endParaRPr lang="en-US" dirty="0"/>
          </a:p>
        </p:txBody>
      </p:sp>
      <p:sp>
        <p:nvSpPr>
          <p:cNvPr id="4" name="Slide Number Placeholder 3">
            <a:extLst>
              <a:ext uri="{FF2B5EF4-FFF2-40B4-BE49-F238E27FC236}">
                <a16:creationId xmlns:a16="http://schemas.microsoft.com/office/drawing/2014/main" id="{D57F62A7-793A-459F-A4EE-65DCF2AB1C25}"/>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5" name="Picture 4" descr="A close up of a sign&#10;&#10;Description automatically generated">
            <a:extLst>
              <a:ext uri="{FF2B5EF4-FFF2-40B4-BE49-F238E27FC236}">
                <a16:creationId xmlns:a16="http://schemas.microsoft.com/office/drawing/2014/main" id="{98EA43B1-CD32-4585-A5CE-BD55AE67BC35}"/>
              </a:ext>
            </a:extLst>
          </p:cNvPr>
          <p:cNvPicPr>
            <a:picLocks noChangeAspect="1"/>
          </p:cNvPicPr>
          <p:nvPr/>
        </p:nvPicPr>
        <p:blipFill rotWithShape="1">
          <a:blip r:embed="rId3">
            <a:extLst>
              <a:ext uri="{28A0092B-C50C-407E-A947-70E740481C1C}">
                <a14:useLocalDpi xmlns:a14="http://schemas.microsoft.com/office/drawing/2010/main" val="0"/>
              </a:ext>
            </a:extLst>
          </a:blip>
          <a:srcRect r="62987"/>
          <a:stretch/>
        </p:blipFill>
        <p:spPr>
          <a:xfrm>
            <a:off x="9351635" y="2479218"/>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C0B31357-9FD6-4D54-9590-85EE4D3DBE21}"/>
              </a:ext>
            </a:extLst>
          </p:cNvPr>
          <p:cNvPicPr>
            <a:picLocks noChangeAspect="1"/>
          </p:cNvPicPr>
          <p:nvPr/>
        </p:nvPicPr>
        <p:blipFill rotWithShape="1">
          <a:blip r:embed="rId3">
            <a:extLst>
              <a:ext uri="{28A0092B-C50C-407E-A947-70E740481C1C}">
                <a14:useLocalDpi xmlns:a14="http://schemas.microsoft.com/office/drawing/2010/main" val="0"/>
              </a:ext>
            </a:extLst>
          </a:blip>
          <a:srcRect l="37013"/>
          <a:stretch/>
        </p:blipFill>
        <p:spPr>
          <a:xfrm>
            <a:off x="8610600" y="3861705"/>
            <a:ext cx="3407229" cy="1899564"/>
          </a:xfrm>
          <a:prstGeom prst="rect">
            <a:avLst/>
          </a:prstGeom>
        </p:spPr>
      </p:pic>
    </p:spTree>
    <p:extLst>
      <p:ext uri="{BB962C8B-B14F-4D97-AF65-F5344CB8AC3E}">
        <p14:creationId xmlns:p14="http://schemas.microsoft.com/office/powerpoint/2010/main" val="349140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15</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84775"/>
          </a:xfrm>
          <a:prstGeom prst="rect">
            <a:avLst/>
          </a:prstGeom>
          <a:noFill/>
        </p:spPr>
        <p:txBody>
          <a:bodyPr wrap="square" rtlCol="0">
            <a:spAutoFit/>
          </a:bodyPr>
          <a:lstStyle/>
          <a:p>
            <a:r>
              <a:rPr lang="en-US" sz="16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16</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16</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2280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a:t>
            </a:r>
            <a:r>
              <a:rPr lang="en-US" sz="1800" dirty="0" err="1"/>
              <a:t>dataframe</a:t>
            </a:r>
            <a:r>
              <a:rPr lang="en-US" sz="1800" dirty="0"/>
              <a:t>,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Settings</a:t>
            </a:r>
          </a:p>
          <a:p>
            <a:pPr marL="457200" indent="0">
              <a:buNone/>
            </a:pPr>
            <a:r>
              <a:rPr lang="en-US" dirty="0"/>
              <a:t>Click Tools -&gt; General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17</a:t>
            </a:fld>
            <a:endParaRPr lang="en-US"/>
          </a:p>
        </p:txBody>
      </p:sp>
      <p:pic>
        <p:nvPicPr>
          <p:cNvPr id="8" name="Picture 7">
            <a:extLst>
              <a:ext uri="{FF2B5EF4-FFF2-40B4-BE49-F238E27FC236}">
                <a16:creationId xmlns:a16="http://schemas.microsoft.com/office/drawing/2014/main" id="{202CEA1F-6186-4CF6-B248-1C88C3CFB3FC}"/>
              </a:ext>
            </a:extLst>
          </p:cNvPr>
          <p:cNvPicPr>
            <a:picLocks noChangeAspect="1"/>
          </p:cNvPicPr>
          <p:nvPr/>
        </p:nvPicPr>
        <p:blipFill>
          <a:blip r:embed="rId2"/>
          <a:stretch>
            <a:fillRect/>
          </a:stretch>
        </p:blipFill>
        <p:spPr>
          <a:xfrm>
            <a:off x="6539035" y="799307"/>
            <a:ext cx="5560000" cy="5465618"/>
          </a:xfrm>
          <a:prstGeom prst="rect">
            <a:avLst/>
          </a:prstGeom>
        </p:spPr>
      </p:pic>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p:txBody>
          <a:bodyPr/>
          <a:lstStyle/>
          <a:p>
            <a:r>
              <a:rPr lang="en-US" dirty="0"/>
              <a:t>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546698"/>
            <a:ext cx="6180472" cy="5174777"/>
          </a:xfrm>
        </p:spPr>
        <p:txBody>
          <a:bodyPr>
            <a:normAutofit/>
          </a:bodyPr>
          <a:lstStyle/>
          <a:p>
            <a:pPr>
              <a:spcBef>
                <a:spcPts val="1800"/>
              </a:spcBef>
            </a:pPr>
            <a:r>
              <a:rPr lang="en-US" dirty="0"/>
              <a:t>There are different “versions” of R, released to update software</a:t>
            </a:r>
          </a:p>
          <a:p>
            <a:pPr>
              <a:spcBef>
                <a:spcPts val="2400"/>
              </a:spcBef>
            </a:pPr>
            <a:r>
              <a:rPr lang="en-US" dirty="0"/>
              <a:t>For the most part, you can ignore R versions (it’s confusing and rarely an issue)</a:t>
            </a:r>
          </a:p>
          <a:p>
            <a:pPr>
              <a:spcBef>
                <a:spcPts val="2400"/>
              </a:spcBef>
            </a:pPr>
            <a:r>
              <a:rPr lang="en-US" dirty="0"/>
              <a:t>Occasionally (~once a year) you may need to update R</a:t>
            </a:r>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18</a:t>
            </a:fld>
            <a:endParaRPr lang="en-US"/>
          </a:p>
        </p:txBody>
      </p:sp>
      <p:sp>
        <p:nvSpPr>
          <p:cNvPr id="7" name="Rectangle: Rounded Corners 6">
            <a:extLst>
              <a:ext uri="{FF2B5EF4-FFF2-40B4-BE49-F238E27FC236}">
                <a16:creationId xmlns:a16="http://schemas.microsoft.com/office/drawing/2014/main" id="{A62FCCCE-4970-4510-A560-A4E9560C6907}"/>
              </a:ext>
            </a:extLst>
          </p:cNvPr>
          <p:cNvSpPr/>
          <p:nvPr/>
        </p:nvSpPr>
        <p:spPr>
          <a:xfrm>
            <a:off x="8375514" y="1413145"/>
            <a:ext cx="2597285" cy="819039"/>
          </a:xfrm>
          <a:prstGeom prst="roundRect">
            <a:avLst/>
          </a:prstGeom>
          <a:solidFill>
            <a:srgbClr val="F277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need to worry about R versions? </a:t>
            </a:r>
          </a:p>
        </p:txBody>
      </p:sp>
      <p:sp>
        <p:nvSpPr>
          <p:cNvPr id="11" name="Rectangle: Rounded Corners 10">
            <a:extLst>
              <a:ext uri="{FF2B5EF4-FFF2-40B4-BE49-F238E27FC236}">
                <a16:creationId xmlns:a16="http://schemas.microsoft.com/office/drawing/2014/main" id="{46FC7529-6F94-4E25-BA93-99610813EC27}"/>
              </a:ext>
            </a:extLst>
          </p:cNvPr>
          <p:cNvSpPr/>
          <p:nvPr/>
        </p:nvSpPr>
        <p:spPr>
          <a:xfrm>
            <a:off x="7216474"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Don’t worry, be happy</a:t>
            </a:r>
          </a:p>
        </p:txBody>
      </p:sp>
      <p:cxnSp>
        <p:nvCxnSpPr>
          <p:cNvPr id="13" name="Straight Arrow Connector 12">
            <a:extLst>
              <a:ext uri="{FF2B5EF4-FFF2-40B4-BE49-F238E27FC236}">
                <a16:creationId xmlns:a16="http://schemas.microsoft.com/office/drawing/2014/main" id="{12F9B65A-A6F7-4588-8135-94BDC492E764}"/>
              </a:ext>
            </a:extLst>
          </p:cNvPr>
          <p:cNvCxnSpPr>
            <a:cxnSpLocks/>
            <a:endCxn id="11" idx="0"/>
          </p:cNvCxnSpPr>
          <p:nvPr/>
        </p:nvCxnSpPr>
        <p:spPr>
          <a:xfrm flipH="1">
            <a:off x="8153656" y="3590982"/>
            <a:ext cx="620696"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AD2090C-4349-4BC0-AB3A-291665A2E346}"/>
              </a:ext>
            </a:extLst>
          </p:cNvPr>
          <p:cNvSpPr/>
          <p:nvPr/>
        </p:nvSpPr>
        <p:spPr>
          <a:xfrm>
            <a:off x="8146146" y="422096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a:t>
            </a:r>
          </a:p>
        </p:txBody>
      </p:sp>
      <p:sp>
        <p:nvSpPr>
          <p:cNvPr id="15" name="Rectangle: Rounded Corners 14">
            <a:extLst>
              <a:ext uri="{FF2B5EF4-FFF2-40B4-BE49-F238E27FC236}">
                <a16:creationId xmlns:a16="http://schemas.microsoft.com/office/drawing/2014/main" id="{18F84FC3-B581-4585-97C0-25F15E60E136}"/>
              </a:ext>
            </a:extLst>
          </p:cNvPr>
          <p:cNvSpPr/>
          <p:nvPr/>
        </p:nvSpPr>
        <p:spPr>
          <a:xfrm>
            <a:off x="9828988" y="5319754"/>
            <a:ext cx="1874364" cy="732108"/>
          </a:xfrm>
          <a:prstGeom prst="roundRect">
            <a:avLst/>
          </a:prstGeom>
          <a:solidFill>
            <a:srgbClr val="6D3B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Pay attention to versions</a:t>
            </a:r>
          </a:p>
        </p:txBody>
      </p:sp>
      <p:cxnSp>
        <p:nvCxnSpPr>
          <p:cNvPr id="16" name="Straight Arrow Connector 15">
            <a:extLst>
              <a:ext uri="{FF2B5EF4-FFF2-40B4-BE49-F238E27FC236}">
                <a16:creationId xmlns:a16="http://schemas.microsoft.com/office/drawing/2014/main" id="{3290612A-E234-4FE6-81A2-CC6417874178}"/>
              </a:ext>
            </a:extLst>
          </p:cNvPr>
          <p:cNvCxnSpPr>
            <a:cxnSpLocks/>
            <a:endCxn id="15" idx="0"/>
          </p:cNvCxnSpPr>
          <p:nvPr/>
        </p:nvCxnSpPr>
        <p:spPr>
          <a:xfrm>
            <a:off x="10321689" y="3590982"/>
            <a:ext cx="444481" cy="1728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3F08010-38D5-480B-8B61-91A203E9609F}"/>
              </a:ext>
            </a:extLst>
          </p:cNvPr>
          <p:cNvSpPr/>
          <p:nvPr/>
        </p:nvSpPr>
        <p:spPr>
          <a:xfrm>
            <a:off x="10203459" y="4182874"/>
            <a:ext cx="680939"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Yes</a:t>
            </a:r>
          </a:p>
        </p:txBody>
      </p:sp>
      <p:cxnSp>
        <p:nvCxnSpPr>
          <p:cNvPr id="24" name="Straight Arrow Connector 23">
            <a:extLst>
              <a:ext uri="{FF2B5EF4-FFF2-40B4-BE49-F238E27FC236}">
                <a16:creationId xmlns:a16="http://schemas.microsoft.com/office/drawing/2014/main" id="{85020E48-EBE3-493D-8292-15F8DB7A0611}"/>
              </a:ext>
            </a:extLst>
          </p:cNvPr>
          <p:cNvCxnSpPr>
            <a:cxnSpLocks/>
          </p:cNvCxnSpPr>
          <p:nvPr/>
        </p:nvCxnSpPr>
        <p:spPr>
          <a:xfrm>
            <a:off x="9681326" y="2297868"/>
            <a:ext cx="0" cy="5684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6DAB3B5-437D-47C4-9B4B-1E3C64CEA1A7}"/>
              </a:ext>
            </a:extLst>
          </p:cNvPr>
          <p:cNvSpPr/>
          <p:nvPr/>
        </p:nvSpPr>
        <p:spPr>
          <a:xfrm>
            <a:off x="8026938" y="2907222"/>
            <a:ext cx="3297678" cy="683760"/>
          </a:xfrm>
          <a:prstGeom prst="roundRect">
            <a:avLst/>
          </a:prstGeom>
          <a:solidFill>
            <a:srgbClr val="B55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Do you perform biometrician level analyses?</a:t>
            </a:r>
          </a:p>
        </p:txBody>
      </p:sp>
    </p:spTree>
    <p:extLst>
      <p:ext uri="{BB962C8B-B14F-4D97-AF65-F5344CB8AC3E}">
        <p14:creationId xmlns:p14="http://schemas.microsoft.com/office/powerpoint/2010/main" val="2206302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B329-B982-43C6-8BE4-522B21D7902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8337819F-B243-4B43-836F-81B6B5CCED77}"/>
              </a:ext>
            </a:extLst>
          </p:cNvPr>
          <p:cNvSpPr>
            <a:spLocks noGrp="1"/>
          </p:cNvSpPr>
          <p:nvPr>
            <p:ph idx="1"/>
          </p:nvPr>
        </p:nvSpPr>
        <p:spPr>
          <a:xfrm>
            <a:off x="419100" y="1825625"/>
            <a:ext cx="11353800" cy="4351338"/>
          </a:xfrm>
        </p:spPr>
        <p:txBody>
          <a:bodyPr>
            <a:normAutofit/>
          </a:bodyPr>
          <a:lstStyle/>
          <a:p>
            <a:pPr marL="1828800" indent="-1828800">
              <a:spcBef>
                <a:spcPts val="1800"/>
              </a:spcBef>
              <a:buNone/>
            </a:pPr>
            <a:r>
              <a:rPr lang="en-US" b="1" i="1" dirty="0"/>
              <a:t>Function</a:t>
            </a:r>
            <a:r>
              <a:rPr lang="en-US" dirty="0"/>
              <a:t>       A set of commands that evaluates your data in a specific way. You can write your own function, or they can be provided via other packages</a:t>
            </a:r>
          </a:p>
          <a:p>
            <a:pPr marL="1828800" indent="-1828800">
              <a:spcBef>
                <a:spcPts val="1800"/>
              </a:spcBef>
              <a:buNone/>
            </a:pPr>
            <a:r>
              <a:rPr lang="en-US" b="1" i="1" dirty="0"/>
              <a:t>Argument</a:t>
            </a:r>
            <a:r>
              <a:rPr lang="en-US" dirty="0"/>
              <a:t>    In a function, this tells the function how to proceed                    </a:t>
            </a:r>
            <a:r>
              <a:rPr lang="en-US" sz="2400" dirty="0"/>
              <a:t>For example:  </a:t>
            </a:r>
            <a:r>
              <a:rPr lang="en-US" sz="2000" dirty="0">
                <a:latin typeface="Consolas" panose="020B0609020204030204" pitchFamily="49" charset="0"/>
              </a:rPr>
              <a:t>mean(data, </a:t>
            </a:r>
            <a:r>
              <a:rPr lang="en-US" sz="2000" b="1" dirty="0">
                <a:solidFill>
                  <a:srgbClr val="FF0000"/>
                </a:solidFill>
                <a:latin typeface="Consolas" panose="020B0609020204030204" pitchFamily="49" charset="0"/>
              </a:rPr>
              <a:t>na.rm = TRUE</a:t>
            </a:r>
            <a:r>
              <a:rPr lang="en-US" sz="2000" dirty="0">
                <a:latin typeface="Consolas" panose="020B0609020204030204" pitchFamily="49" charset="0"/>
              </a:rPr>
              <a:t>)</a:t>
            </a:r>
            <a:r>
              <a:rPr lang="en-US" sz="2400" dirty="0"/>
              <a:t> uses an argument to remove NAs</a:t>
            </a:r>
          </a:p>
          <a:p>
            <a:pPr marL="1828800" indent="-1828800">
              <a:spcBef>
                <a:spcPts val="1800"/>
              </a:spcBef>
              <a:buNone/>
            </a:pPr>
            <a:r>
              <a:rPr lang="en-US" b="1" i="1" dirty="0"/>
              <a:t>Package</a:t>
            </a:r>
            <a:r>
              <a:rPr lang="en-US" dirty="0"/>
              <a:t>       A group of new commands / functions  to extend the usability of your analysis. </a:t>
            </a:r>
          </a:p>
          <a:p>
            <a:pPr marL="1828800" indent="-1828800">
              <a:spcBef>
                <a:spcPts val="1800"/>
              </a:spcBef>
              <a:buNone/>
            </a:pPr>
            <a:r>
              <a:rPr lang="en-US" b="1" i="1" dirty="0"/>
              <a:t>Variable</a:t>
            </a:r>
            <a:r>
              <a:rPr lang="en-US" dirty="0"/>
              <a:t>       Something saved in R’s memory for use later. </a:t>
            </a:r>
          </a:p>
          <a:p>
            <a:endParaRPr lang="en-US" dirty="0"/>
          </a:p>
        </p:txBody>
      </p:sp>
      <p:sp>
        <p:nvSpPr>
          <p:cNvPr id="4" name="Slide Number Placeholder 3">
            <a:extLst>
              <a:ext uri="{FF2B5EF4-FFF2-40B4-BE49-F238E27FC236}">
                <a16:creationId xmlns:a16="http://schemas.microsoft.com/office/drawing/2014/main" id="{E1E509DD-AFCF-4BAB-8214-28D53C3776A7}"/>
              </a:ext>
            </a:extLst>
          </p:cNvPr>
          <p:cNvSpPr>
            <a:spLocks noGrp="1"/>
          </p:cNvSpPr>
          <p:nvPr>
            <p:ph type="sldNum" sz="quarter" idx="12"/>
          </p:nvPr>
        </p:nvSpPr>
        <p:spPr/>
        <p:txBody>
          <a:bodyPr/>
          <a:lstStyle/>
          <a:p>
            <a:fld id="{6D95AE55-B5F4-483D-AEFF-E8059F5502F5}" type="slidenum">
              <a:rPr lang="en-US" smtClean="0"/>
              <a:t>19</a:t>
            </a:fld>
            <a:endParaRPr lang="en-US"/>
          </a:p>
        </p:txBody>
      </p:sp>
    </p:spTree>
    <p:extLst>
      <p:ext uri="{BB962C8B-B14F-4D97-AF65-F5344CB8AC3E}">
        <p14:creationId xmlns:p14="http://schemas.microsoft.com/office/powerpoint/2010/main" val="20711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E368F2-1B64-47D8-8738-9C30079055F0}"/>
              </a:ext>
            </a:extLst>
          </p:cNvPr>
          <p:cNvSpPr txBox="1"/>
          <p:nvPr/>
        </p:nvSpPr>
        <p:spPr>
          <a:xfrm>
            <a:off x="7589000" y="152301"/>
            <a:ext cx="4600403" cy="2677656"/>
          </a:xfrm>
          <a:prstGeom prst="rect">
            <a:avLst/>
          </a:prstGeom>
          <a:solidFill>
            <a:schemeClr val="bg1">
              <a:alpha val="60000"/>
            </a:schemeClr>
          </a:solidFill>
        </p:spPr>
        <p:txBody>
          <a:bodyPr wrap="square" rtlCol="0">
            <a:spAutoFit/>
          </a:bodyPr>
          <a:lstStyle/>
          <a:p>
            <a:r>
              <a:rPr lang="en-US" sz="1400" dirty="0"/>
              <a:t>library(leaflet)</a:t>
            </a:r>
          </a:p>
          <a:p>
            <a:endParaRPr lang="en-US" sz="1400" dirty="0"/>
          </a:p>
          <a:p>
            <a:r>
              <a:rPr lang="en-US" sz="1400" dirty="0"/>
              <a:t>df &lt;- </a:t>
            </a:r>
            <a:r>
              <a:rPr lang="en-US" sz="1400" dirty="0" err="1"/>
              <a:t>data.frame</a:t>
            </a:r>
            <a:r>
              <a:rPr lang="en-US" sz="1400" dirty="0"/>
              <a:t>(cities = c("Juneau", "Sitka", "Petersburg", "Ketchikan"), </a:t>
            </a:r>
          </a:p>
          <a:p>
            <a:r>
              <a:rPr lang="en-US" sz="1400" dirty="0"/>
              <a:t>                 </a:t>
            </a:r>
            <a:r>
              <a:rPr lang="en-US" sz="1400" dirty="0" err="1"/>
              <a:t>lat</a:t>
            </a:r>
            <a:r>
              <a:rPr lang="en-US" sz="1400" dirty="0"/>
              <a:t> = c(58.2758, 57.0529, 56.8122, 55.349), </a:t>
            </a:r>
          </a:p>
          <a:p>
            <a:r>
              <a:rPr lang="en-US" sz="1400" dirty="0"/>
              <a:t>                 </a:t>
            </a:r>
            <a:r>
              <a:rPr lang="en-US" sz="1400" dirty="0" err="1"/>
              <a:t>lng</a:t>
            </a:r>
            <a:r>
              <a:rPr lang="en-US" sz="1400" dirty="0"/>
              <a:t> = c(-134.3913, -135.3324, -132.9554, -131.670))</a:t>
            </a:r>
          </a:p>
          <a:p>
            <a:endParaRPr lang="en-US" sz="1400" dirty="0"/>
          </a:p>
          <a:p>
            <a:r>
              <a:rPr lang="en-US" sz="1400" dirty="0"/>
              <a:t>leaflet(df) %&gt;%</a:t>
            </a:r>
          </a:p>
          <a:p>
            <a:r>
              <a:rPr lang="en-US" sz="1400" dirty="0"/>
              <a:t>   </a:t>
            </a:r>
            <a:r>
              <a:rPr lang="en-US" sz="1400" dirty="0" err="1"/>
              <a:t>addTiles</a:t>
            </a:r>
            <a:r>
              <a:rPr lang="en-US" sz="1400" dirty="0"/>
              <a:t>() %&gt;%  # Add default OpenStreetMap map tiles</a:t>
            </a:r>
          </a:p>
          <a:p>
            <a:r>
              <a:rPr lang="en-US" sz="1400" dirty="0"/>
              <a:t>   </a:t>
            </a:r>
            <a:r>
              <a:rPr lang="en-US" sz="1400" dirty="0" err="1"/>
              <a:t>addMarkers</a:t>
            </a:r>
            <a:r>
              <a:rPr lang="en-US" sz="1400" dirty="0"/>
              <a:t>(popup = ~cities, </a:t>
            </a:r>
          </a:p>
          <a:p>
            <a:r>
              <a:rPr lang="en-US" sz="1400" dirty="0"/>
              <a:t>              label = ~cities,</a:t>
            </a:r>
          </a:p>
          <a:p>
            <a:r>
              <a:rPr lang="en-US" sz="1400" dirty="0"/>
              <a:t>              </a:t>
            </a:r>
            <a:r>
              <a:rPr lang="en-US" sz="1400" dirty="0" err="1"/>
              <a:t>labelOptions</a:t>
            </a:r>
            <a:r>
              <a:rPr lang="en-US" sz="1400" dirty="0"/>
              <a:t> = </a:t>
            </a:r>
            <a:r>
              <a:rPr lang="en-US" sz="1400" dirty="0" err="1"/>
              <a:t>labelOptions</a:t>
            </a:r>
            <a:r>
              <a:rPr lang="en-US" sz="1400" dirty="0"/>
              <a:t>(</a:t>
            </a:r>
            <a:r>
              <a:rPr lang="en-US" sz="1400" dirty="0" err="1"/>
              <a:t>noHide</a:t>
            </a:r>
            <a:r>
              <a:rPr lang="en-US" sz="1400" dirty="0"/>
              <a:t> = T))</a:t>
            </a:r>
          </a:p>
        </p:txBody>
      </p:sp>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176A24-4943-4120-A2D8-890B9DAD4135}"/>
              </a:ext>
            </a:extLst>
          </p:cNvPr>
          <p:cNvPicPr>
            <a:picLocks noChangeAspect="1"/>
          </p:cNvPicPr>
          <p:nvPr/>
        </p:nvPicPr>
        <p:blipFill rotWithShape="1">
          <a:blip r:embed="rId3"/>
          <a:srcRect t="7513" r="13580" b="16176"/>
          <a:stretch/>
        </p:blipFill>
        <p:spPr>
          <a:xfrm>
            <a:off x="3949135" y="0"/>
            <a:ext cx="8240268"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a:xfrm>
            <a:off x="371094" y="1161288"/>
            <a:ext cx="3438144" cy="1124712"/>
          </a:xfrm>
        </p:spPr>
        <p:txBody>
          <a:bodyPr anchor="b">
            <a:normAutofit/>
          </a:bodyPr>
          <a:lstStyle/>
          <a:p>
            <a:r>
              <a:rPr lang="en-US" sz="4400" dirty="0"/>
              <a:t>Introductions</a:t>
            </a:r>
            <a:endParaRPr lang="en-US" sz="3600"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371093" y="2718054"/>
            <a:ext cx="5426806" cy="3207258"/>
          </a:xfrm>
        </p:spPr>
        <p:txBody>
          <a:bodyPr anchor="t">
            <a:normAutofit/>
          </a:bodyPr>
          <a:lstStyle/>
          <a:p>
            <a:pPr marL="0" indent="0">
              <a:buNone/>
            </a:pPr>
            <a:r>
              <a:rPr lang="en-US" dirty="0"/>
              <a:t>Today we have 10 participants</a:t>
            </a:r>
          </a:p>
          <a:p>
            <a:pPr marL="0" indent="0">
              <a:buNone/>
            </a:pPr>
            <a:r>
              <a:rPr lang="en-US" dirty="0"/>
              <a:t>Briefly i</a:t>
            </a:r>
            <a:r>
              <a:rPr lang="en-US" sz="2800" dirty="0"/>
              <a:t>ntroduce yourself, including</a:t>
            </a:r>
          </a:p>
          <a:p>
            <a:pPr lvl="1"/>
            <a:r>
              <a:rPr lang="en-US" sz="2800" dirty="0"/>
              <a:t>What types of assessments / figures you do for work </a:t>
            </a:r>
          </a:p>
          <a:p>
            <a:pPr lvl="1"/>
            <a:r>
              <a:rPr lang="en-US" sz="2800" dirty="0"/>
              <a:t>Why you would like to learn R</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a:xfrm>
            <a:off x="9077706" y="6356350"/>
            <a:ext cx="2743200" cy="365125"/>
          </a:xfrm>
        </p:spPr>
        <p:txBody>
          <a:bodyPr>
            <a:normAutofit/>
          </a:bodyPr>
          <a:lstStyle/>
          <a:p>
            <a:pPr>
              <a:spcAft>
                <a:spcPts val="600"/>
              </a:spcAft>
            </a:pPr>
            <a:fld id="{6D95AE55-B5F4-483D-AEFF-E8059F5502F5}" type="slidenum">
              <a:rPr lang="en-US">
                <a:solidFill>
                  <a:schemeClr val="bg1"/>
                </a:solidFill>
              </a:rPr>
              <a:pPr>
                <a:spcAft>
                  <a:spcPts val="600"/>
                </a:spcAft>
              </a:pPr>
              <a:t>2</a:t>
            </a:fld>
            <a:endParaRPr lang="en-US">
              <a:solidFill>
                <a:schemeClr val="bg1"/>
              </a:solidFill>
            </a:endParaRPr>
          </a:p>
        </p:txBody>
      </p:sp>
    </p:spTree>
    <p:extLst>
      <p:ext uri="{BB962C8B-B14F-4D97-AF65-F5344CB8AC3E}">
        <p14:creationId xmlns:p14="http://schemas.microsoft.com/office/powerpoint/2010/main" val="112998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CCF-CAFA-40FE-9C89-FCF51AB47631}"/>
              </a:ext>
            </a:extLst>
          </p:cNvPr>
          <p:cNvSpPr>
            <a:spLocks noGrp="1"/>
          </p:cNvSpPr>
          <p:nvPr>
            <p:ph type="title"/>
          </p:nvPr>
        </p:nvSpPr>
        <p:spPr/>
        <p:txBody>
          <a:bodyPr/>
          <a:lstStyle/>
          <a:p>
            <a:r>
              <a:rPr lang="en-US" dirty="0"/>
              <a:t>Jargon cont.</a:t>
            </a:r>
          </a:p>
        </p:txBody>
      </p:sp>
      <p:sp>
        <p:nvSpPr>
          <p:cNvPr id="3" name="Content Placeholder 2">
            <a:extLst>
              <a:ext uri="{FF2B5EF4-FFF2-40B4-BE49-F238E27FC236}">
                <a16:creationId xmlns:a16="http://schemas.microsoft.com/office/drawing/2014/main" id="{026CA2B0-D4BF-4E76-9213-ABB75DF4A35F}"/>
              </a:ext>
            </a:extLst>
          </p:cNvPr>
          <p:cNvSpPr>
            <a:spLocks noGrp="1"/>
          </p:cNvSpPr>
          <p:nvPr>
            <p:ph idx="1"/>
          </p:nvPr>
        </p:nvSpPr>
        <p:spPr>
          <a:xfrm>
            <a:off x="558800" y="1825624"/>
            <a:ext cx="11290300" cy="4895851"/>
          </a:xfrm>
        </p:spPr>
        <p:txBody>
          <a:bodyPr>
            <a:normAutofit fontScale="92500"/>
          </a:bodyPr>
          <a:lstStyle/>
          <a:p>
            <a:pPr marL="1778000" indent="-1778000" defTabSz="800100">
              <a:spcBef>
                <a:spcPts val="1800"/>
              </a:spcBef>
              <a:buNone/>
            </a:pPr>
            <a:r>
              <a:rPr lang="en-US" b="1" i="1" dirty="0" err="1"/>
              <a:t>Dataframe</a:t>
            </a:r>
            <a:r>
              <a:rPr lang="en-US" b="1" i="1" dirty="0"/>
              <a:t> </a:t>
            </a:r>
            <a:r>
              <a:rPr lang="en-US" dirty="0"/>
              <a:t>  A group of rows and columns (like a spreadsheet). Each column has a specific type (TRUE/FALSE, integer, number, character, factor, etc.). </a:t>
            </a:r>
          </a:p>
          <a:p>
            <a:pPr marL="1778000" indent="-1778000">
              <a:spcBef>
                <a:spcPts val="1800"/>
              </a:spcBef>
              <a:buNone/>
            </a:pPr>
            <a:r>
              <a:rPr lang="en-US" b="1" i="1" dirty="0"/>
              <a:t>Factor </a:t>
            </a:r>
            <a:r>
              <a:rPr lang="en-US" dirty="0"/>
              <a:t>          A type of variable that is a categorical grouping (“red” vs “blue”; “Treatment1” vs “Treatment2” vs “Treatment3”). </a:t>
            </a:r>
          </a:p>
          <a:p>
            <a:pPr marL="1778000" indent="-1778000">
              <a:spcBef>
                <a:spcPts val="1800"/>
              </a:spcBef>
              <a:buNone/>
            </a:pPr>
            <a:r>
              <a:rPr lang="en-US" b="1" dirty="0"/>
              <a:t>=  </a:t>
            </a:r>
            <a:r>
              <a:rPr lang="en-US" dirty="0"/>
              <a:t>                   The equals sign sets something to a variable (by convention this is a static number, character, etc., not a </a:t>
            </a:r>
            <a:r>
              <a:rPr lang="en-US" dirty="0" err="1"/>
              <a:t>dataframe</a:t>
            </a:r>
            <a:r>
              <a:rPr lang="en-US" dirty="0"/>
              <a:t>)</a:t>
            </a:r>
          </a:p>
          <a:p>
            <a:pPr marL="1778000" indent="-1778000">
              <a:spcBef>
                <a:spcPts val="1800"/>
              </a:spcBef>
              <a:buNone/>
            </a:pPr>
            <a:r>
              <a:rPr lang="en-US" b="1" dirty="0"/>
              <a:t>&lt;-</a:t>
            </a:r>
            <a:r>
              <a:rPr lang="en-US" dirty="0"/>
              <a:t>                    The “leftward arrow” sets the items to the right to be equal to the variable on the left. For example:   </a:t>
            </a:r>
            <a:r>
              <a:rPr lang="en-US" sz="2200" dirty="0">
                <a:latin typeface="Consolas" panose="020B0609020204030204" pitchFamily="49" charset="0"/>
              </a:rPr>
              <a:t>x1 &lt;- </a:t>
            </a:r>
            <a:r>
              <a:rPr lang="en-US" sz="2200" dirty="0" err="1">
                <a:latin typeface="Consolas" panose="020B0609020204030204" pitchFamily="49" charset="0"/>
              </a:rPr>
              <a:t>NewVariable</a:t>
            </a:r>
            <a:r>
              <a:rPr lang="en-US" sz="2200" dirty="0">
                <a:latin typeface="Consolas" panose="020B0609020204030204" pitchFamily="49" charset="0"/>
              </a:rPr>
              <a:t> </a:t>
            </a:r>
            <a:endParaRPr lang="en-US" dirty="0">
              <a:latin typeface="Consolas" panose="020B0609020204030204" pitchFamily="49" charset="0"/>
            </a:endParaRPr>
          </a:p>
          <a:p>
            <a:pPr marL="1778000" indent="-1778000">
              <a:spcBef>
                <a:spcPts val="1800"/>
              </a:spcBef>
              <a:buNone/>
            </a:pPr>
            <a:r>
              <a:rPr lang="en-US" b="1" dirty="0"/>
              <a:t>c()</a:t>
            </a:r>
            <a:r>
              <a:rPr lang="en-US" dirty="0"/>
              <a:t>                   Lowercase c means concatenate which groups a bunch of things together. For example:   </a:t>
            </a:r>
            <a:r>
              <a:rPr lang="en-US" sz="2200" dirty="0">
                <a:latin typeface="Consolas" panose="020B0609020204030204" pitchFamily="49" charset="0"/>
              </a:rPr>
              <a:t>x1 &lt;- c(“New Variable1”, “New Variable2”)</a:t>
            </a: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24782D2D-FB1B-4DF1-8910-A8428578CF71}"/>
              </a:ext>
            </a:extLst>
          </p:cNvPr>
          <p:cNvSpPr>
            <a:spLocks noGrp="1"/>
          </p:cNvSpPr>
          <p:nvPr>
            <p:ph type="sldNum" sz="quarter" idx="12"/>
          </p:nvPr>
        </p:nvSpPr>
        <p:spPr/>
        <p:txBody>
          <a:bodyPr/>
          <a:lstStyle/>
          <a:p>
            <a:fld id="{6D95AE55-B5F4-483D-AEFF-E8059F5502F5}" type="slidenum">
              <a:rPr lang="en-US" smtClean="0"/>
              <a:t>20</a:t>
            </a:fld>
            <a:endParaRPr lang="en-US"/>
          </a:p>
        </p:txBody>
      </p:sp>
    </p:spTree>
    <p:extLst>
      <p:ext uri="{BB962C8B-B14F-4D97-AF65-F5344CB8AC3E}">
        <p14:creationId xmlns:p14="http://schemas.microsoft.com/office/powerpoint/2010/main" val="10848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EEA-2FB8-47D2-98DD-D66E81F80E86}"/>
              </a:ext>
            </a:extLst>
          </p:cNvPr>
          <p:cNvSpPr>
            <a:spLocks noGrp="1"/>
          </p:cNvSpPr>
          <p:nvPr>
            <p:ph type="title"/>
          </p:nvPr>
        </p:nvSpPr>
        <p:spPr/>
        <p:txBody>
          <a:bodyPr/>
          <a:lstStyle/>
          <a:p>
            <a:r>
              <a:rPr lang="en-US" dirty="0"/>
              <a:t>Even more Jargon</a:t>
            </a:r>
          </a:p>
        </p:txBody>
      </p:sp>
      <p:sp>
        <p:nvSpPr>
          <p:cNvPr id="4" name="Slide Number Placeholder 3">
            <a:extLst>
              <a:ext uri="{FF2B5EF4-FFF2-40B4-BE49-F238E27FC236}">
                <a16:creationId xmlns:a16="http://schemas.microsoft.com/office/drawing/2014/main" id="{84D106F0-A900-400C-9E7C-627857C675AB}"/>
              </a:ext>
            </a:extLst>
          </p:cNvPr>
          <p:cNvSpPr>
            <a:spLocks noGrp="1"/>
          </p:cNvSpPr>
          <p:nvPr>
            <p:ph type="sldNum" sz="quarter" idx="12"/>
          </p:nvPr>
        </p:nvSpPr>
        <p:spPr/>
        <p:txBody>
          <a:bodyPr/>
          <a:lstStyle/>
          <a:p>
            <a:fld id="{6D95AE55-B5F4-483D-AEFF-E8059F5502F5}" type="slidenum">
              <a:rPr lang="en-US" smtClean="0"/>
              <a:t>21</a:t>
            </a:fld>
            <a:endParaRPr lang="en-US"/>
          </a:p>
        </p:txBody>
      </p:sp>
      <p:sp>
        <p:nvSpPr>
          <p:cNvPr id="5" name="Content Placeholder 2">
            <a:extLst>
              <a:ext uri="{FF2B5EF4-FFF2-40B4-BE49-F238E27FC236}">
                <a16:creationId xmlns:a16="http://schemas.microsoft.com/office/drawing/2014/main" id="{176F4D37-8AD5-4C99-A632-7C0AC7334680}"/>
              </a:ext>
            </a:extLst>
          </p:cNvPr>
          <p:cNvSpPr txBox="1">
            <a:spLocks/>
          </p:cNvSpPr>
          <p:nvPr/>
        </p:nvSpPr>
        <p:spPr>
          <a:xfrm>
            <a:off x="603250" y="2008187"/>
            <a:ext cx="112903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0" indent="-1778000" defTabSz="800100">
              <a:buNone/>
            </a:pPr>
            <a:r>
              <a:rPr lang="en-US" b="1" i="1" dirty="0"/>
              <a:t>[]</a:t>
            </a:r>
            <a:r>
              <a:rPr lang="en-US" dirty="0"/>
              <a:t>       Square brackets mean selecting a subset</a:t>
            </a:r>
          </a:p>
          <a:p>
            <a:pPr marL="1778000" indent="-1778000">
              <a:buFont typeface="Arial" panose="020B0604020202020204" pitchFamily="34" charset="0"/>
              <a:buNone/>
            </a:pPr>
            <a:r>
              <a:rPr lang="en-US" b="1" dirty="0"/>
              <a:t>==</a:t>
            </a:r>
            <a:r>
              <a:rPr lang="en-US" dirty="0"/>
              <a:t>      To check if things are equal, use two equals signs together</a:t>
            </a:r>
          </a:p>
          <a:p>
            <a:pPr marL="800100" indent="-800100">
              <a:buNone/>
            </a:pPr>
            <a:r>
              <a:rPr lang="en-US" b="1" dirty="0"/>
              <a:t>!= </a:t>
            </a:r>
            <a:r>
              <a:rPr lang="en-US" dirty="0"/>
              <a:t>      To check if things are NOT equal, use this</a:t>
            </a:r>
          </a:p>
          <a:p>
            <a:pPr marL="800100" lvl="1" indent="-800100">
              <a:buNone/>
            </a:pPr>
            <a:r>
              <a:rPr lang="en-US" dirty="0"/>
              <a:t>            </a:t>
            </a:r>
            <a:r>
              <a:rPr lang="en-US" i="1" dirty="0"/>
              <a:t>(There are others that are used less commonly: &amp; means AND, | means OR, !   means NOT, %in% means in a list)</a:t>
            </a:r>
          </a:p>
          <a:p>
            <a:pPr marL="457200" lvl="1" indent="0">
              <a:buNone/>
            </a:pPr>
            <a:endParaRPr lang="en-US" dirty="0"/>
          </a:p>
          <a:p>
            <a:pPr marL="0" indent="0">
              <a:buNone/>
            </a:pPr>
            <a:r>
              <a:rPr lang="en-US" b="1" dirty="0"/>
              <a:t>~</a:t>
            </a:r>
            <a:r>
              <a:rPr lang="en-US" dirty="0"/>
              <a:t>        In base R the tilde usually means “regressed upon”</a:t>
            </a:r>
          </a:p>
        </p:txBody>
      </p:sp>
    </p:spTree>
    <p:extLst>
      <p:ext uri="{BB962C8B-B14F-4D97-AF65-F5344CB8AC3E}">
        <p14:creationId xmlns:p14="http://schemas.microsoft.com/office/powerpoint/2010/main" val="247451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0D75-9D57-41EC-828C-9BA7C612722B}"/>
              </a:ext>
            </a:extLst>
          </p:cNvPr>
          <p:cNvSpPr>
            <a:spLocks noGrp="1"/>
          </p:cNvSpPr>
          <p:nvPr>
            <p:ph type="title"/>
          </p:nvPr>
        </p:nvSpPr>
        <p:spPr/>
        <p:txBody>
          <a:bodyPr>
            <a:normAutofit/>
          </a:bodyPr>
          <a:lstStyle/>
          <a:p>
            <a:r>
              <a:rPr lang="en-US" dirty="0"/>
              <a:t>The last of the Jargon</a:t>
            </a:r>
          </a:p>
        </p:txBody>
      </p:sp>
      <p:sp>
        <p:nvSpPr>
          <p:cNvPr id="3" name="Content Placeholder 2">
            <a:extLst>
              <a:ext uri="{FF2B5EF4-FFF2-40B4-BE49-F238E27FC236}">
                <a16:creationId xmlns:a16="http://schemas.microsoft.com/office/drawing/2014/main" id="{1DA73832-D198-422E-99EA-075232EDFCD5}"/>
              </a:ext>
            </a:extLst>
          </p:cNvPr>
          <p:cNvSpPr>
            <a:spLocks noGrp="1"/>
          </p:cNvSpPr>
          <p:nvPr>
            <p:ph idx="1"/>
          </p:nvPr>
        </p:nvSpPr>
        <p:spPr>
          <a:xfrm>
            <a:off x="609600" y="1600200"/>
            <a:ext cx="11430000" cy="5121275"/>
          </a:xfrm>
        </p:spPr>
        <p:txBody>
          <a:bodyPr>
            <a:normAutofit/>
          </a:bodyPr>
          <a:lstStyle/>
          <a:p>
            <a:pPr marL="1435100" indent="-1435100">
              <a:spcBef>
                <a:spcPts val="1800"/>
              </a:spcBef>
              <a:buNone/>
            </a:pPr>
            <a:r>
              <a:rPr lang="en-US" b="1" dirty="0"/>
              <a:t>rm()          </a:t>
            </a:r>
            <a:r>
              <a:rPr lang="en-US" dirty="0"/>
              <a:t>Removes a variable from your workspace</a:t>
            </a:r>
          </a:p>
          <a:p>
            <a:pPr marL="1435100" indent="-1435100">
              <a:spcBef>
                <a:spcPts val="1800"/>
              </a:spcBef>
              <a:buNone/>
            </a:pPr>
            <a:r>
              <a:rPr lang="en-US" b="1" dirty="0"/>
              <a:t>str()          </a:t>
            </a:r>
            <a:r>
              <a:rPr lang="en-US" dirty="0"/>
              <a:t>Inspects the structure of a variable</a:t>
            </a:r>
          </a:p>
          <a:p>
            <a:pPr marL="1435100" indent="-1435100">
              <a:spcBef>
                <a:spcPts val="1800"/>
              </a:spcBef>
              <a:buNone/>
            </a:pPr>
            <a:r>
              <a:rPr lang="en-US" b="1" dirty="0"/>
              <a:t>$</a:t>
            </a:r>
            <a:r>
              <a:rPr lang="en-US" dirty="0"/>
              <a:t>               Selects a particular column of a </a:t>
            </a:r>
            <a:r>
              <a:rPr lang="en-US" dirty="0" err="1"/>
              <a:t>dataframe</a:t>
            </a:r>
            <a:r>
              <a:rPr lang="en-US" dirty="0"/>
              <a:t>                                          For example:  </a:t>
            </a:r>
            <a:r>
              <a:rPr lang="en-US" sz="2400" dirty="0">
                <a:latin typeface="Consolas" panose="020B0609020204030204" pitchFamily="49" charset="0"/>
              </a:rPr>
              <a:t>dataframename$col1</a:t>
            </a:r>
            <a:endParaRPr lang="en-US" dirty="0">
              <a:latin typeface="Consolas" panose="020B0609020204030204" pitchFamily="49" charset="0"/>
            </a:endParaRPr>
          </a:p>
          <a:p>
            <a:pPr marL="1435100" indent="-1435100">
              <a:spcBef>
                <a:spcPts val="1800"/>
              </a:spcBef>
              <a:buNone/>
            </a:pPr>
            <a:r>
              <a:rPr lang="en-US" b="1" dirty="0"/>
              <a:t>#</a:t>
            </a:r>
            <a:r>
              <a:rPr lang="en-US" dirty="0"/>
              <a:t>               Makes a “comment” (not run code), noting to R to not run anything on this line to the right </a:t>
            </a:r>
          </a:p>
          <a:p>
            <a:pPr marL="0" indent="0">
              <a:buNone/>
            </a:pPr>
            <a:r>
              <a:rPr lang="en-US" dirty="0"/>
              <a:t>	      </a:t>
            </a:r>
            <a:r>
              <a:rPr lang="en-US" sz="1900" dirty="0">
                <a:latin typeface="Consolas" panose="020B0609020204030204" pitchFamily="49" charset="0"/>
              </a:rPr>
              <a:t>&gt; print(“Hello!”) #This line only evaluates the Hello! part ignoring this</a:t>
            </a:r>
          </a:p>
          <a:p>
            <a:pPr marL="0" indent="0">
              <a:buNone/>
            </a:pPr>
            <a:endParaRPr lang="en-US" dirty="0"/>
          </a:p>
          <a:p>
            <a:pPr marL="0" indent="0">
              <a:buNone/>
            </a:pPr>
            <a:r>
              <a:rPr lang="en-US" dirty="0"/>
              <a:t>Also: Lines must end with a comma, bracket, or similar. If you want your code to continue to the next line, you will need a comma at the end of a line</a:t>
            </a:r>
          </a:p>
        </p:txBody>
      </p:sp>
      <p:sp>
        <p:nvSpPr>
          <p:cNvPr id="4" name="Slide Number Placeholder 3">
            <a:extLst>
              <a:ext uri="{FF2B5EF4-FFF2-40B4-BE49-F238E27FC236}">
                <a16:creationId xmlns:a16="http://schemas.microsoft.com/office/drawing/2014/main" id="{00B1A3A0-EFE9-46C4-8627-FDE27A1F3F7B}"/>
              </a:ext>
            </a:extLst>
          </p:cNvPr>
          <p:cNvSpPr>
            <a:spLocks noGrp="1"/>
          </p:cNvSpPr>
          <p:nvPr>
            <p:ph type="sldNum" sz="quarter" idx="12"/>
          </p:nvPr>
        </p:nvSpPr>
        <p:spPr/>
        <p:txBody>
          <a:bodyPr/>
          <a:lstStyle/>
          <a:p>
            <a:fld id="{6D95AE55-B5F4-483D-AEFF-E8059F5502F5}" type="slidenum">
              <a:rPr lang="en-US" smtClean="0"/>
              <a:t>22</a:t>
            </a:fld>
            <a:endParaRPr lang="en-US"/>
          </a:p>
        </p:txBody>
      </p:sp>
    </p:spTree>
    <p:extLst>
      <p:ext uri="{BB962C8B-B14F-4D97-AF65-F5344CB8AC3E}">
        <p14:creationId xmlns:p14="http://schemas.microsoft.com/office/powerpoint/2010/main" val="316148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A31-5332-490F-97B4-64052D1A5902}"/>
              </a:ext>
            </a:extLst>
          </p:cNvPr>
          <p:cNvSpPr>
            <a:spLocks noGrp="1"/>
          </p:cNvSpPr>
          <p:nvPr>
            <p:ph type="title"/>
          </p:nvPr>
        </p:nvSpPr>
        <p:spPr/>
        <p:txBody>
          <a:bodyPr/>
          <a:lstStyle/>
          <a:p>
            <a:r>
              <a:rPr lang="en-US" dirty="0"/>
              <a:t>Let’s head to RStudio</a:t>
            </a:r>
          </a:p>
        </p:txBody>
      </p:sp>
      <p:sp>
        <p:nvSpPr>
          <p:cNvPr id="3" name="Content Placeholder 2">
            <a:extLst>
              <a:ext uri="{FF2B5EF4-FFF2-40B4-BE49-F238E27FC236}">
                <a16:creationId xmlns:a16="http://schemas.microsoft.com/office/drawing/2014/main" id="{5978377A-E30C-455C-B887-5A6CFF8FED32}"/>
              </a:ext>
            </a:extLst>
          </p:cNvPr>
          <p:cNvSpPr>
            <a:spLocks noGrp="1"/>
          </p:cNvSpPr>
          <p:nvPr>
            <p:ph idx="1"/>
          </p:nvPr>
        </p:nvSpPr>
        <p:spPr>
          <a:xfrm>
            <a:off x="838200" y="1688122"/>
            <a:ext cx="10515600" cy="4803113"/>
          </a:xfrm>
        </p:spPr>
        <p:txBody>
          <a:bodyPr>
            <a:normAutofit/>
          </a:bodyPr>
          <a:lstStyle/>
          <a:p>
            <a:pPr>
              <a:spcBef>
                <a:spcPts val="2400"/>
              </a:spcBef>
            </a:pPr>
            <a:r>
              <a:rPr lang="en-US" dirty="0"/>
              <a:t>Let’s familiarize ourselves with RStudio</a:t>
            </a:r>
          </a:p>
          <a:p>
            <a:pPr lvl="1">
              <a:spcBef>
                <a:spcPts val="600"/>
              </a:spcBef>
            </a:pPr>
            <a:r>
              <a:rPr lang="en-US" dirty="0"/>
              <a:t>You are unfortunately learning two things at once: the new-to-you program RStudio and the R language</a:t>
            </a:r>
          </a:p>
          <a:p>
            <a:pPr>
              <a:spcBef>
                <a:spcPts val="3000"/>
              </a:spcBef>
            </a:pPr>
            <a:r>
              <a:rPr lang="en-US" dirty="0"/>
              <a:t>I’ll show you how to use RStudio and we’ll review the basics of the program. You can watch my screen and/or run the lines yourselves. We’ll assess ADF&amp;G data that you use</a:t>
            </a:r>
          </a:p>
          <a:p>
            <a:pPr>
              <a:spcBef>
                <a:spcPts val="3000"/>
              </a:spcBef>
            </a:pPr>
            <a:r>
              <a:rPr lang="en-US" dirty="0"/>
              <a:t>Later, revisit the script on your own. Consider modifying lines</a:t>
            </a:r>
          </a:p>
          <a:p>
            <a:pPr lvl="1"/>
            <a:r>
              <a:rPr lang="en-US" dirty="0"/>
              <a:t>Read the comments then run the line (“Run” or </a:t>
            </a:r>
            <a:r>
              <a:rPr lang="en-US" dirty="0" err="1"/>
              <a:t>ctrl+Enter</a:t>
            </a:r>
            <a:r>
              <a:rPr lang="en-US" dirty="0"/>
              <a:t>)</a:t>
            </a:r>
          </a:p>
          <a:p>
            <a:pPr lvl="1"/>
            <a:r>
              <a:rPr lang="en-US" dirty="0"/>
              <a:t>Go slow, it isn’t a race</a:t>
            </a:r>
          </a:p>
          <a:p>
            <a:pPr lvl="1"/>
            <a:r>
              <a:rPr lang="en-US" dirty="0"/>
              <a:t>Ask yourself </a:t>
            </a:r>
            <a:r>
              <a:rPr lang="en-US" i="1" dirty="0"/>
              <a:t>why </a:t>
            </a:r>
            <a:r>
              <a:rPr lang="en-US" dirty="0"/>
              <a:t>something works or fails</a:t>
            </a:r>
          </a:p>
        </p:txBody>
      </p:sp>
      <p:sp>
        <p:nvSpPr>
          <p:cNvPr id="4" name="Slide Number Placeholder 3">
            <a:extLst>
              <a:ext uri="{FF2B5EF4-FFF2-40B4-BE49-F238E27FC236}">
                <a16:creationId xmlns:a16="http://schemas.microsoft.com/office/drawing/2014/main" id="{F4DD7783-873C-4FC0-9BFC-FCB9789549EF}"/>
              </a:ext>
            </a:extLst>
          </p:cNvPr>
          <p:cNvSpPr>
            <a:spLocks noGrp="1"/>
          </p:cNvSpPr>
          <p:nvPr>
            <p:ph type="sldNum" sz="quarter" idx="12"/>
          </p:nvPr>
        </p:nvSpPr>
        <p:spPr/>
        <p:txBody>
          <a:bodyPr/>
          <a:lstStyle/>
          <a:p>
            <a:fld id="{6D95AE55-B5F4-483D-AEFF-E8059F5502F5}" type="slidenum">
              <a:rPr lang="en-US" smtClean="0"/>
              <a:t>23</a:t>
            </a:fld>
            <a:endParaRPr lang="en-US"/>
          </a:p>
        </p:txBody>
      </p:sp>
    </p:spTree>
    <p:extLst>
      <p:ext uri="{BB962C8B-B14F-4D97-AF65-F5344CB8AC3E}">
        <p14:creationId xmlns:p14="http://schemas.microsoft.com/office/powerpoint/2010/main" val="8529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Summary</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3595954" y="1825625"/>
            <a:ext cx="7757845" cy="4351338"/>
          </a:xfrm>
        </p:spPr>
        <p:txBody>
          <a:bodyPr>
            <a:normAutofit lnSpcReduction="10000"/>
          </a:bodyPr>
          <a:lstStyle/>
          <a:p>
            <a:pPr marL="0" indent="0">
              <a:buNone/>
            </a:pPr>
            <a:r>
              <a:rPr lang="en-US" b="1" u="sng" dirty="0"/>
              <a:t>What we just learned</a:t>
            </a:r>
          </a:p>
          <a:p>
            <a:r>
              <a:rPr lang="en-US" dirty="0"/>
              <a:t>How to open a R project</a:t>
            </a:r>
          </a:p>
          <a:p>
            <a:r>
              <a:rPr lang="en-US" dirty="0"/>
              <a:t>4 panes in RStudio</a:t>
            </a:r>
          </a:p>
          <a:p>
            <a:r>
              <a:rPr lang="en-US" dirty="0"/>
              <a:t>How to run a line</a:t>
            </a:r>
          </a:p>
          <a:p>
            <a:r>
              <a:rPr lang="en-US" dirty="0"/>
              <a:t>Difference between script &amp; console</a:t>
            </a:r>
          </a:p>
          <a:p>
            <a:r>
              <a:rPr lang="en-US" dirty="0"/>
              <a:t>Autocomplete for functions</a:t>
            </a:r>
          </a:p>
          <a:p>
            <a:r>
              <a:rPr lang="en-US" dirty="0"/>
              <a:t>Highlighting a word</a:t>
            </a:r>
          </a:p>
          <a:p>
            <a:r>
              <a:rPr lang="en-US" dirty="0"/>
              <a:t>Help</a:t>
            </a:r>
          </a:p>
          <a:p>
            <a:r>
              <a:rPr lang="en-US" dirty="0"/>
              <a:t>Viewing a </a:t>
            </a:r>
            <a:r>
              <a:rPr lang="en-US" dirty="0" err="1"/>
              <a:t>dataframe</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A82A11-6434-40F6-862F-DACD0180D393}"/>
              </a:ext>
            </a:extLst>
          </p:cNvPr>
          <p:cNvSpPr>
            <a:spLocks noGrp="1"/>
          </p:cNvSpPr>
          <p:nvPr>
            <p:ph type="sldNum" sz="quarter" idx="12"/>
          </p:nvPr>
        </p:nvSpPr>
        <p:spPr/>
        <p:txBody>
          <a:bodyPr/>
          <a:lstStyle/>
          <a:p>
            <a:fld id="{6D95AE55-B5F4-483D-AEFF-E8059F5502F5}" type="slidenum">
              <a:rPr lang="en-US" smtClean="0"/>
              <a:t>24</a:t>
            </a:fld>
            <a:endParaRPr lang="en-US"/>
          </a:p>
        </p:txBody>
      </p:sp>
    </p:spTree>
    <p:extLst>
      <p:ext uri="{BB962C8B-B14F-4D97-AF65-F5344CB8AC3E}">
        <p14:creationId xmlns:p14="http://schemas.microsoft.com/office/powerpoint/2010/main" val="222363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CB94-06F8-4CB7-8986-9F3DED090D53}"/>
              </a:ext>
            </a:extLst>
          </p:cNvPr>
          <p:cNvSpPr>
            <a:spLocks noGrp="1"/>
          </p:cNvSpPr>
          <p:nvPr>
            <p:ph type="title"/>
          </p:nvPr>
        </p:nvSpPr>
        <p:spPr/>
        <p:txBody>
          <a:bodyPr/>
          <a:lstStyle/>
          <a:p>
            <a:r>
              <a:rPr lang="en-US" sz="6000" b="1" dirty="0"/>
              <a:t>2 – The Basics of Programming</a:t>
            </a:r>
            <a:endParaRPr lang="en-US" dirty="0"/>
          </a:p>
        </p:txBody>
      </p:sp>
      <p:sp>
        <p:nvSpPr>
          <p:cNvPr id="3" name="Text Placeholder 2">
            <a:extLst>
              <a:ext uri="{FF2B5EF4-FFF2-40B4-BE49-F238E27FC236}">
                <a16:creationId xmlns:a16="http://schemas.microsoft.com/office/drawing/2014/main" id="{ED5DFB14-4E9B-40AD-AC23-D947BD06E46B}"/>
              </a:ext>
            </a:extLst>
          </p:cNvPr>
          <p:cNvSpPr>
            <a:spLocks noGrp="1"/>
          </p:cNvSpPr>
          <p:nvPr>
            <p:ph type="body" idx="1"/>
          </p:nvPr>
        </p:nvSpPr>
        <p:spPr/>
        <p:txBody>
          <a:bodyPr/>
          <a:lstStyle/>
          <a:p>
            <a:r>
              <a:rPr lang="en-US" dirty="0"/>
              <a:t>Did you know today was the day you became a programmer?</a:t>
            </a:r>
          </a:p>
        </p:txBody>
      </p:sp>
      <p:sp>
        <p:nvSpPr>
          <p:cNvPr id="4" name="Slide Number Placeholder 3">
            <a:extLst>
              <a:ext uri="{FF2B5EF4-FFF2-40B4-BE49-F238E27FC236}">
                <a16:creationId xmlns:a16="http://schemas.microsoft.com/office/drawing/2014/main" id="{93678454-C2C7-43A2-BF1B-A5C080773478}"/>
              </a:ext>
            </a:extLst>
          </p:cNvPr>
          <p:cNvSpPr>
            <a:spLocks noGrp="1"/>
          </p:cNvSpPr>
          <p:nvPr>
            <p:ph type="sldNum" sz="quarter" idx="12"/>
          </p:nvPr>
        </p:nvSpPr>
        <p:spPr/>
        <p:txBody>
          <a:bodyPr/>
          <a:lstStyle/>
          <a:p>
            <a:fld id="{6D95AE55-B5F4-483D-AEFF-E8059F5502F5}" type="slidenum">
              <a:rPr lang="en-US" smtClean="0"/>
              <a:t>25</a:t>
            </a:fld>
            <a:endParaRPr lang="en-US"/>
          </a:p>
        </p:txBody>
      </p:sp>
    </p:spTree>
    <p:extLst>
      <p:ext uri="{BB962C8B-B14F-4D97-AF65-F5344CB8AC3E}">
        <p14:creationId xmlns:p14="http://schemas.microsoft.com/office/powerpoint/2010/main" val="3525718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10676860" cy="4667251"/>
          </a:xfrm>
        </p:spPr>
        <p:txBody>
          <a:bodyPr>
            <a:noAutofit/>
          </a:bodyPr>
          <a:lstStyle/>
          <a:p>
            <a:pPr marL="0" indent="0">
              <a:buNone/>
            </a:pPr>
            <a:r>
              <a:rPr lang="en-US" sz="3600" dirty="0"/>
              <a:t>If you use R, you WILL get errors</a:t>
            </a:r>
          </a:p>
          <a:p>
            <a:pPr marL="0" indent="0">
              <a:buNone/>
            </a:pPr>
            <a:r>
              <a:rPr lang="en-US" sz="3600" dirty="0"/>
              <a:t>You’ll get errors every other line (I do!) and that’s OK!</a:t>
            </a:r>
          </a:p>
          <a:p>
            <a:pPr marL="0" indent="0">
              <a:buNone/>
            </a:pPr>
            <a:endParaRPr lang="en-US" sz="3600" dirty="0"/>
          </a:p>
          <a:p>
            <a:pPr marL="0" indent="0">
              <a:buNone/>
            </a:pPr>
            <a:r>
              <a:rPr lang="en-US" sz="3600" dirty="0"/>
              <a:t>Don’t stress about an error, just find what the issue is</a:t>
            </a:r>
          </a:p>
          <a:p>
            <a:pPr marL="0" indent="0">
              <a:buNone/>
            </a:pPr>
            <a:endParaRPr lang="en-US" sz="3600" dirty="0"/>
          </a:p>
          <a:p>
            <a:pPr marL="0" indent="0">
              <a:buNone/>
            </a:pPr>
            <a:r>
              <a:rPr lang="en-US" sz="3600" dirty="0"/>
              <a:t>Errors don’t go away, you just get faster at solving them </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26</a:t>
            </a:fld>
            <a:endParaRPr lang="en-US"/>
          </a:p>
        </p:txBody>
      </p:sp>
      <p:pic>
        <p:nvPicPr>
          <p:cNvPr id="5" name="Graphic 4" descr="Smiling face outline with solid fill">
            <a:extLst>
              <a:ext uri="{FF2B5EF4-FFF2-40B4-BE49-F238E27FC236}">
                <a16:creationId xmlns:a16="http://schemas.microsoft.com/office/drawing/2014/main" id="{3DE5D2DC-6111-44D2-8BF9-FB8426258E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9523" y="5623556"/>
            <a:ext cx="655746" cy="655746"/>
          </a:xfrm>
          <a:prstGeom prst="rect">
            <a:avLst/>
          </a:prstGeom>
        </p:spPr>
      </p:pic>
    </p:spTree>
    <p:extLst>
      <p:ext uri="{BB962C8B-B14F-4D97-AF65-F5344CB8AC3E}">
        <p14:creationId xmlns:p14="http://schemas.microsoft.com/office/powerpoint/2010/main" val="1822443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234C-A3FE-4CAA-96DA-C1EC24767CDB}"/>
              </a:ext>
            </a:extLst>
          </p:cNvPr>
          <p:cNvSpPr>
            <a:spLocks noGrp="1"/>
          </p:cNvSpPr>
          <p:nvPr>
            <p:ph type="title"/>
          </p:nvPr>
        </p:nvSpPr>
        <p:spPr/>
        <p:txBody>
          <a:bodyPr/>
          <a:lstStyle/>
          <a:p>
            <a:r>
              <a:rPr lang="en-US" dirty="0"/>
              <a:t>Basic Programming</a:t>
            </a:r>
          </a:p>
        </p:txBody>
      </p:sp>
      <p:sp>
        <p:nvSpPr>
          <p:cNvPr id="3" name="Content Placeholder 2">
            <a:extLst>
              <a:ext uri="{FF2B5EF4-FFF2-40B4-BE49-F238E27FC236}">
                <a16:creationId xmlns:a16="http://schemas.microsoft.com/office/drawing/2014/main" id="{8FC4338A-48E5-4E34-B651-CB9B1DF82EF6}"/>
              </a:ext>
            </a:extLst>
          </p:cNvPr>
          <p:cNvSpPr>
            <a:spLocks noGrp="1"/>
          </p:cNvSpPr>
          <p:nvPr>
            <p:ph idx="1"/>
          </p:nvPr>
        </p:nvSpPr>
        <p:spPr>
          <a:xfrm>
            <a:off x="265815" y="1605516"/>
            <a:ext cx="5703366" cy="5115959"/>
          </a:xfrm>
        </p:spPr>
        <p:txBody>
          <a:bodyPr>
            <a:normAutofit/>
          </a:bodyPr>
          <a:lstStyle/>
          <a:p>
            <a:r>
              <a:rPr lang="en-US" dirty="0"/>
              <a:t>To set objects we use “=“ or “&lt;-”.</a:t>
            </a:r>
          </a:p>
          <a:p>
            <a:pPr marL="574675" lvl="1" indent="-234950">
              <a:tabLst>
                <a:tab pos="287338" algn="l"/>
              </a:tabLst>
            </a:pPr>
            <a:r>
              <a:rPr lang="en-US" i="1" dirty="0"/>
              <a:t>(By convention, use equals for setting variables that don’t change (a=5) and the arrow for everything more complex)</a:t>
            </a:r>
          </a:p>
          <a:p>
            <a:pPr>
              <a:spcBef>
                <a:spcPts val="3600"/>
              </a:spcBef>
            </a:pPr>
            <a:r>
              <a:rPr lang="en-US" dirty="0"/>
              <a:t>You re-write over previous values every time you evaluate</a:t>
            </a:r>
          </a:p>
          <a:p>
            <a:pPr>
              <a:spcBef>
                <a:spcPts val="3600"/>
              </a:spcBef>
            </a:pPr>
            <a:r>
              <a:rPr lang="en-US" dirty="0"/>
              <a:t>R is case sensitive</a:t>
            </a:r>
          </a:p>
          <a:p>
            <a:endParaRPr lang="en-US" dirty="0"/>
          </a:p>
          <a:p>
            <a:pPr marL="0" indent="0">
              <a:buNone/>
            </a:pPr>
            <a:r>
              <a:rPr lang="en-US" sz="2400" i="1" dirty="0"/>
              <a:t>Use </a:t>
            </a:r>
            <a:r>
              <a:rPr lang="en-US" sz="2400" i="1" dirty="0" err="1"/>
              <a:t>ctrl+Enter</a:t>
            </a:r>
            <a:r>
              <a:rPr lang="en-US" sz="2400" i="1" dirty="0"/>
              <a:t> (</a:t>
            </a:r>
            <a:r>
              <a:rPr lang="en-US" sz="2400" i="1" dirty="0" err="1"/>
              <a:t>CMD+Return</a:t>
            </a:r>
            <a:r>
              <a:rPr lang="en-US" sz="2400" i="1" dirty="0"/>
              <a:t>) or run button to evaluate</a:t>
            </a:r>
          </a:p>
        </p:txBody>
      </p:sp>
      <p:sp>
        <p:nvSpPr>
          <p:cNvPr id="4" name="Content Placeholder 2">
            <a:extLst>
              <a:ext uri="{FF2B5EF4-FFF2-40B4-BE49-F238E27FC236}">
                <a16:creationId xmlns:a16="http://schemas.microsoft.com/office/drawing/2014/main" id="{59BC0A26-C347-45F7-BF9B-6AE101372E3A}"/>
              </a:ext>
            </a:extLst>
          </p:cNvPr>
          <p:cNvSpPr txBox="1">
            <a:spLocks/>
          </p:cNvSpPr>
          <p:nvPr/>
        </p:nvSpPr>
        <p:spPr>
          <a:xfrm>
            <a:off x="6783571" y="1690688"/>
            <a:ext cx="482207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onsolas" panose="020B0609020204030204" pitchFamily="49" charset="0"/>
              </a:rPr>
              <a:t>&gt; a = 5</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5</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 = 7</a:t>
            </a: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[1] 7</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&gt; A</a:t>
            </a:r>
          </a:p>
          <a:p>
            <a:pPr marL="0" indent="0">
              <a:buNone/>
            </a:pPr>
            <a:r>
              <a:rPr lang="en-US" dirty="0">
                <a:latin typeface="Consolas" panose="020B0609020204030204" pitchFamily="49" charset="0"/>
              </a:rPr>
              <a:t>Error: object 'A' not found</a:t>
            </a:r>
          </a:p>
        </p:txBody>
      </p:sp>
      <p:sp>
        <p:nvSpPr>
          <p:cNvPr id="5" name="Slide Number Placeholder 4">
            <a:extLst>
              <a:ext uri="{FF2B5EF4-FFF2-40B4-BE49-F238E27FC236}">
                <a16:creationId xmlns:a16="http://schemas.microsoft.com/office/drawing/2014/main" id="{ADF5FA28-E335-4149-BC34-18A08F368EF9}"/>
              </a:ext>
            </a:extLst>
          </p:cNvPr>
          <p:cNvSpPr>
            <a:spLocks noGrp="1"/>
          </p:cNvSpPr>
          <p:nvPr>
            <p:ph type="sldNum" sz="quarter" idx="12"/>
          </p:nvPr>
        </p:nvSpPr>
        <p:spPr/>
        <p:txBody>
          <a:bodyPr/>
          <a:lstStyle/>
          <a:p>
            <a:fld id="{6D95AE55-B5F4-483D-AEFF-E8059F5502F5}" type="slidenum">
              <a:rPr lang="en-US" smtClean="0"/>
              <a:t>27</a:t>
            </a:fld>
            <a:endParaRPr lang="en-US"/>
          </a:p>
        </p:txBody>
      </p:sp>
      <p:grpSp>
        <p:nvGrpSpPr>
          <p:cNvPr id="6" name="Group 5">
            <a:extLst>
              <a:ext uri="{FF2B5EF4-FFF2-40B4-BE49-F238E27FC236}">
                <a16:creationId xmlns:a16="http://schemas.microsoft.com/office/drawing/2014/main" id="{677DBD59-BF36-412A-AED8-64EEEF253809}"/>
              </a:ext>
            </a:extLst>
          </p:cNvPr>
          <p:cNvGrpSpPr/>
          <p:nvPr/>
        </p:nvGrpSpPr>
        <p:grpSpPr>
          <a:xfrm>
            <a:off x="7348009" y="2681908"/>
            <a:ext cx="2514449" cy="630216"/>
            <a:chOff x="2993724" y="3796319"/>
            <a:chExt cx="2514449" cy="630216"/>
          </a:xfrm>
        </p:grpSpPr>
        <p:sp>
          <p:nvSpPr>
            <p:cNvPr id="7" name="Freeform: Shape 6">
              <a:extLst>
                <a:ext uri="{FF2B5EF4-FFF2-40B4-BE49-F238E27FC236}">
                  <a16:creationId xmlns:a16="http://schemas.microsoft.com/office/drawing/2014/main" id="{5A096AB6-85AC-45C8-83E1-4D21339F50CC}"/>
                </a:ext>
              </a:extLst>
            </p:cNvPr>
            <p:cNvSpPr/>
            <p:nvPr/>
          </p:nvSpPr>
          <p:spPr>
            <a:xfrm>
              <a:off x="3206329" y="4037979"/>
              <a:ext cx="2301844" cy="388556"/>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Lst>
              <a:ahLst/>
              <a:cxnLst>
                <a:cxn ang="0">
                  <a:pos x="connsiteX0" y="connsiteY0"/>
                </a:cxn>
                <a:cxn ang="0">
                  <a:pos x="connsiteX1" y="connsiteY1"/>
                </a:cxn>
                <a:cxn ang="0">
                  <a:pos x="connsiteX2" y="connsiteY2"/>
                </a:cxn>
              </a:cxnLst>
              <a:rect l="l" t="t" r="r" b="b"/>
              <a:pathLst>
                <a:path w="2670349" h="388556">
                  <a:moveTo>
                    <a:pt x="0" y="0"/>
                  </a:moveTo>
                  <a:cubicBezTo>
                    <a:pt x="40193" y="67826"/>
                    <a:pt x="189242" y="375137"/>
                    <a:pt x="1249344" y="388535"/>
                  </a:cubicBezTo>
                  <a:cubicBezTo>
                    <a:pt x="2472731" y="391047"/>
                    <a:pt x="2658626" y="175845"/>
                    <a:pt x="2670349" y="134815"/>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0E320FD-1870-44CA-B50C-A1435C3549FA}"/>
                </a:ext>
              </a:extLst>
            </p:cNvPr>
            <p:cNvSpPr/>
            <p:nvPr/>
          </p:nvSpPr>
          <p:spPr>
            <a:xfrm rot="8068255" flipV="1">
              <a:off x="2972086" y="3817957"/>
              <a:ext cx="313747" cy="27047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F1A4D43E-25A8-4C5B-8F69-ECEE1249F1FB}"/>
              </a:ext>
            </a:extLst>
          </p:cNvPr>
          <p:cNvSpPr txBox="1">
            <a:spLocks/>
          </p:cNvSpPr>
          <p:nvPr/>
        </p:nvSpPr>
        <p:spPr>
          <a:xfrm>
            <a:off x="9624340" y="2167507"/>
            <a:ext cx="2301845" cy="957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[1] in the console output means it’s the 1</a:t>
            </a:r>
            <a:r>
              <a:rPr lang="en-US" sz="1800" baseline="30000" dirty="0"/>
              <a:t>st</a:t>
            </a:r>
            <a:r>
              <a:rPr lang="en-US" sz="1800" dirty="0"/>
              <a:t> element</a:t>
            </a:r>
          </a:p>
        </p:txBody>
      </p:sp>
    </p:spTree>
    <p:extLst>
      <p:ext uri="{BB962C8B-B14F-4D97-AF65-F5344CB8AC3E}">
        <p14:creationId xmlns:p14="http://schemas.microsoft.com/office/powerpoint/2010/main" val="20477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14EBD-DF22-4D48-B41E-7CDBCD5A274F}"/>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A9C7D083-0F2A-4ECD-9F4D-35FC35550CC2}"/>
              </a:ext>
            </a:extLst>
          </p:cNvPr>
          <p:cNvSpPr>
            <a:spLocks noGrp="1"/>
          </p:cNvSpPr>
          <p:nvPr>
            <p:ph idx="1"/>
          </p:nvPr>
        </p:nvSpPr>
        <p:spPr>
          <a:xfrm>
            <a:off x="838200" y="1825625"/>
            <a:ext cx="5257800" cy="4351338"/>
          </a:xfrm>
        </p:spPr>
        <p:txBody>
          <a:bodyPr/>
          <a:lstStyle/>
          <a:p>
            <a:pPr marL="0" indent="0">
              <a:buNone/>
            </a:pPr>
            <a:r>
              <a:rPr lang="en-US" sz="2400" dirty="0">
                <a:latin typeface="Consolas" panose="020B0609020204030204" pitchFamily="49" charset="0"/>
              </a:rPr>
              <a:t>&gt; x1 &lt;- c(10, 8, 10, 12)</a:t>
            </a:r>
          </a:p>
          <a:p>
            <a:pPr marL="0" indent="0">
              <a:buNone/>
            </a:pPr>
            <a:r>
              <a:rPr lang="en-US" sz="2400" dirty="0">
                <a:latin typeface="Consolas" panose="020B0609020204030204" pitchFamily="49" charset="0"/>
              </a:rPr>
              <a:t>&gt; mean(x1)</a:t>
            </a:r>
          </a:p>
          <a:p>
            <a:endParaRPr lang="en-US" sz="2400" dirty="0">
              <a:latin typeface="Consolas" panose="020B0609020204030204" pitchFamily="49" charset="0"/>
            </a:endParaRPr>
          </a:p>
          <a:p>
            <a:pPr marL="0" indent="0">
              <a:buNone/>
            </a:pPr>
            <a:r>
              <a:rPr lang="en-US" sz="2400" dirty="0">
                <a:latin typeface="Consolas" panose="020B0609020204030204" pitchFamily="49" charset="0"/>
              </a:rPr>
              <a:t>&gt; x2 &lt;- c(1, 2</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log(), sqrt(), sum()</a:t>
            </a:r>
          </a:p>
          <a:p>
            <a:pPr marL="0" indent="0">
              <a:buNone/>
            </a:pPr>
            <a:endParaRPr lang="en-US" sz="3200" dirty="0">
              <a:latin typeface="Consolas" panose="020B0609020204030204" pitchFamily="49" charset="0"/>
            </a:endParaRPr>
          </a:p>
          <a:p>
            <a:pPr marL="0" indent="0">
              <a:buNone/>
            </a:pPr>
            <a:r>
              <a:rPr lang="en-US" sz="2400" dirty="0">
                <a:latin typeface="Consolas" panose="020B0609020204030204" pitchFamily="49" charset="0"/>
              </a:rPr>
              <a:t>seq(from=0, to=100, by=2)</a:t>
            </a:r>
          </a:p>
        </p:txBody>
      </p:sp>
      <p:sp>
        <p:nvSpPr>
          <p:cNvPr id="4" name="Content Placeholder 2">
            <a:extLst>
              <a:ext uri="{FF2B5EF4-FFF2-40B4-BE49-F238E27FC236}">
                <a16:creationId xmlns:a16="http://schemas.microsoft.com/office/drawing/2014/main" id="{8A7E0E75-44E0-4DCD-8DAF-3F673CEC239D}"/>
              </a:ext>
            </a:extLst>
          </p:cNvPr>
          <p:cNvSpPr txBox="1">
            <a:spLocks/>
          </p:cNvSpPr>
          <p:nvPr/>
        </p:nvSpPr>
        <p:spPr>
          <a:xfrm>
            <a:off x="6621351" y="1690688"/>
            <a:ext cx="49736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0"/>
              </a:spcBef>
              <a:buNone/>
            </a:pPr>
            <a:r>
              <a:rPr lang="en-US" i="1" dirty="0"/>
              <a:t>c() is short for concatenate, or combining things together</a:t>
            </a:r>
          </a:p>
          <a:p>
            <a:pPr marL="0" indent="0">
              <a:spcBef>
                <a:spcPts val="3000"/>
              </a:spcBef>
              <a:buNone/>
            </a:pPr>
            <a:r>
              <a:rPr lang="en-US" i="1" dirty="0"/>
              <a:t>Lines can’t continue if left unfinished</a:t>
            </a:r>
          </a:p>
          <a:p>
            <a:pPr marL="0" indent="0">
              <a:spcBef>
                <a:spcPts val="3000"/>
              </a:spcBef>
              <a:buNone/>
            </a:pPr>
            <a:r>
              <a:rPr lang="en-US" i="1" dirty="0"/>
              <a:t>Explore what happens when you take log of something</a:t>
            </a:r>
          </a:p>
          <a:p>
            <a:pPr marL="0" indent="0">
              <a:spcBef>
                <a:spcPts val="3000"/>
              </a:spcBef>
              <a:buNone/>
            </a:pPr>
            <a:r>
              <a:rPr lang="en-US" i="1" dirty="0"/>
              <a:t>Create a sequence</a:t>
            </a:r>
          </a:p>
        </p:txBody>
      </p:sp>
      <p:sp>
        <p:nvSpPr>
          <p:cNvPr id="5" name="Slide Number Placeholder 4">
            <a:extLst>
              <a:ext uri="{FF2B5EF4-FFF2-40B4-BE49-F238E27FC236}">
                <a16:creationId xmlns:a16="http://schemas.microsoft.com/office/drawing/2014/main" id="{6261BDF1-FDF0-4BED-B1BF-E6B6DA44EF13}"/>
              </a:ext>
            </a:extLst>
          </p:cNvPr>
          <p:cNvSpPr>
            <a:spLocks noGrp="1"/>
          </p:cNvSpPr>
          <p:nvPr>
            <p:ph type="sldNum" sz="quarter" idx="12"/>
          </p:nvPr>
        </p:nvSpPr>
        <p:spPr/>
        <p:txBody>
          <a:bodyPr/>
          <a:lstStyle/>
          <a:p>
            <a:fld id="{6D95AE55-B5F4-483D-AEFF-E8059F5502F5}" type="slidenum">
              <a:rPr lang="en-US" smtClean="0"/>
              <a:t>28</a:t>
            </a:fld>
            <a:endParaRPr lang="en-US"/>
          </a:p>
        </p:txBody>
      </p:sp>
    </p:spTree>
    <p:extLst>
      <p:ext uri="{BB962C8B-B14F-4D97-AF65-F5344CB8AC3E}">
        <p14:creationId xmlns:p14="http://schemas.microsoft.com/office/powerpoint/2010/main" val="151255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Basic Programming cont.</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10515600" cy="5209954"/>
          </a:xfrm>
        </p:spPr>
        <p:txBody>
          <a:bodyPr>
            <a:normAutofit/>
          </a:bodyPr>
          <a:lstStyle/>
          <a:p>
            <a:r>
              <a:rPr lang="en-US" dirty="0"/>
              <a:t>Enter the following code:   </a:t>
            </a:r>
          </a:p>
          <a:p>
            <a:pPr marL="0" indent="0">
              <a:buNone/>
            </a:pPr>
            <a:r>
              <a:rPr lang="en-US" sz="2400" dirty="0">
                <a:latin typeface="Consolas" panose="020B0609020204030204" pitchFamily="49" charset="0"/>
              </a:rPr>
              <a:t>x3 &lt;- c(2,4,6,8,10)</a:t>
            </a:r>
          </a:p>
          <a:p>
            <a:pPr marL="0" indent="0">
              <a:buNone/>
            </a:pPr>
            <a:r>
              <a:rPr lang="en-US" sz="2400" dirty="0">
                <a:latin typeface="Consolas" panose="020B0609020204030204" pitchFamily="49" charset="0"/>
              </a:rPr>
              <a:t>x3[5]</a:t>
            </a:r>
          </a:p>
          <a:p>
            <a:r>
              <a:rPr lang="en-US" dirty="0"/>
              <a:t>This returns the 5</a:t>
            </a:r>
            <a:r>
              <a:rPr lang="en-US" baseline="30000" dirty="0"/>
              <a:t>th</a:t>
            </a:r>
            <a:r>
              <a:rPr lang="en-US" dirty="0"/>
              <a:t> element (10)</a:t>
            </a:r>
          </a:p>
          <a:p>
            <a:endParaRPr lang="en-US" dirty="0"/>
          </a:p>
          <a:p>
            <a:pPr marL="0" indent="0">
              <a:buNone/>
            </a:pPr>
            <a:r>
              <a:rPr lang="en-US" sz="2400" dirty="0" err="1">
                <a:latin typeface="Consolas" panose="020B0609020204030204" pitchFamily="49" charset="0"/>
              </a:rPr>
              <a:t>myfirstdf</a:t>
            </a:r>
            <a:r>
              <a:rPr lang="en-US" sz="2400" dirty="0">
                <a:latin typeface="Consolas" panose="020B0609020204030204" pitchFamily="49" charset="0"/>
              </a:rPr>
              <a:t> &lt;- </a:t>
            </a:r>
            <a:r>
              <a:rPr lang="en-US" sz="2400" dirty="0" err="1">
                <a:latin typeface="Consolas" panose="020B0609020204030204" pitchFamily="49" charset="0"/>
              </a:rPr>
              <a:t>data.frame</a:t>
            </a:r>
            <a:r>
              <a:rPr lang="en-US" sz="2400" dirty="0">
                <a:latin typeface="Consolas" panose="020B0609020204030204" pitchFamily="49" charset="0"/>
              </a:rPr>
              <a:t>(sex = c("Male", "Male", "Female"), </a:t>
            </a:r>
          </a:p>
          <a:p>
            <a:pPr marL="0" indent="0">
              <a:buNone/>
            </a:pPr>
            <a:r>
              <a:rPr lang="en-US" sz="2400" dirty="0">
                <a:latin typeface="Consolas" panose="020B0609020204030204" pitchFamily="49" charset="0"/>
              </a:rPr>
              <a:t>   length = c(110, 112, 90), </a:t>
            </a:r>
          </a:p>
          <a:p>
            <a:pPr marL="0" indent="0">
              <a:buNone/>
            </a:pPr>
            <a:r>
              <a:rPr lang="en-US" sz="2400" dirty="0">
                <a:latin typeface="Consolas" panose="020B0609020204030204" pitchFamily="49" charset="0"/>
              </a:rPr>
              <a:t>   weight = c(3, 3.4, 2.4),</a:t>
            </a:r>
          </a:p>
          <a:p>
            <a:pPr marL="0" indent="0">
              <a:buNone/>
            </a:pPr>
            <a:r>
              <a:rPr lang="en-US" sz="2400" dirty="0">
                <a:latin typeface="Consolas" panose="020B0609020204030204" pitchFamily="49" charset="0"/>
              </a:rPr>
              <a:t>   age = c(2, 2, 1))</a:t>
            </a:r>
          </a:p>
          <a:p>
            <a:pPr marL="0" indent="0">
              <a:buNone/>
            </a:pPr>
            <a:r>
              <a:rPr lang="en-US" sz="2400" dirty="0" err="1">
                <a:latin typeface="Consolas" panose="020B0609020204030204" pitchFamily="49" charset="0"/>
              </a:rPr>
              <a:t>myfirstdf</a:t>
            </a:r>
            <a:endParaRPr lang="en-US" sz="2400" dirty="0">
              <a:latin typeface="Consolas" panose="020B0609020204030204" pitchFamily="49" charset="0"/>
            </a:endParaRPr>
          </a:p>
          <a:p>
            <a:r>
              <a:rPr lang="en-US" dirty="0"/>
              <a:t>Look at this </a:t>
            </a:r>
            <a:r>
              <a:rPr lang="en-US" dirty="0" err="1"/>
              <a:t>dataframe</a:t>
            </a:r>
            <a:r>
              <a:rPr lang="en-US" dirty="0"/>
              <a:t>! You’ve got some data!</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B6C8817-FDE5-4BFC-A51B-67BD0A415BBE}"/>
              </a:ext>
            </a:extLst>
          </p:cNvPr>
          <p:cNvSpPr>
            <a:spLocks noGrp="1"/>
          </p:cNvSpPr>
          <p:nvPr>
            <p:ph type="sldNum" sz="quarter" idx="12"/>
          </p:nvPr>
        </p:nvSpPr>
        <p:spPr/>
        <p:txBody>
          <a:bodyPr/>
          <a:lstStyle/>
          <a:p>
            <a:fld id="{6D95AE55-B5F4-483D-AEFF-E8059F5502F5}" type="slidenum">
              <a:rPr lang="en-US" smtClean="0"/>
              <a:t>29</a:t>
            </a:fld>
            <a:endParaRPr lang="en-US"/>
          </a:p>
        </p:txBody>
      </p:sp>
    </p:spTree>
    <p:extLst>
      <p:ext uri="{BB962C8B-B14F-4D97-AF65-F5344CB8AC3E}">
        <p14:creationId xmlns:p14="http://schemas.microsoft.com/office/powerpoint/2010/main" val="17304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B181-329B-40E6-B14F-21E78D7563CB}"/>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AF17B8D6-64F8-4488-8642-7611696D9465}"/>
              </a:ext>
            </a:extLst>
          </p:cNvPr>
          <p:cNvSpPr>
            <a:spLocks noGrp="1"/>
          </p:cNvSpPr>
          <p:nvPr>
            <p:ph idx="1"/>
          </p:nvPr>
        </p:nvSpPr>
        <p:spPr>
          <a:xfrm>
            <a:off x="572757" y="1825625"/>
            <a:ext cx="5979210" cy="4846906"/>
          </a:xfrm>
        </p:spPr>
        <p:txBody>
          <a:bodyPr>
            <a:normAutofit/>
          </a:bodyPr>
          <a:lstStyle/>
          <a:p>
            <a:pPr marL="0" indent="0">
              <a:buNone/>
            </a:pPr>
            <a:r>
              <a:rPr lang="en-US" dirty="0"/>
              <a:t>What you’ll need today:</a:t>
            </a:r>
          </a:p>
          <a:p>
            <a:pPr lvl="1"/>
            <a:r>
              <a:rPr lang="en-US" dirty="0"/>
              <a:t>Computer with R &amp; RStudio installed</a:t>
            </a:r>
          </a:p>
          <a:p>
            <a:pPr lvl="1"/>
            <a:r>
              <a:rPr lang="en-US" dirty="0"/>
              <a:t>Files that Justin emailed over</a:t>
            </a:r>
          </a:p>
          <a:p>
            <a:endParaRPr lang="en-US" dirty="0"/>
          </a:p>
          <a:p>
            <a:endParaRPr lang="en-US" dirty="0"/>
          </a:p>
          <a:p>
            <a:pPr marL="0" indent="0">
              <a:buNone/>
            </a:pPr>
            <a:r>
              <a:rPr lang="en-US" sz="2400" i="1" dirty="0"/>
              <a:t>If there is something that is wrong (e.g., broken link) or poorly explained (my teaching), please let me know and/or write it down. </a:t>
            </a:r>
          </a:p>
          <a:p>
            <a:pPr marL="0" indent="0">
              <a:buNone/>
            </a:pPr>
            <a:r>
              <a:rPr lang="en-US" sz="2400" i="1" dirty="0"/>
              <a:t>After the course, there will be a survey to give me feedback on improvements</a:t>
            </a:r>
          </a:p>
        </p:txBody>
      </p:sp>
      <p:sp>
        <p:nvSpPr>
          <p:cNvPr id="4" name="Slide Number Placeholder 3">
            <a:extLst>
              <a:ext uri="{FF2B5EF4-FFF2-40B4-BE49-F238E27FC236}">
                <a16:creationId xmlns:a16="http://schemas.microsoft.com/office/drawing/2014/main" id="{0517DE60-94E6-41D2-9303-4D442F8BF45B}"/>
              </a:ext>
            </a:extLst>
          </p:cNvPr>
          <p:cNvSpPr>
            <a:spLocks noGrp="1"/>
          </p:cNvSpPr>
          <p:nvPr>
            <p:ph type="sldNum" sz="quarter" idx="12"/>
          </p:nvPr>
        </p:nvSpPr>
        <p:spPr/>
        <p:txBody>
          <a:bodyPr/>
          <a:lstStyle/>
          <a:p>
            <a:fld id="{6D95AE55-B5F4-483D-AEFF-E8059F5502F5}" type="slidenum">
              <a:rPr lang="en-US" smtClean="0"/>
              <a:t>3</a:t>
            </a:fld>
            <a:endParaRPr lang="en-US"/>
          </a:p>
        </p:txBody>
      </p:sp>
      <p:pic>
        <p:nvPicPr>
          <p:cNvPr id="6" name="Graphic 5" descr="Computer">
            <a:extLst>
              <a:ext uri="{FF2B5EF4-FFF2-40B4-BE49-F238E27FC236}">
                <a16:creationId xmlns:a16="http://schemas.microsoft.com/office/drawing/2014/main" id="{DF199B7E-7994-4ECE-914D-CC6312EDBE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4294" y="1202452"/>
            <a:ext cx="1973282" cy="1622714"/>
          </a:xfrm>
          <a:prstGeom prst="rect">
            <a:avLst/>
          </a:prstGeom>
        </p:spPr>
      </p:pic>
      <p:pic>
        <p:nvPicPr>
          <p:cNvPr id="7" name="Picture 6" descr="A close up of a sign&#10;&#10;Description automatically generated">
            <a:extLst>
              <a:ext uri="{FF2B5EF4-FFF2-40B4-BE49-F238E27FC236}">
                <a16:creationId xmlns:a16="http://schemas.microsoft.com/office/drawing/2014/main" id="{0FD8A126-3055-42BE-BCF7-EFDE51CFC278}"/>
              </a:ext>
            </a:extLst>
          </p:cNvPr>
          <p:cNvPicPr>
            <a:picLocks noChangeAspect="1"/>
          </p:cNvPicPr>
          <p:nvPr/>
        </p:nvPicPr>
        <p:blipFill rotWithShape="1">
          <a:blip r:embed="rId5">
            <a:extLst>
              <a:ext uri="{28A0092B-C50C-407E-A947-70E740481C1C}">
                <a14:useLocalDpi xmlns:a14="http://schemas.microsoft.com/office/drawing/2010/main" val="0"/>
              </a:ext>
            </a:extLst>
          </a:blip>
          <a:srcRect l="-1205" r="1"/>
          <a:stretch/>
        </p:blipFill>
        <p:spPr>
          <a:xfrm>
            <a:off x="7950844" y="2899190"/>
            <a:ext cx="3362208" cy="1166604"/>
          </a:xfrm>
          <a:prstGeom prst="rect">
            <a:avLst/>
          </a:prstGeom>
        </p:spPr>
      </p:pic>
      <p:grpSp>
        <p:nvGrpSpPr>
          <p:cNvPr id="29" name="Group 28">
            <a:extLst>
              <a:ext uri="{FF2B5EF4-FFF2-40B4-BE49-F238E27FC236}">
                <a16:creationId xmlns:a16="http://schemas.microsoft.com/office/drawing/2014/main" id="{C07CCA62-6938-4496-8EDF-78410C1EB92B}"/>
              </a:ext>
            </a:extLst>
          </p:cNvPr>
          <p:cNvGrpSpPr/>
          <p:nvPr/>
        </p:nvGrpSpPr>
        <p:grpSpPr>
          <a:xfrm>
            <a:off x="8757907" y="4955053"/>
            <a:ext cx="1829669" cy="1473473"/>
            <a:chOff x="7118350" y="4337555"/>
            <a:chExt cx="1829669" cy="1473473"/>
          </a:xfrm>
        </p:grpSpPr>
        <p:grpSp>
          <p:nvGrpSpPr>
            <p:cNvPr id="22" name="Group 21">
              <a:extLst>
                <a:ext uri="{FF2B5EF4-FFF2-40B4-BE49-F238E27FC236}">
                  <a16:creationId xmlns:a16="http://schemas.microsoft.com/office/drawing/2014/main" id="{BF5ADD3C-01E6-4B6A-8A49-63EC2BA31AD1}"/>
                </a:ext>
              </a:extLst>
            </p:cNvPr>
            <p:cNvGrpSpPr/>
            <p:nvPr/>
          </p:nvGrpSpPr>
          <p:grpSpPr>
            <a:xfrm>
              <a:off x="7118350" y="4337555"/>
              <a:ext cx="1829669" cy="1473473"/>
              <a:chOff x="7118350" y="4337555"/>
              <a:chExt cx="1260980" cy="1015495"/>
            </a:xfrm>
          </p:grpSpPr>
          <p:sp>
            <p:nvSpPr>
              <p:cNvPr id="11" name="Rectangle: Rounded Corners 10">
                <a:extLst>
                  <a:ext uri="{FF2B5EF4-FFF2-40B4-BE49-F238E27FC236}">
                    <a16:creationId xmlns:a16="http://schemas.microsoft.com/office/drawing/2014/main" id="{131AD19D-D96A-4815-B6E8-CF3CD8DC34D5}"/>
                  </a:ext>
                </a:extLst>
              </p:cNvPr>
              <p:cNvSpPr/>
              <p:nvPr/>
            </p:nvSpPr>
            <p:spPr>
              <a:xfrm>
                <a:off x="7118350" y="4337555"/>
                <a:ext cx="463550" cy="1015495"/>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BFC788-9D8E-45BD-926B-106AE35E6C24}"/>
                  </a:ext>
                </a:extLst>
              </p:cNvPr>
              <p:cNvSpPr/>
              <p:nvPr/>
            </p:nvSpPr>
            <p:spPr>
              <a:xfrm>
                <a:off x="7537450" y="4490139"/>
                <a:ext cx="841880" cy="60256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4BA7ADE-3902-496F-9281-82E5278ADF6B}"/>
                  </a:ext>
                </a:extLst>
              </p:cNvPr>
              <p:cNvSpPr/>
              <p:nvPr/>
            </p:nvSpPr>
            <p:spPr>
              <a:xfrm rot="2031236">
                <a:off x="7464609" y="4414672"/>
                <a:ext cx="330769" cy="177111"/>
              </a:xfrm>
              <a:prstGeom prst="roundRect">
                <a:avLst>
                  <a:gd name="adj" fmla="val 8559"/>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A9C7DD6-C506-4A4E-A67D-85D0865A0C7B}"/>
                </a:ext>
              </a:extLst>
            </p:cNvPr>
            <p:cNvGrpSpPr/>
            <p:nvPr/>
          </p:nvGrpSpPr>
          <p:grpSpPr>
            <a:xfrm>
              <a:off x="7486311" y="4367215"/>
              <a:ext cx="1178919" cy="1401405"/>
              <a:chOff x="7371943" y="4357996"/>
              <a:chExt cx="812493" cy="965827"/>
            </a:xfrm>
          </p:grpSpPr>
          <p:grpSp>
            <p:nvGrpSpPr>
              <p:cNvPr id="19" name="Group 18">
                <a:extLst>
                  <a:ext uri="{FF2B5EF4-FFF2-40B4-BE49-F238E27FC236}">
                    <a16:creationId xmlns:a16="http://schemas.microsoft.com/office/drawing/2014/main" id="{09C2D90E-3A49-423C-8895-76AFC326AB25}"/>
                  </a:ext>
                </a:extLst>
              </p:cNvPr>
              <p:cNvGrpSpPr/>
              <p:nvPr/>
            </p:nvGrpSpPr>
            <p:grpSpPr>
              <a:xfrm>
                <a:off x="7371943" y="4357996"/>
                <a:ext cx="640158" cy="965827"/>
                <a:chOff x="7371943" y="4357996"/>
                <a:chExt cx="640158" cy="965827"/>
              </a:xfrm>
            </p:grpSpPr>
            <p:sp>
              <p:nvSpPr>
                <p:cNvPr id="16" name="Rectangle: Rounded Corners 15">
                  <a:extLst>
                    <a:ext uri="{FF2B5EF4-FFF2-40B4-BE49-F238E27FC236}">
                      <a16:creationId xmlns:a16="http://schemas.microsoft.com/office/drawing/2014/main" id="{8D64BD08-2D45-48BE-8178-2699FE9761A0}"/>
                    </a:ext>
                  </a:extLst>
                </p:cNvPr>
                <p:cNvSpPr/>
                <p:nvPr/>
              </p:nvSpPr>
              <p:spPr>
                <a:xfrm rot="5400000">
                  <a:off x="7126999" y="4818425"/>
                  <a:ext cx="833684"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E87A959-1E5E-4B91-BE26-A64B13F9DD09}"/>
                    </a:ext>
                  </a:extLst>
                </p:cNvPr>
                <p:cNvSpPr/>
                <p:nvPr/>
              </p:nvSpPr>
              <p:spPr>
                <a:xfrm rot="5400000">
                  <a:off x="7062119" y="4667820"/>
                  <a:ext cx="796760"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B7DDE7D5-5A71-4681-A312-F9BFF2332D1A}"/>
                    </a:ext>
                  </a:extLst>
                </p:cNvPr>
                <p:cNvSpPr/>
                <p:nvPr/>
              </p:nvSpPr>
              <p:spPr>
                <a:xfrm rot="2028151">
                  <a:off x="7429350" y="4510882"/>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Rounded Corners 19">
                <a:extLst>
                  <a:ext uri="{FF2B5EF4-FFF2-40B4-BE49-F238E27FC236}">
                    <a16:creationId xmlns:a16="http://schemas.microsoft.com/office/drawing/2014/main" id="{1B6C4848-446C-4C0C-8328-0DFB16F238B0}"/>
                  </a:ext>
                </a:extLst>
              </p:cNvPr>
              <p:cNvSpPr/>
              <p:nvPr/>
            </p:nvSpPr>
            <p:spPr>
              <a:xfrm>
                <a:off x="7601685" y="4508139"/>
                <a:ext cx="582751" cy="177111"/>
              </a:xfrm>
              <a:prstGeom prst="roundRect">
                <a:avLst>
                  <a:gd name="adj" fmla="val 8559"/>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Picture 4">
            <a:extLst>
              <a:ext uri="{FF2B5EF4-FFF2-40B4-BE49-F238E27FC236}">
                <a16:creationId xmlns:a16="http://schemas.microsoft.com/office/drawing/2014/main" id="{F07FBEF0-182E-4DAB-ADCC-5AB581077CEB}"/>
              </a:ext>
            </a:extLst>
          </p:cNvPr>
          <p:cNvPicPr>
            <a:picLocks noChangeAspect="1"/>
          </p:cNvPicPr>
          <p:nvPr/>
        </p:nvPicPr>
        <p:blipFill>
          <a:blip r:embed="rId6">
            <a:duotone>
              <a:schemeClr val="accent6">
                <a:shade val="45000"/>
                <a:satMod val="135000"/>
              </a:schemeClr>
              <a:prstClr val="white"/>
            </a:duotone>
          </a:blip>
          <a:stretch>
            <a:fillRect/>
          </a:stretch>
        </p:blipFill>
        <p:spPr>
          <a:xfrm rot="668004">
            <a:off x="9546540" y="4303974"/>
            <a:ext cx="1321472" cy="1387826"/>
          </a:xfrm>
          <a:prstGeom prst="rect">
            <a:avLst/>
          </a:prstGeom>
          <a:effectLst>
            <a:outerShdw blurRad="50800" dist="38100" dir="2700000" algn="tl" rotWithShape="0">
              <a:prstClr val="black">
                <a:alpha val="40000"/>
              </a:prstClr>
            </a:outerShdw>
          </a:effectLst>
        </p:spPr>
      </p:pic>
      <p:sp>
        <p:nvSpPr>
          <p:cNvPr id="26" name="Freeform: Shape 25">
            <a:extLst>
              <a:ext uri="{FF2B5EF4-FFF2-40B4-BE49-F238E27FC236}">
                <a16:creationId xmlns:a16="http://schemas.microsoft.com/office/drawing/2014/main" id="{FBF36498-F7FF-4E36-9F81-AB93E9A572C4}"/>
              </a:ext>
            </a:extLst>
          </p:cNvPr>
          <p:cNvSpPr/>
          <p:nvPr/>
        </p:nvSpPr>
        <p:spPr>
          <a:xfrm>
            <a:off x="8776535" y="5533579"/>
            <a:ext cx="2052856" cy="912167"/>
          </a:xfrm>
          <a:custGeom>
            <a:avLst/>
            <a:gdLst>
              <a:gd name="connsiteX0" fmla="*/ 238125 w 1407319"/>
              <a:gd name="connsiteY0" fmla="*/ 50006 h 628650"/>
              <a:gd name="connsiteX1" fmla="*/ 280988 w 1407319"/>
              <a:gd name="connsiteY1" fmla="*/ 2381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309563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409575 w 1407319"/>
              <a:gd name="connsiteY3" fmla="*/ 4762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0650 w 1407319"/>
              <a:gd name="connsiteY6" fmla="*/ 14287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1352550 w 1407319"/>
              <a:gd name="connsiteY4" fmla="*/ 0 h 628650"/>
              <a:gd name="connsiteX5" fmla="*/ 1378744 w 1407319"/>
              <a:gd name="connsiteY5" fmla="*/ 7143 h 628650"/>
              <a:gd name="connsiteX6" fmla="*/ 1397794 w 1407319"/>
              <a:gd name="connsiteY6" fmla="*/ 19049 h 628650"/>
              <a:gd name="connsiteX7" fmla="*/ 1404938 w 1407319"/>
              <a:gd name="connsiteY7" fmla="*/ 38100 h 628650"/>
              <a:gd name="connsiteX8" fmla="*/ 1407319 w 1407319"/>
              <a:gd name="connsiteY8" fmla="*/ 54768 h 628650"/>
              <a:gd name="connsiteX9" fmla="*/ 1402556 w 1407319"/>
              <a:gd name="connsiteY9" fmla="*/ 80962 h 628650"/>
              <a:gd name="connsiteX10" fmla="*/ 1157288 w 1407319"/>
              <a:gd name="connsiteY10" fmla="*/ 628650 h 628650"/>
              <a:gd name="connsiteX11" fmla="*/ 0 w 1407319"/>
              <a:gd name="connsiteY11" fmla="*/ 626268 h 628650"/>
              <a:gd name="connsiteX12" fmla="*/ 238125 w 1407319"/>
              <a:gd name="connsiteY12" fmla="*/ 50006 h 628650"/>
              <a:gd name="connsiteX0" fmla="*/ 238125 w 1407319"/>
              <a:gd name="connsiteY0" fmla="*/ 52388 h 631032"/>
              <a:gd name="connsiteX1" fmla="*/ 259557 w 1407319"/>
              <a:gd name="connsiteY1" fmla="*/ 16670 h 631032"/>
              <a:gd name="connsiteX2" fmla="*/ 297657 w 1407319"/>
              <a:gd name="connsiteY2" fmla="*/ 2382 h 631032"/>
              <a:gd name="connsiteX3" fmla="*/ 342900 w 1407319"/>
              <a:gd name="connsiteY3" fmla="*/ 4762 h 631032"/>
              <a:gd name="connsiteX4" fmla="*/ 347663 w 1407319"/>
              <a:gd name="connsiteY4" fmla="*/ 0 h 631032"/>
              <a:gd name="connsiteX5" fmla="*/ 1352550 w 1407319"/>
              <a:gd name="connsiteY5" fmla="*/ 2382 h 631032"/>
              <a:gd name="connsiteX6" fmla="*/ 1378744 w 1407319"/>
              <a:gd name="connsiteY6" fmla="*/ 9525 h 631032"/>
              <a:gd name="connsiteX7" fmla="*/ 1397794 w 1407319"/>
              <a:gd name="connsiteY7" fmla="*/ 21431 h 631032"/>
              <a:gd name="connsiteX8" fmla="*/ 1404938 w 1407319"/>
              <a:gd name="connsiteY8" fmla="*/ 40482 h 631032"/>
              <a:gd name="connsiteX9" fmla="*/ 1407319 w 1407319"/>
              <a:gd name="connsiteY9" fmla="*/ 57150 h 631032"/>
              <a:gd name="connsiteX10" fmla="*/ 1402556 w 1407319"/>
              <a:gd name="connsiteY10" fmla="*/ 83344 h 631032"/>
              <a:gd name="connsiteX11" fmla="*/ 1157288 w 1407319"/>
              <a:gd name="connsiteY11" fmla="*/ 631032 h 631032"/>
              <a:gd name="connsiteX12" fmla="*/ 0 w 1407319"/>
              <a:gd name="connsiteY12" fmla="*/ 628650 h 631032"/>
              <a:gd name="connsiteX13" fmla="*/ 238125 w 1407319"/>
              <a:gd name="connsiteY13" fmla="*/ 52388 h 631032"/>
              <a:gd name="connsiteX0" fmla="*/ 238125 w 1407319"/>
              <a:gd name="connsiteY0" fmla="*/ 50006 h 628650"/>
              <a:gd name="connsiteX1" fmla="*/ 259557 w 1407319"/>
              <a:gd name="connsiteY1" fmla="*/ 14288 h 628650"/>
              <a:gd name="connsiteX2" fmla="*/ 297657 w 1407319"/>
              <a:gd name="connsiteY2" fmla="*/ 0 h 628650"/>
              <a:gd name="connsiteX3" fmla="*/ 342900 w 1407319"/>
              <a:gd name="connsiteY3" fmla="*/ 2380 h 628650"/>
              <a:gd name="connsiteX4" fmla="*/ 388145 w 1407319"/>
              <a:gd name="connsiteY4" fmla="*/ 2380 h 628650"/>
              <a:gd name="connsiteX5" fmla="*/ 1352550 w 1407319"/>
              <a:gd name="connsiteY5" fmla="*/ 0 h 628650"/>
              <a:gd name="connsiteX6" fmla="*/ 1378744 w 1407319"/>
              <a:gd name="connsiteY6" fmla="*/ 7143 h 628650"/>
              <a:gd name="connsiteX7" fmla="*/ 1397794 w 1407319"/>
              <a:gd name="connsiteY7" fmla="*/ 19049 h 628650"/>
              <a:gd name="connsiteX8" fmla="*/ 1404938 w 1407319"/>
              <a:gd name="connsiteY8" fmla="*/ 38100 h 628650"/>
              <a:gd name="connsiteX9" fmla="*/ 1407319 w 1407319"/>
              <a:gd name="connsiteY9" fmla="*/ 54768 h 628650"/>
              <a:gd name="connsiteX10" fmla="*/ 1402556 w 1407319"/>
              <a:gd name="connsiteY10" fmla="*/ 80962 h 628650"/>
              <a:gd name="connsiteX11" fmla="*/ 1157288 w 1407319"/>
              <a:gd name="connsiteY11" fmla="*/ 628650 h 628650"/>
              <a:gd name="connsiteX12" fmla="*/ 0 w 1407319"/>
              <a:gd name="connsiteY12" fmla="*/ 626268 h 628650"/>
              <a:gd name="connsiteX13" fmla="*/ 238125 w 1407319"/>
              <a:gd name="connsiteY13" fmla="*/ 50006 h 628650"/>
              <a:gd name="connsiteX0" fmla="*/ 238125 w 1407319"/>
              <a:gd name="connsiteY0" fmla="*/ 50008 h 628652"/>
              <a:gd name="connsiteX1" fmla="*/ 259557 w 1407319"/>
              <a:gd name="connsiteY1" fmla="*/ 14290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97657 w 1407319"/>
              <a:gd name="connsiteY2" fmla="*/ 2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2861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88145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0 w 1407319"/>
              <a:gd name="connsiteY12" fmla="*/ 626270 h 628652"/>
              <a:gd name="connsiteX13" fmla="*/ 238125 w 1407319"/>
              <a:gd name="connsiteY13"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626270 h 628652"/>
              <a:gd name="connsiteX14" fmla="*/ 238125 w 1407319"/>
              <a:gd name="connsiteY14" fmla="*/ 50008 h 628652"/>
              <a:gd name="connsiteX0" fmla="*/ 226219 w 1395413"/>
              <a:gd name="connsiteY0" fmla="*/ 50008 h 628652"/>
              <a:gd name="connsiteX1" fmla="*/ 240508 w 1395413"/>
              <a:gd name="connsiteY1" fmla="*/ 19052 h 628652"/>
              <a:gd name="connsiteX2" fmla="*/ 269083 w 1395413"/>
              <a:gd name="connsiteY2" fmla="*/ 2384 h 628652"/>
              <a:gd name="connsiteX3" fmla="*/ 297657 w 1395413"/>
              <a:gd name="connsiteY3" fmla="*/ 0 h 628652"/>
              <a:gd name="connsiteX4" fmla="*/ 335758 w 1395413"/>
              <a:gd name="connsiteY4" fmla="*/ 2382 h 628652"/>
              <a:gd name="connsiteX5" fmla="*/ 1340644 w 1395413"/>
              <a:gd name="connsiteY5" fmla="*/ 2 h 628652"/>
              <a:gd name="connsiteX6" fmla="*/ 1366838 w 1395413"/>
              <a:gd name="connsiteY6" fmla="*/ 7145 h 628652"/>
              <a:gd name="connsiteX7" fmla="*/ 1385888 w 1395413"/>
              <a:gd name="connsiteY7" fmla="*/ 19051 h 628652"/>
              <a:gd name="connsiteX8" fmla="*/ 1393032 w 1395413"/>
              <a:gd name="connsiteY8" fmla="*/ 38102 h 628652"/>
              <a:gd name="connsiteX9" fmla="*/ 1395413 w 1395413"/>
              <a:gd name="connsiteY9" fmla="*/ 54770 h 628652"/>
              <a:gd name="connsiteX10" fmla="*/ 1390650 w 1395413"/>
              <a:gd name="connsiteY10" fmla="*/ 80964 h 628652"/>
              <a:gd name="connsiteX11" fmla="*/ 1145382 w 1395413"/>
              <a:gd name="connsiteY11" fmla="*/ 628652 h 628652"/>
              <a:gd name="connsiteX12" fmla="*/ 73485 w 1395413"/>
              <a:gd name="connsiteY12" fmla="*/ 623889 h 628652"/>
              <a:gd name="connsiteX13" fmla="*/ 0 w 1395413"/>
              <a:gd name="connsiteY13" fmla="*/ 585789 h 628652"/>
              <a:gd name="connsiteX14" fmla="*/ 226219 w 1395413"/>
              <a:gd name="connsiteY14" fmla="*/ 50008 h 628652"/>
              <a:gd name="connsiteX0" fmla="*/ 254794 w 1423988"/>
              <a:gd name="connsiteY0" fmla="*/ 50008 h 628652"/>
              <a:gd name="connsiteX1" fmla="*/ 269083 w 1423988"/>
              <a:gd name="connsiteY1" fmla="*/ 19052 h 628652"/>
              <a:gd name="connsiteX2" fmla="*/ 297658 w 1423988"/>
              <a:gd name="connsiteY2" fmla="*/ 2384 h 628652"/>
              <a:gd name="connsiteX3" fmla="*/ 326232 w 1423988"/>
              <a:gd name="connsiteY3" fmla="*/ 0 h 628652"/>
              <a:gd name="connsiteX4" fmla="*/ 364333 w 1423988"/>
              <a:gd name="connsiteY4" fmla="*/ 2382 h 628652"/>
              <a:gd name="connsiteX5" fmla="*/ 1369219 w 1423988"/>
              <a:gd name="connsiteY5" fmla="*/ 2 h 628652"/>
              <a:gd name="connsiteX6" fmla="*/ 1395413 w 1423988"/>
              <a:gd name="connsiteY6" fmla="*/ 7145 h 628652"/>
              <a:gd name="connsiteX7" fmla="*/ 1414463 w 1423988"/>
              <a:gd name="connsiteY7" fmla="*/ 19051 h 628652"/>
              <a:gd name="connsiteX8" fmla="*/ 1421607 w 1423988"/>
              <a:gd name="connsiteY8" fmla="*/ 38102 h 628652"/>
              <a:gd name="connsiteX9" fmla="*/ 1423988 w 1423988"/>
              <a:gd name="connsiteY9" fmla="*/ 54770 h 628652"/>
              <a:gd name="connsiteX10" fmla="*/ 1419225 w 1423988"/>
              <a:gd name="connsiteY10" fmla="*/ 80964 h 628652"/>
              <a:gd name="connsiteX11" fmla="*/ 1173957 w 1423988"/>
              <a:gd name="connsiteY11" fmla="*/ 628652 h 628652"/>
              <a:gd name="connsiteX12" fmla="*/ 102060 w 1423988"/>
              <a:gd name="connsiteY12" fmla="*/ 623889 h 628652"/>
              <a:gd name="connsiteX13" fmla="*/ 0 w 1423988"/>
              <a:gd name="connsiteY13" fmla="*/ 616745 h 628652"/>
              <a:gd name="connsiteX14" fmla="*/ 254794 w 1423988"/>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0 w 1407319"/>
              <a:gd name="connsiteY13" fmla="*/ 561976 h 628652"/>
              <a:gd name="connsiteX14" fmla="*/ 238125 w 1407319"/>
              <a:gd name="connsiteY14" fmla="*/ 50008 h 628652"/>
              <a:gd name="connsiteX0" fmla="*/ 238125 w 1407319"/>
              <a:gd name="connsiteY0" fmla="*/ 50008 h 628652"/>
              <a:gd name="connsiteX1" fmla="*/ 252414 w 1407319"/>
              <a:gd name="connsiteY1" fmla="*/ 19052 h 628652"/>
              <a:gd name="connsiteX2" fmla="*/ 280989 w 1407319"/>
              <a:gd name="connsiteY2" fmla="*/ 2384 h 628652"/>
              <a:gd name="connsiteX3" fmla="*/ 309563 w 1407319"/>
              <a:gd name="connsiteY3" fmla="*/ 0 h 628652"/>
              <a:gd name="connsiteX4" fmla="*/ 347664 w 1407319"/>
              <a:gd name="connsiteY4" fmla="*/ 2382 h 628652"/>
              <a:gd name="connsiteX5" fmla="*/ 1352550 w 1407319"/>
              <a:gd name="connsiteY5" fmla="*/ 2 h 628652"/>
              <a:gd name="connsiteX6" fmla="*/ 1378744 w 1407319"/>
              <a:gd name="connsiteY6" fmla="*/ 7145 h 628652"/>
              <a:gd name="connsiteX7" fmla="*/ 1397794 w 1407319"/>
              <a:gd name="connsiteY7" fmla="*/ 19051 h 628652"/>
              <a:gd name="connsiteX8" fmla="*/ 1404938 w 1407319"/>
              <a:gd name="connsiteY8" fmla="*/ 38102 h 628652"/>
              <a:gd name="connsiteX9" fmla="*/ 1407319 w 1407319"/>
              <a:gd name="connsiteY9" fmla="*/ 54770 h 628652"/>
              <a:gd name="connsiteX10" fmla="*/ 1402556 w 1407319"/>
              <a:gd name="connsiteY10" fmla="*/ 80964 h 628652"/>
              <a:gd name="connsiteX11" fmla="*/ 1157288 w 1407319"/>
              <a:gd name="connsiteY11" fmla="*/ 628652 h 628652"/>
              <a:gd name="connsiteX12" fmla="*/ 85391 w 1407319"/>
              <a:gd name="connsiteY12" fmla="*/ 623889 h 628652"/>
              <a:gd name="connsiteX13" fmla="*/ 47291 w 1407319"/>
              <a:gd name="connsiteY13" fmla="*/ 600076 h 628652"/>
              <a:gd name="connsiteX14" fmla="*/ 0 w 1407319"/>
              <a:gd name="connsiteY14" fmla="*/ 561976 h 628652"/>
              <a:gd name="connsiteX15" fmla="*/ 238125 w 1407319"/>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0 w 1426703"/>
              <a:gd name="connsiteY13" fmla="*/ 619126 h 628652"/>
              <a:gd name="connsiteX14" fmla="*/ 19384 w 1426703"/>
              <a:gd name="connsiteY14" fmla="*/ 561976 h 628652"/>
              <a:gd name="connsiteX15" fmla="*/ 257509 w 1426703"/>
              <a:gd name="connsiteY15"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66675 w 1426703"/>
              <a:gd name="connsiteY13" fmla="*/ 623889 h 628652"/>
              <a:gd name="connsiteX14" fmla="*/ 0 w 1426703"/>
              <a:gd name="connsiteY14" fmla="*/ 619126 h 628652"/>
              <a:gd name="connsiteX15" fmla="*/ 19384 w 1426703"/>
              <a:gd name="connsiteY15" fmla="*/ 561976 h 628652"/>
              <a:gd name="connsiteX16" fmla="*/ 257509 w 1426703"/>
              <a:gd name="connsiteY16" fmla="*/ 50008 h 628652"/>
              <a:gd name="connsiteX0" fmla="*/ 257509 w 1426703"/>
              <a:gd name="connsiteY0" fmla="*/ 50008 h 628652"/>
              <a:gd name="connsiteX1" fmla="*/ 271798 w 1426703"/>
              <a:gd name="connsiteY1" fmla="*/ 19052 h 628652"/>
              <a:gd name="connsiteX2" fmla="*/ 300373 w 1426703"/>
              <a:gd name="connsiteY2" fmla="*/ 2384 h 628652"/>
              <a:gd name="connsiteX3" fmla="*/ 328947 w 1426703"/>
              <a:gd name="connsiteY3" fmla="*/ 0 h 628652"/>
              <a:gd name="connsiteX4" fmla="*/ 367048 w 1426703"/>
              <a:gd name="connsiteY4" fmla="*/ 2382 h 628652"/>
              <a:gd name="connsiteX5" fmla="*/ 1371934 w 1426703"/>
              <a:gd name="connsiteY5" fmla="*/ 2 h 628652"/>
              <a:gd name="connsiteX6" fmla="*/ 1398128 w 1426703"/>
              <a:gd name="connsiteY6" fmla="*/ 7145 h 628652"/>
              <a:gd name="connsiteX7" fmla="*/ 1417178 w 1426703"/>
              <a:gd name="connsiteY7" fmla="*/ 19051 h 628652"/>
              <a:gd name="connsiteX8" fmla="*/ 1424322 w 1426703"/>
              <a:gd name="connsiteY8" fmla="*/ 38102 h 628652"/>
              <a:gd name="connsiteX9" fmla="*/ 1426703 w 1426703"/>
              <a:gd name="connsiteY9" fmla="*/ 54770 h 628652"/>
              <a:gd name="connsiteX10" fmla="*/ 1421940 w 1426703"/>
              <a:gd name="connsiteY10" fmla="*/ 80964 h 628652"/>
              <a:gd name="connsiteX11" fmla="*/ 1176672 w 1426703"/>
              <a:gd name="connsiteY11" fmla="*/ 628652 h 628652"/>
              <a:gd name="connsiteX12" fmla="*/ 104775 w 1426703"/>
              <a:gd name="connsiteY12" fmla="*/ 623889 h 628652"/>
              <a:gd name="connsiteX13" fmla="*/ 33337 w 1426703"/>
              <a:gd name="connsiteY13" fmla="*/ 626270 h 628652"/>
              <a:gd name="connsiteX14" fmla="*/ 0 w 1426703"/>
              <a:gd name="connsiteY14" fmla="*/ 619126 h 628652"/>
              <a:gd name="connsiteX15" fmla="*/ 19384 w 1426703"/>
              <a:gd name="connsiteY15" fmla="*/ 561976 h 628652"/>
              <a:gd name="connsiteX16" fmla="*/ 257509 w 1426703"/>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3889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 name="connsiteX0" fmla="*/ 245603 w 1414797"/>
              <a:gd name="connsiteY0" fmla="*/ 50008 h 628652"/>
              <a:gd name="connsiteX1" fmla="*/ 259892 w 1414797"/>
              <a:gd name="connsiteY1" fmla="*/ 19052 h 628652"/>
              <a:gd name="connsiteX2" fmla="*/ 288467 w 1414797"/>
              <a:gd name="connsiteY2" fmla="*/ 2384 h 628652"/>
              <a:gd name="connsiteX3" fmla="*/ 317041 w 1414797"/>
              <a:gd name="connsiteY3" fmla="*/ 0 h 628652"/>
              <a:gd name="connsiteX4" fmla="*/ 355142 w 1414797"/>
              <a:gd name="connsiteY4" fmla="*/ 2382 h 628652"/>
              <a:gd name="connsiteX5" fmla="*/ 1360028 w 1414797"/>
              <a:gd name="connsiteY5" fmla="*/ 2 h 628652"/>
              <a:gd name="connsiteX6" fmla="*/ 1386222 w 1414797"/>
              <a:gd name="connsiteY6" fmla="*/ 7145 h 628652"/>
              <a:gd name="connsiteX7" fmla="*/ 1405272 w 1414797"/>
              <a:gd name="connsiteY7" fmla="*/ 19051 h 628652"/>
              <a:gd name="connsiteX8" fmla="*/ 1412416 w 1414797"/>
              <a:gd name="connsiteY8" fmla="*/ 38102 h 628652"/>
              <a:gd name="connsiteX9" fmla="*/ 1414797 w 1414797"/>
              <a:gd name="connsiteY9" fmla="*/ 54770 h 628652"/>
              <a:gd name="connsiteX10" fmla="*/ 1410034 w 1414797"/>
              <a:gd name="connsiteY10" fmla="*/ 80964 h 628652"/>
              <a:gd name="connsiteX11" fmla="*/ 1164766 w 1414797"/>
              <a:gd name="connsiteY11" fmla="*/ 628652 h 628652"/>
              <a:gd name="connsiteX12" fmla="*/ 92869 w 1414797"/>
              <a:gd name="connsiteY12" fmla="*/ 626270 h 628652"/>
              <a:gd name="connsiteX13" fmla="*/ 21431 w 1414797"/>
              <a:gd name="connsiteY13" fmla="*/ 626270 h 628652"/>
              <a:gd name="connsiteX14" fmla="*/ 0 w 1414797"/>
              <a:gd name="connsiteY14" fmla="*/ 597695 h 628652"/>
              <a:gd name="connsiteX15" fmla="*/ 7478 w 1414797"/>
              <a:gd name="connsiteY15" fmla="*/ 561976 h 628652"/>
              <a:gd name="connsiteX16" fmla="*/ 245603 w 1414797"/>
              <a:gd name="connsiteY16" fmla="*/ 50008 h 6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797" h="628652">
                <a:moveTo>
                  <a:pt x="245603" y="50008"/>
                </a:moveTo>
                <a:lnTo>
                  <a:pt x="259892" y="19052"/>
                </a:lnTo>
                <a:lnTo>
                  <a:pt x="288467" y="2384"/>
                </a:lnTo>
                <a:lnTo>
                  <a:pt x="317041" y="0"/>
                </a:lnTo>
                <a:lnTo>
                  <a:pt x="355142" y="2382"/>
                </a:lnTo>
                <a:lnTo>
                  <a:pt x="1360028" y="2"/>
                </a:lnTo>
                <a:lnTo>
                  <a:pt x="1386222" y="7145"/>
                </a:lnTo>
                <a:lnTo>
                  <a:pt x="1405272" y="19051"/>
                </a:lnTo>
                <a:lnTo>
                  <a:pt x="1412416" y="38102"/>
                </a:lnTo>
                <a:lnTo>
                  <a:pt x="1414797" y="54770"/>
                </a:lnTo>
                <a:lnTo>
                  <a:pt x="1410034" y="80964"/>
                </a:lnTo>
                <a:lnTo>
                  <a:pt x="1164766" y="628652"/>
                </a:lnTo>
                <a:lnTo>
                  <a:pt x="92869" y="626270"/>
                </a:lnTo>
                <a:lnTo>
                  <a:pt x="21431" y="626270"/>
                </a:lnTo>
                <a:lnTo>
                  <a:pt x="0" y="597695"/>
                </a:lnTo>
                <a:lnTo>
                  <a:pt x="7478" y="561976"/>
                </a:lnTo>
                <a:lnTo>
                  <a:pt x="245603" y="50008"/>
                </a:lnTo>
                <a:close/>
              </a:path>
            </a:pathLst>
          </a:cu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018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4508-5FE8-451D-BAE0-E0E3DB8E6A06}"/>
              </a:ext>
            </a:extLst>
          </p:cNvPr>
          <p:cNvSpPr>
            <a:spLocks noGrp="1"/>
          </p:cNvSpPr>
          <p:nvPr>
            <p:ph type="title"/>
          </p:nvPr>
        </p:nvSpPr>
        <p:spPr/>
        <p:txBody>
          <a:bodyPr/>
          <a:lstStyle/>
          <a:p>
            <a:r>
              <a:rPr lang="en-US" dirty="0"/>
              <a:t>Quotations</a:t>
            </a:r>
          </a:p>
        </p:txBody>
      </p:sp>
      <p:sp>
        <p:nvSpPr>
          <p:cNvPr id="3" name="Content Placeholder 2">
            <a:extLst>
              <a:ext uri="{FF2B5EF4-FFF2-40B4-BE49-F238E27FC236}">
                <a16:creationId xmlns:a16="http://schemas.microsoft.com/office/drawing/2014/main" id="{B871BCE9-9EE1-451B-8830-AF6A83424DDD}"/>
              </a:ext>
            </a:extLst>
          </p:cNvPr>
          <p:cNvSpPr>
            <a:spLocks noGrp="1"/>
          </p:cNvSpPr>
          <p:nvPr>
            <p:ph idx="1"/>
          </p:nvPr>
        </p:nvSpPr>
        <p:spPr>
          <a:xfrm>
            <a:off x="838200" y="1531088"/>
            <a:ext cx="6235840" cy="5209954"/>
          </a:xfrm>
        </p:spPr>
        <p:txBody>
          <a:bodyPr>
            <a:normAutofit/>
          </a:bodyPr>
          <a:lstStyle/>
          <a:p>
            <a:r>
              <a:rPr lang="en-US" dirty="0"/>
              <a:t>Knowing what is and isn’t put in quotes is tricky when starting out</a:t>
            </a:r>
          </a:p>
          <a:p>
            <a:endParaRPr lang="en-US" dirty="0"/>
          </a:p>
          <a:p>
            <a:r>
              <a:rPr lang="en-US" dirty="0"/>
              <a:t>Single quotes ‘x’ are usually interchangeable with double quotes “x”</a:t>
            </a:r>
          </a:p>
          <a:p>
            <a:endParaRPr lang="en-US" dirty="0"/>
          </a:p>
          <a:p>
            <a:r>
              <a:rPr lang="en-US" dirty="0"/>
              <a:t>Often you differentiate between a character and a variable by putting characters in quotes </a:t>
            </a:r>
          </a:p>
          <a:p>
            <a:pPr lvl="1"/>
            <a:r>
              <a:rPr lang="en-US" dirty="0"/>
              <a:t>Conversely, sometimes you quote variables inside a function</a:t>
            </a:r>
          </a:p>
        </p:txBody>
      </p:sp>
      <p:sp>
        <p:nvSpPr>
          <p:cNvPr id="4" name="Slide Number Placeholder 3">
            <a:extLst>
              <a:ext uri="{FF2B5EF4-FFF2-40B4-BE49-F238E27FC236}">
                <a16:creationId xmlns:a16="http://schemas.microsoft.com/office/drawing/2014/main" id="{9EECAB6B-26E9-4D8C-B313-0A7516909DC6}"/>
              </a:ext>
            </a:extLst>
          </p:cNvPr>
          <p:cNvSpPr>
            <a:spLocks noGrp="1"/>
          </p:cNvSpPr>
          <p:nvPr>
            <p:ph type="sldNum" sz="quarter" idx="12"/>
          </p:nvPr>
        </p:nvSpPr>
        <p:spPr/>
        <p:txBody>
          <a:bodyPr/>
          <a:lstStyle/>
          <a:p>
            <a:fld id="{6D95AE55-B5F4-483D-AEFF-E8059F5502F5}" type="slidenum">
              <a:rPr lang="en-US" smtClean="0"/>
              <a:t>30</a:t>
            </a:fld>
            <a:endParaRPr lang="en-US"/>
          </a:p>
        </p:txBody>
      </p:sp>
      <p:pic>
        <p:nvPicPr>
          <p:cNvPr id="6" name="Graphic 5" descr="Closed quotation mark with solid fill">
            <a:extLst>
              <a:ext uri="{FF2B5EF4-FFF2-40B4-BE49-F238E27FC236}">
                <a16:creationId xmlns:a16="http://schemas.microsoft.com/office/drawing/2014/main" id="{8B104E8F-BE3A-4D19-9A99-568C0EE14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3210" y="2706305"/>
            <a:ext cx="1716272" cy="1716272"/>
          </a:xfrm>
          <a:prstGeom prst="rect">
            <a:avLst/>
          </a:prstGeom>
        </p:spPr>
      </p:pic>
      <p:pic>
        <p:nvPicPr>
          <p:cNvPr id="8" name="Graphic 7" descr="Open quotation mark with solid fill">
            <a:extLst>
              <a:ext uri="{FF2B5EF4-FFF2-40B4-BE49-F238E27FC236}">
                <a16:creationId xmlns:a16="http://schemas.microsoft.com/office/drawing/2014/main" id="{EC707516-DA25-4AE8-97BB-2AA86F005A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2464" y="1985950"/>
            <a:ext cx="1716272" cy="1716272"/>
          </a:xfrm>
          <a:prstGeom prst="rect">
            <a:avLst/>
          </a:prstGeom>
        </p:spPr>
      </p:pic>
    </p:spTree>
    <p:extLst>
      <p:ext uri="{BB962C8B-B14F-4D97-AF65-F5344CB8AC3E}">
        <p14:creationId xmlns:p14="http://schemas.microsoft.com/office/powerpoint/2010/main" val="3485748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NAs</a:t>
            </a:r>
          </a:p>
        </p:txBody>
      </p:sp>
      <p:sp>
        <p:nvSpPr>
          <p:cNvPr id="3" name="Content Placeholder 2">
            <a:extLst>
              <a:ext uri="{FF2B5EF4-FFF2-40B4-BE49-F238E27FC236}">
                <a16:creationId xmlns:a16="http://schemas.microsoft.com/office/drawing/2014/main" id="{E2432BF2-832B-4E8A-87C0-16CEBB05520F}"/>
              </a:ext>
            </a:extLst>
          </p:cNvPr>
          <p:cNvSpPr>
            <a:spLocks noGrp="1"/>
          </p:cNvSpPr>
          <p:nvPr>
            <p:ph idx="1"/>
          </p:nvPr>
        </p:nvSpPr>
        <p:spPr>
          <a:xfrm>
            <a:off x="838200" y="1825625"/>
            <a:ext cx="5509437" cy="4702766"/>
          </a:xfrm>
        </p:spPr>
        <p:txBody>
          <a:bodyPr>
            <a:normAutofit/>
          </a:bodyPr>
          <a:lstStyle/>
          <a:p>
            <a:r>
              <a:rPr lang="en-US" dirty="0"/>
              <a:t>If you import your own data, you’ll inevitably run into NA issues. </a:t>
            </a:r>
          </a:p>
          <a:p>
            <a:r>
              <a:rPr lang="en-US" dirty="0"/>
              <a:t>An NA is just a known “blank”</a:t>
            </a:r>
          </a:p>
          <a:p>
            <a:r>
              <a:rPr lang="en-US" dirty="0"/>
              <a:t>R will often throw errors for NAs</a:t>
            </a:r>
          </a:p>
          <a:p>
            <a:pPr lvl="1"/>
            <a:r>
              <a:rPr lang="en-US" dirty="0"/>
              <a:t>It just doesn’t want to assume it knows best what you want</a:t>
            </a:r>
          </a:p>
          <a:p>
            <a:endParaRPr lang="en-US" dirty="0"/>
          </a:p>
          <a:p>
            <a:r>
              <a:rPr lang="en-US" dirty="0"/>
              <a:t>You can usually remove NAs in a function (usually good idea) or filter them out ahead of time</a:t>
            </a:r>
          </a:p>
          <a:p>
            <a:endParaRPr lang="en-US" dirty="0"/>
          </a:p>
        </p:txBody>
      </p:sp>
      <p:sp>
        <p:nvSpPr>
          <p:cNvPr id="4" name="Content Placeholder 2">
            <a:extLst>
              <a:ext uri="{FF2B5EF4-FFF2-40B4-BE49-F238E27FC236}">
                <a16:creationId xmlns:a16="http://schemas.microsoft.com/office/drawing/2014/main" id="{95D43AFE-ED3F-476D-AAAD-54CCF52FF24E}"/>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mean(c(3,4,5,6,NA))</a:t>
            </a:r>
          </a:p>
          <a:p>
            <a:pPr marL="0" indent="0">
              <a:buNone/>
            </a:pPr>
            <a:r>
              <a:rPr lang="en-US" sz="2000" dirty="0">
                <a:latin typeface="Consolas" panose="020B0609020204030204" pitchFamily="49" charset="0"/>
              </a:rPr>
              <a:t>[1] NA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mean(c(3,4,5,6,NA), na.rm = TRUE)</a:t>
            </a:r>
          </a:p>
          <a:p>
            <a:pPr marL="0" indent="0">
              <a:buNone/>
            </a:pPr>
            <a:r>
              <a:rPr lang="en-US" sz="2000" dirty="0">
                <a:latin typeface="Consolas" panose="020B0609020204030204" pitchFamily="49" charset="0"/>
              </a:rPr>
              <a:t>[1] 4.5</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8" name="Content Placeholder 2">
            <a:extLst>
              <a:ext uri="{FF2B5EF4-FFF2-40B4-BE49-F238E27FC236}">
                <a16:creationId xmlns:a16="http://schemas.microsoft.com/office/drawing/2014/main" id="{6C8F6450-4806-49BA-B5FF-62DB7ABADC47}"/>
              </a:ext>
            </a:extLst>
          </p:cNvPr>
          <p:cNvSpPr txBox="1">
            <a:spLocks/>
          </p:cNvSpPr>
          <p:nvPr/>
        </p:nvSpPr>
        <p:spPr>
          <a:xfrm>
            <a:off x="6783572" y="4325545"/>
            <a:ext cx="4178837" cy="1287023"/>
          </a:xfrm>
          <a:prstGeom prst="rect">
            <a:avLst/>
          </a:prstGeom>
          <a:ln w="63500">
            <a:solidFill>
              <a:schemeClr val="accent6"/>
            </a:solidFill>
          </a:ln>
          <a:effectLst>
            <a:glow rad="76200">
              <a:srgbClr val="00B0F0">
                <a:alpha val="33000"/>
              </a:srgbClr>
            </a:glo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Remember: </a:t>
            </a:r>
          </a:p>
          <a:p>
            <a:pPr marL="0" indent="0" algn="ctr">
              <a:buNone/>
            </a:pPr>
            <a:r>
              <a:rPr lang="en-US" sz="3200" dirty="0"/>
              <a:t>“A blank is not a zero!”</a:t>
            </a:r>
          </a:p>
          <a:p>
            <a:pPr algn="ctr"/>
            <a:endParaRPr lang="en-US" sz="3200" dirty="0"/>
          </a:p>
        </p:txBody>
      </p:sp>
      <p:sp>
        <p:nvSpPr>
          <p:cNvPr id="5" name="Slide Number Placeholder 4">
            <a:extLst>
              <a:ext uri="{FF2B5EF4-FFF2-40B4-BE49-F238E27FC236}">
                <a16:creationId xmlns:a16="http://schemas.microsoft.com/office/drawing/2014/main" id="{C4EDD6AF-3D11-4A9B-9127-3B58329D3F34}"/>
              </a:ext>
            </a:extLst>
          </p:cNvPr>
          <p:cNvSpPr>
            <a:spLocks noGrp="1"/>
          </p:cNvSpPr>
          <p:nvPr>
            <p:ph type="sldNum" sz="quarter" idx="12"/>
          </p:nvPr>
        </p:nvSpPr>
        <p:spPr/>
        <p:txBody>
          <a:bodyPr/>
          <a:lstStyle/>
          <a:p>
            <a:fld id="{6D95AE55-B5F4-483D-AEFF-E8059F5502F5}" type="slidenum">
              <a:rPr lang="en-US" smtClean="0"/>
              <a:t>31</a:t>
            </a:fld>
            <a:endParaRPr lang="en-US"/>
          </a:p>
        </p:txBody>
      </p:sp>
    </p:spTree>
    <p:extLst>
      <p:ext uri="{BB962C8B-B14F-4D97-AF65-F5344CB8AC3E}">
        <p14:creationId xmlns:p14="http://schemas.microsoft.com/office/powerpoint/2010/main" val="21380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44EA-AA07-4F13-B003-0FC259939092}"/>
              </a:ext>
            </a:extLst>
          </p:cNvPr>
          <p:cNvSpPr>
            <a:spLocks noGrp="1"/>
          </p:cNvSpPr>
          <p:nvPr>
            <p:ph type="title"/>
          </p:nvPr>
        </p:nvSpPr>
        <p:spPr/>
        <p:txBody>
          <a:bodyPr>
            <a:normAutofit/>
          </a:bodyPr>
          <a:lstStyle/>
          <a:p>
            <a:r>
              <a:rPr lang="en-US" dirty="0"/>
              <a:t>Operators</a:t>
            </a:r>
          </a:p>
        </p:txBody>
      </p:sp>
      <p:sp>
        <p:nvSpPr>
          <p:cNvPr id="4" name="Slide Number Placeholder 3">
            <a:extLst>
              <a:ext uri="{FF2B5EF4-FFF2-40B4-BE49-F238E27FC236}">
                <a16:creationId xmlns:a16="http://schemas.microsoft.com/office/drawing/2014/main" id="{8CDE58F4-2A5A-4926-A536-B5C969F01743}"/>
              </a:ext>
            </a:extLst>
          </p:cNvPr>
          <p:cNvSpPr>
            <a:spLocks noGrp="1"/>
          </p:cNvSpPr>
          <p:nvPr>
            <p:ph type="sldNum" sz="quarter" idx="12"/>
          </p:nvPr>
        </p:nvSpPr>
        <p:spPr/>
        <p:txBody>
          <a:bodyPr/>
          <a:lstStyle/>
          <a:p>
            <a:fld id="{6D95AE55-B5F4-483D-AEFF-E8059F5502F5}" type="slidenum">
              <a:rPr lang="en-US" smtClean="0"/>
              <a:t>32</a:t>
            </a:fld>
            <a:endParaRPr lang="en-US"/>
          </a:p>
        </p:txBody>
      </p:sp>
      <p:grpSp>
        <p:nvGrpSpPr>
          <p:cNvPr id="72" name="Group 71">
            <a:extLst>
              <a:ext uri="{FF2B5EF4-FFF2-40B4-BE49-F238E27FC236}">
                <a16:creationId xmlns:a16="http://schemas.microsoft.com/office/drawing/2014/main" id="{3D51DDBD-DFBD-416F-A872-0BC943BF84AB}"/>
              </a:ext>
            </a:extLst>
          </p:cNvPr>
          <p:cNvGrpSpPr/>
          <p:nvPr/>
        </p:nvGrpSpPr>
        <p:grpSpPr>
          <a:xfrm>
            <a:off x="9628542" y="1779611"/>
            <a:ext cx="1758048" cy="1487151"/>
            <a:chOff x="3189814" y="1335253"/>
            <a:chExt cx="1758048" cy="1487151"/>
          </a:xfrm>
        </p:grpSpPr>
        <p:grpSp>
          <p:nvGrpSpPr>
            <p:cNvPr id="53" name="Group 52">
              <a:extLst>
                <a:ext uri="{FF2B5EF4-FFF2-40B4-BE49-F238E27FC236}">
                  <a16:creationId xmlns:a16="http://schemas.microsoft.com/office/drawing/2014/main" id="{99BC257E-FD2E-4B98-85EF-01195D51D1B6}"/>
                </a:ext>
              </a:extLst>
            </p:cNvPr>
            <p:cNvGrpSpPr/>
            <p:nvPr/>
          </p:nvGrpSpPr>
          <p:grpSpPr>
            <a:xfrm>
              <a:off x="3260695" y="1335253"/>
              <a:ext cx="1620285" cy="1487151"/>
              <a:chOff x="5428218" y="1861025"/>
              <a:chExt cx="1620285" cy="1487151"/>
            </a:xfrm>
          </p:grpSpPr>
          <p:grpSp>
            <p:nvGrpSpPr>
              <p:cNvPr id="34" name="Group 33">
                <a:extLst>
                  <a:ext uri="{FF2B5EF4-FFF2-40B4-BE49-F238E27FC236}">
                    <a16:creationId xmlns:a16="http://schemas.microsoft.com/office/drawing/2014/main" id="{705AE446-32A5-4519-881A-3970098C7EF3}"/>
                  </a:ext>
                </a:extLst>
              </p:cNvPr>
              <p:cNvGrpSpPr/>
              <p:nvPr/>
            </p:nvGrpSpPr>
            <p:grpSpPr>
              <a:xfrm>
                <a:off x="5428218" y="2275033"/>
                <a:ext cx="1620285" cy="1073143"/>
                <a:chOff x="6667736" y="2005965"/>
                <a:chExt cx="1351124" cy="894873"/>
              </a:xfrm>
            </p:grpSpPr>
            <p:sp>
              <p:nvSpPr>
                <p:cNvPr id="35" name="Freeform: Shape 34">
                  <a:extLst>
                    <a:ext uri="{FF2B5EF4-FFF2-40B4-BE49-F238E27FC236}">
                      <a16:creationId xmlns:a16="http://schemas.microsoft.com/office/drawing/2014/main" id="{5A8BA082-75B2-434A-8463-CB1E1A7CF210}"/>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C0CDCBF0-D472-41C3-B77D-537386C0238D}"/>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Freeform: Shape 36">
                  <a:extLst>
                    <a:ext uri="{FF2B5EF4-FFF2-40B4-BE49-F238E27FC236}">
                      <a16:creationId xmlns:a16="http://schemas.microsoft.com/office/drawing/2014/main" id="{DA91A760-EE6F-4957-BA31-2A6129F9A0F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8" name="Oval 37">
                  <a:extLst>
                    <a:ext uri="{FF2B5EF4-FFF2-40B4-BE49-F238E27FC236}">
                      <a16:creationId xmlns:a16="http://schemas.microsoft.com/office/drawing/2014/main" id="{E87DB7A2-BDB3-47D1-B940-E415565E4AE2}"/>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CD9D9-E23D-4508-8DED-E8B8451B6B1E}"/>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E1CC75-4D16-4EFD-8720-C9773224AF24}"/>
                  </a:ext>
                </a:extLst>
              </p:cNvPr>
              <p:cNvSpPr txBox="1"/>
              <p:nvPr/>
            </p:nvSpPr>
            <p:spPr>
              <a:xfrm>
                <a:off x="5706357" y="1861025"/>
                <a:ext cx="1060008" cy="369332"/>
              </a:xfrm>
              <a:prstGeom prst="rect">
                <a:avLst/>
              </a:prstGeom>
              <a:noFill/>
            </p:spPr>
            <p:txBody>
              <a:bodyPr wrap="square" rtlCol="0">
                <a:spAutoFit/>
              </a:bodyPr>
              <a:lstStyle/>
              <a:p>
                <a:pPr algn="ctr"/>
                <a:r>
                  <a:rPr lang="en-US" dirty="0"/>
                  <a:t>X | Y</a:t>
                </a:r>
              </a:p>
            </p:txBody>
          </p:sp>
        </p:grpSp>
        <p:sp>
          <p:nvSpPr>
            <p:cNvPr id="63" name="TextBox 62">
              <a:extLst>
                <a:ext uri="{FF2B5EF4-FFF2-40B4-BE49-F238E27FC236}">
                  <a16:creationId xmlns:a16="http://schemas.microsoft.com/office/drawing/2014/main" id="{DED48D10-3A03-4D70-AAFF-14B944C73513}"/>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73" name="Group 72">
            <a:extLst>
              <a:ext uri="{FF2B5EF4-FFF2-40B4-BE49-F238E27FC236}">
                <a16:creationId xmlns:a16="http://schemas.microsoft.com/office/drawing/2014/main" id="{A2D15AD1-40DA-41E2-A511-057F4AFCFBEC}"/>
              </a:ext>
            </a:extLst>
          </p:cNvPr>
          <p:cNvGrpSpPr/>
          <p:nvPr/>
        </p:nvGrpSpPr>
        <p:grpSpPr>
          <a:xfrm>
            <a:off x="5257806" y="1809941"/>
            <a:ext cx="1758048" cy="1487153"/>
            <a:chOff x="3189814" y="1335253"/>
            <a:chExt cx="1758048" cy="1487153"/>
          </a:xfrm>
        </p:grpSpPr>
        <p:grpSp>
          <p:nvGrpSpPr>
            <p:cNvPr id="74" name="Group 73">
              <a:extLst>
                <a:ext uri="{FF2B5EF4-FFF2-40B4-BE49-F238E27FC236}">
                  <a16:creationId xmlns:a16="http://schemas.microsoft.com/office/drawing/2014/main" id="{024BF153-EB22-43C5-BACE-4DD39C93B299}"/>
                </a:ext>
              </a:extLst>
            </p:cNvPr>
            <p:cNvGrpSpPr/>
            <p:nvPr/>
          </p:nvGrpSpPr>
          <p:grpSpPr>
            <a:xfrm>
              <a:off x="3260695" y="1335253"/>
              <a:ext cx="1617143" cy="1487153"/>
              <a:chOff x="5428218" y="1861025"/>
              <a:chExt cx="1617143" cy="1487153"/>
            </a:xfrm>
          </p:grpSpPr>
          <p:grpSp>
            <p:nvGrpSpPr>
              <p:cNvPr id="76" name="Group 75">
                <a:extLst>
                  <a:ext uri="{FF2B5EF4-FFF2-40B4-BE49-F238E27FC236}">
                    <a16:creationId xmlns:a16="http://schemas.microsoft.com/office/drawing/2014/main" id="{BFF56ECA-4BBC-48C3-A555-80362FBE209A}"/>
                  </a:ext>
                </a:extLst>
              </p:cNvPr>
              <p:cNvGrpSpPr/>
              <p:nvPr/>
            </p:nvGrpSpPr>
            <p:grpSpPr>
              <a:xfrm>
                <a:off x="5428218" y="2281316"/>
                <a:ext cx="1617143" cy="1066862"/>
                <a:chOff x="6667736" y="2011203"/>
                <a:chExt cx="1348504" cy="889635"/>
              </a:xfrm>
            </p:grpSpPr>
            <p:sp>
              <p:nvSpPr>
                <p:cNvPr id="78" name="Freeform: Shape 77">
                  <a:extLst>
                    <a:ext uri="{FF2B5EF4-FFF2-40B4-BE49-F238E27FC236}">
                      <a16:creationId xmlns:a16="http://schemas.microsoft.com/office/drawing/2014/main" id="{6CA03B8F-8A5D-4076-A06D-671E22C8A43A}"/>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459C6754-DD3F-4BB3-BD69-D68123EFB142}"/>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81" name="Oval 80">
                  <a:extLst>
                    <a:ext uri="{FF2B5EF4-FFF2-40B4-BE49-F238E27FC236}">
                      <a16:creationId xmlns:a16="http://schemas.microsoft.com/office/drawing/2014/main" id="{2ED42E8A-B456-47DE-9C0D-9F21613DFFD3}"/>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5EE882E-006F-4B80-A20E-14222F732F43}"/>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A367B6FE-A0F6-419F-ABC2-527FABD1536F}"/>
                  </a:ext>
                </a:extLst>
              </p:cNvPr>
              <p:cNvSpPr txBox="1"/>
              <p:nvPr/>
            </p:nvSpPr>
            <p:spPr>
              <a:xfrm>
                <a:off x="5706357" y="1861025"/>
                <a:ext cx="1060008" cy="369332"/>
              </a:xfrm>
              <a:prstGeom prst="rect">
                <a:avLst/>
              </a:prstGeom>
              <a:noFill/>
            </p:spPr>
            <p:txBody>
              <a:bodyPr wrap="square" rtlCol="0">
                <a:spAutoFit/>
              </a:bodyPr>
              <a:lstStyle/>
              <a:p>
                <a:pPr algn="ctr"/>
                <a:r>
                  <a:rPr lang="en-US" dirty="0"/>
                  <a:t>X</a:t>
                </a:r>
              </a:p>
            </p:txBody>
          </p:sp>
        </p:grpSp>
        <p:sp>
          <p:nvSpPr>
            <p:cNvPr id="75" name="TextBox 74">
              <a:extLst>
                <a:ext uri="{FF2B5EF4-FFF2-40B4-BE49-F238E27FC236}">
                  <a16:creationId xmlns:a16="http://schemas.microsoft.com/office/drawing/2014/main" id="{02572DF3-7C5F-4828-8082-44736F6C48BF}"/>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83" name="Group 82">
            <a:extLst>
              <a:ext uri="{FF2B5EF4-FFF2-40B4-BE49-F238E27FC236}">
                <a16:creationId xmlns:a16="http://schemas.microsoft.com/office/drawing/2014/main" id="{E6E35FDE-A4D8-4214-8052-520588CCE0C8}"/>
              </a:ext>
            </a:extLst>
          </p:cNvPr>
          <p:cNvGrpSpPr/>
          <p:nvPr/>
        </p:nvGrpSpPr>
        <p:grpSpPr>
          <a:xfrm>
            <a:off x="7408162" y="1806790"/>
            <a:ext cx="1758048" cy="1480871"/>
            <a:chOff x="3189814" y="1335253"/>
            <a:chExt cx="1758048" cy="1480871"/>
          </a:xfrm>
        </p:grpSpPr>
        <p:grpSp>
          <p:nvGrpSpPr>
            <p:cNvPr id="84" name="Group 83">
              <a:extLst>
                <a:ext uri="{FF2B5EF4-FFF2-40B4-BE49-F238E27FC236}">
                  <a16:creationId xmlns:a16="http://schemas.microsoft.com/office/drawing/2014/main" id="{1CEB256E-25AB-475A-BDCE-E74E3DD72BFE}"/>
                </a:ext>
              </a:extLst>
            </p:cNvPr>
            <p:cNvGrpSpPr/>
            <p:nvPr/>
          </p:nvGrpSpPr>
          <p:grpSpPr>
            <a:xfrm>
              <a:off x="3269550" y="1335253"/>
              <a:ext cx="1611430" cy="1480871"/>
              <a:chOff x="5437073" y="1861025"/>
              <a:chExt cx="1611430" cy="1480871"/>
            </a:xfrm>
          </p:grpSpPr>
          <p:grpSp>
            <p:nvGrpSpPr>
              <p:cNvPr id="86" name="Group 85">
                <a:extLst>
                  <a:ext uri="{FF2B5EF4-FFF2-40B4-BE49-F238E27FC236}">
                    <a16:creationId xmlns:a16="http://schemas.microsoft.com/office/drawing/2014/main" id="{E63BFE51-6E1C-4337-98B8-4349F5636851}"/>
                  </a:ext>
                </a:extLst>
              </p:cNvPr>
              <p:cNvGrpSpPr/>
              <p:nvPr/>
            </p:nvGrpSpPr>
            <p:grpSpPr>
              <a:xfrm>
                <a:off x="5437073" y="2275034"/>
                <a:ext cx="1611430" cy="1066862"/>
                <a:chOff x="6675120" y="2005965"/>
                <a:chExt cx="1343740" cy="889635"/>
              </a:xfrm>
            </p:grpSpPr>
            <p:sp>
              <p:nvSpPr>
                <p:cNvPr id="88" name="Freeform: Shape 87">
                  <a:extLst>
                    <a:ext uri="{FF2B5EF4-FFF2-40B4-BE49-F238E27FC236}">
                      <a16:creationId xmlns:a16="http://schemas.microsoft.com/office/drawing/2014/main" id="{F08B29BC-90C8-4B7F-9DF9-6B3C8196ABA7}"/>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F72CE6AB-CA3B-4DEC-8A4E-4D7B604604B0}"/>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1" name="Oval 90">
                  <a:extLst>
                    <a:ext uri="{FF2B5EF4-FFF2-40B4-BE49-F238E27FC236}">
                      <a16:creationId xmlns:a16="http://schemas.microsoft.com/office/drawing/2014/main" id="{2B8C9964-B8C9-429E-8C9F-E0DAD3E50D0C}"/>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8772B-35A1-4114-9627-C1C41B1EEE2A}"/>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2C4E7B6A-D015-483C-AA17-9B1ABFAB44C4}"/>
                  </a:ext>
                </a:extLst>
              </p:cNvPr>
              <p:cNvSpPr txBox="1"/>
              <p:nvPr/>
            </p:nvSpPr>
            <p:spPr>
              <a:xfrm>
                <a:off x="5706357" y="1861025"/>
                <a:ext cx="1060008" cy="369332"/>
              </a:xfrm>
              <a:prstGeom prst="rect">
                <a:avLst/>
              </a:prstGeom>
              <a:noFill/>
            </p:spPr>
            <p:txBody>
              <a:bodyPr wrap="square" rtlCol="0">
                <a:spAutoFit/>
              </a:bodyPr>
              <a:lstStyle/>
              <a:p>
                <a:pPr algn="ctr"/>
                <a:r>
                  <a:rPr lang="en-US" dirty="0"/>
                  <a:t>Y</a:t>
                </a:r>
              </a:p>
            </p:txBody>
          </p:sp>
        </p:grpSp>
        <p:sp>
          <p:nvSpPr>
            <p:cNvPr id="85" name="TextBox 84">
              <a:extLst>
                <a:ext uri="{FF2B5EF4-FFF2-40B4-BE49-F238E27FC236}">
                  <a16:creationId xmlns:a16="http://schemas.microsoft.com/office/drawing/2014/main" id="{486D363F-8E42-4B61-B1EA-42E93A2D0B26}"/>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93" name="Group 92">
            <a:extLst>
              <a:ext uri="{FF2B5EF4-FFF2-40B4-BE49-F238E27FC236}">
                <a16:creationId xmlns:a16="http://schemas.microsoft.com/office/drawing/2014/main" id="{C49AAE65-9DF3-4C58-84D7-09562582F955}"/>
              </a:ext>
            </a:extLst>
          </p:cNvPr>
          <p:cNvGrpSpPr/>
          <p:nvPr/>
        </p:nvGrpSpPr>
        <p:grpSpPr>
          <a:xfrm>
            <a:off x="9595751" y="3684424"/>
            <a:ext cx="1758048" cy="1480869"/>
            <a:chOff x="3189814" y="1335253"/>
            <a:chExt cx="1758048" cy="1480869"/>
          </a:xfrm>
        </p:grpSpPr>
        <p:grpSp>
          <p:nvGrpSpPr>
            <p:cNvPr id="94" name="Group 93">
              <a:extLst>
                <a:ext uri="{FF2B5EF4-FFF2-40B4-BE49-F238E27FC236}">
                  <a16:creationId xmlns:a16="http://schemas.microsoft.com/office/drawing/2014/main" id="{4AD12157-EBE7-470F-8742-CB94FE9E18A0}"/>
                </a:ext>
              </a:extLst>
            </p:cNvPr>
            <p:cNvGrpSpPr/>
            <p:nvPr/>
          </p:nvGrpSpPr>
          <p:grpSpPr>
            <a:xfrm>
              <a:off x="3269550" y="1335253"/>
              <a:ext cx="1608288" cy="1480869"/>
              <a:chOff x="5437073" y="1861025"/>
              <a:chExt cx="1608288" cy="1480869"/>
            </a:xfrm>
          </p:grpSpPr>
          <p:grpSp>
            <p:nvGrpSpPr>
              <p:cNvPr id="96" name="Group 95">
                <a:extLst>
                  <a:ext uri="{FF2B5EF4-FFF2-40B4-BE49-F238E27FC236}">
                    <a16:creationId xmlns:a16="http://schemas.microsoft.com/office/drawing/2014/main" id="{BD507AFC-F343-44C9-9581-6A5E37DF82D6}"/>
                  </a:ext>
                </a:extLst>
              </p:cNvPr>
              <p:cNvGrpSpPr/>
              <p:nvPr/>
            </p:nvGrpSpPr>
            <p:grpSpPr>
              <a:xfrm>
                <a:off x="5437073" y="2281886"/>
                <a:ext cx="1608288" cy="1060008"/>
                <a:chOff x="6675120" y="2011680"/>
                <a:chExt cx="1341120" cy="883920"/>
              </a:xfrm>
            </p:grpSpPr>
            <p:sp>
              <p:nvSpPr>
                <p:cNvPr id="98" name="Freeform: Shape 97">
                  <a:extLst>
                    <a:ext uri="{FF2B5EF4-FFF2-40B4-BE49-F238E27FC236}">
                      <a16:creationId xmlns:a16="http://schemas.microsoft.com/office/drawing/2014/main" id="{61733DEC-1FD0-4A04-83D8-D9FC4F2A6804}"/>
                    </a:ext>
                  </a:extLst>
                </p:cNvPr>
                <p:cNvSpPr/>
                <p:nvPr/>
              </p:nvSpPr>
              <p:spPr>
                <a:xfrm>
                  <a:off x="7134225" y="2076450"/>
                  <a:ext cx="421481" cy="752475"/>
                </a:xfrm>
                <a:custGeom>
                  <a:avLst/>
                  <a:gdLst>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61938 w 421481"/>
                    <a:gd name="connsiteY65" fmla="*/ 47625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2431 w 421481"/>
                    <a:gd name="connsiteY54" fmla="*/ 271463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392906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9575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288131 w 421481"/>
                    <a:gd name="connsiteY34" fmla="*/ 692944 h 752475"/>
                    <a:gd name="connsiteX35" fmla="*/ 307181 w 421481"/>
                    <a:gd name="connsiteY35" fmla="*/ 673894 h 752475"/>
                    <a:gd name="connsiteX36" fmla="*/ 319088 w 421481"/>
                    <a:gd name="connsiteY36" fmla="*/ 666750 h 752475"/>
                    <a:gd name="connsiteX37" fmla="*/ 333375 w 421481"/>
                    <a:gd name="connsiteY37" fmla="*/ 647700 h 752475"/>
                    <a:gd name="connsiteX38" fmla="*/ 340519 w 421481"/>
                    <a:gd name="connsiteY38" fmla="*/ 633413 h 752475"/>
                    <a:gd name="connsiteX39" fmla="*/ 347663 w 421481"/>
                    <a:gd name="connsiteY39" fmla="*/ 623888 h 752475"/>
                    <a:gd name="connsiteX40" fmla="*/ 354806 w 421481"/>
                    <a:gd name="connsiteY40" fmla="*/ 604838 h 752475"/>
                    <a:gd name="connsiteX41" fmla="*/ 369094 w 421481"/>
                    <a:gd name="connsiteY41" fmla="*/ 583406 h 752475"/>
                    <a:gd name="connsiteX42" fmla="*/ 381000 w 421481"/>
                    <a:gd name="connsiteY42" fmla="*/ 561975 h 752475"/>
                    <a:gd name="connsiteX43" fmla="*/ 385763 w 421481"/>
                    <a:gd name="connsiteY43" fmla="*/ 550069 h 752475"/>
                    <a:gd name="connsiteX44" fmla="*/ 390525 w 421481"/>
                    <a:gd name="connsiteY44" fmla="*/ 538163 h 752475"/>
                    <a:gd name="connsiteX45" fmla="*/ 392906 w 421481"/>
                    <a:gd name="connsiteY45" fmla="*/ 523875 h 752475"/>
                    <a:gd name="connsiteX46" fmla="*/ 400050 w 421481"/>
                    <a:gd name="connsiteY46" fmla="*/ 504825 h 752475"/>
                    <a:gd name="connsiteX47" fmla="*/ 404813 w 421481"/>
                    <a:gd name="connsiteY47" fmla="*/ 481013 h 752475"/>
                    <a:gd name="connsiteX48" fmla="*/ 411956 w 421481"/>
                    <a:gd name="connsiteY48" fmla="*/ 461963 h 752475"/>
                    <a:gd name="connsiteX49" fmla="*/ 414338 w 421481"/>
                    <a:gd name="connsiteY49" fmla="*/ 442913 h 752475"/>
                    <a:gd name="connsiteX50" fmla="*/ 416719 w 421481"/>
                    <a:gd name="connsiteY50" fmla="*/ 431006 h 752475"/>
                    <a:gd name="connsiteX51" fmla="*/ 421481 w 421481"/>
                    <a:gd name="connsiteY51" fmla="*/ 385763 h 752475"/>
                    <a:gd name="connsiteX52" fmla="*/ 421481 w 421481"/>
                    <a:gd name="connsiteY52" fmla="*/ 347663 h 752475"/>
                    <a:gd name="connsiteX53" fmla="*/ 416719 w 421481"/>
                    <a:gd name="connsiteY53" fmla="*/ 314325 h 752475"/>
                    <a:gd name="connsiteX54" fmla="*/ 407194 w 421481"/>
                    <a:gd name="connsiteY54" fmla="*/ 273844 h 752475"/>
                    <a:gd name="connsiteX55" fmla="*/ 400050 w 421481"/>
                    <a:gd name="connsiteY55" fmla="*/ 247650 h 752475"/>
                    <a:gd name="connsiteX56" fmla="*/ 383381 w 421481"/>
                    <a:gd name="connsiteY56" fmla="*/ 214313 h 752475"/>
                    <a:gd name="connsiteX57" fmla="*/ 378619 w 421481"/>
                    <a:gd name="connsiteY57" fmla="*/ 197644 h 752475"/>
                    <a:gd name="connsiteX58" fmla="*/ 361950 w 421481"/>
                    <a:gd name="connsiteY58" fmla="*/ 169069 h 752475"/>
                    <a:gd name="connsiteX59" fmla="*/ 352425 w 421481"/>
                    <a:gd name="connsiteY59" fmla="*/ 150019 h 752475"/>
                    <a:gd name="connsiteX60" fmla="*/ 333375 w 421481"/>
                    <a:gd name="connsiteY60" fmla="*/ 123825 h 752475"/>
                    <a:gd name="connsiteX61" fmla="*/ 321469 w 421481"/>
                    <a:gd name="connsiteY61" fmla="*/ 102394 h 752475"/>
                    <a:gd name="connsiteX62" fmla="*/ 304800 w 421481"/>
                    <a:gd name="connsiteY62" fmla="*/ 85725 h 752475"/>
                    <a:gd name="connsiteX63" fmla="*/ 290513 w 421481"/>
                    <a:gd name="connsiteY63" fmla="*/ 73819 h 752475"/>
                    <a:gd name="connsiteX64" fmla="*/ 278606 w 421481"/>
                    <a:gd name="connsiteY64" fmla="*/ 59531 h 752475"/>
                    <a:gd name="connsiteX65" fmla="*/ 247651 w 421481"/>
                    <a:gd name="connsiteY65" fmla="*/ 30956 h 752475"/>
                    <a:gd name="connsiteX66" fmla="*/ 209550 w 421481"/>
                    <a:gd name="connsiteY66"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76225 w 421481"/>
                    <a:gd name="connsiteY33" fmla="*/ 704850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280987 w 421481"/>
                    <a:gd name="connsiteY33" fmla="*/ 707232 h 752475"/>
                    <a:gd name="connsiteX34" fmla="*/ 307181 w 421481"/>
                    <a:gd name="connsiteY34" fmla="*/ 673894 h 752475"/>
                    <a:gd name="connsiteX35" fmla="*/ 319088 w 421481"/>
                    <a:gd name="connsiteY35" fmla="*/ 666750 h 752475"/>
                    <a:gd name="connsiteX36" fmla="*/ 333375 w 421481"/>
                    <a:gd name="connsiteY36" fmla="*/ 647700 h 752475"/>
                    <a:gd name="connsiteX37" fmla="*/ 340519 w 421481"/>
                    <a:gd name="connsiteY37" fmla="*/ 633413 h 752475"/>
                    <a:gd name="connsiteX38" fmla="*/ 347663 w 421481"/>
                    <a:gd name="connsiteY38" fmla="*/ 623888 h 752475"/>
                    <a:gd name="connsiteX39" fmla="*/ 354806 w 421481"/>
                    <a:gd name="connsiteY39" fmla="*/ 604838 h 752475"/>
                    <a:gd name="connsiteX40" fmla="*/ 369094 w 421481"/>
                    <a:gd name="connsiteY40" fmla="*/ 583406 h 752475"/>
                    <a:gd name="connsiteX41" fmla="*/ 381000 w 421481"/>
                    <a:gd name="connsiteY41" fmla="*/ 561975 h 752475"/>
                    <a:gd name="connsiteX42" fmla="*/ 385763 w 421481"/>
                    <a:gd name="connsiteY42" fmla="*/ 550069 h 752475"/>
                    <a:gd name="connsiteX43" fmla="*/ 390525 w 421481"/>
                    <a:gd name="connsiteY43" fmla="*/ 538163 h 752475"/>
                    <a:gd name="connsiteX44" fmla="*/ 392906 w 421481"/>
                    <a:gd name="connsiteY44" fmla="*/ 523875 h 752475"/>
                    <a:gd name="connsiteX45" fmla="*/ 400050 w 421481"/>
                    <a:gd name="connsiteY45" fmla="*/ 504825 h 752475"/>
                    <a:gd name="connsiteX46" fmla="*/ 404813 w 421481"/>
                    <a:gd name="connsiteY46" fmla="*/ 481013 h 752475"/>
                    <a:gd name="connsiteX47" fmla="*/ 411956 w 421481"/>
                    <a:gd name="connsiteY47" fmla="*/ 461963 h 752475"/>
                    <a:gd name="connsiteX48" fmla="*/ 414338 w 421481"/>
                    <a:gd name="connsiteY48" fmla="*/ 442913 h 752475"/>
                    <a:gd name="connsiteX49" fmla="*/ 416719 w 421481"/>
                    <a:gd name="connsiteY49" fmla="*/ 431006 h 752475"/>
                    <a:gd name="connsiteX50" fmla="*/ 421481 w 421481"/>
                    <a:gd name="connsiteY50" fmla="*/ 385763 h 752475"/>
                    <a:gd name="connsiteX51" fmla="*/ 421481 w 421481"/>
                    <a:gd name="connsiteY51" fmla="*/ 347663 h 752475"/>
                    <a:gd name="connsiteX52" fmla="*/ 416719 w 421481"/>
                    <a:gd name="connsiteY52" fmla="*/ 314325 h 752475"/>
                    <a:gd name="connsiteX53" fmla="*/ 407194 w 421481"/>
                    <a:gd name="connsiteY53" fmla="*/ 273844 h 752475"/>
                    <a:gd name="connsiteX54" fmla="*/ 400050 w 421481"/>
                    <a:gd name="connsiteY54" fmla="*/ 247650 h 752475"/>
                    <a:gd name="connsiteX55" fmla="*/ 383381 w 421481"/>
                    <a:gd name="connsiteY55" fmla="*/ 214313 h 752475"/>
                    <a:gd name="connsiteX56" fmla="*/ 378619 w 421481"/>
                    <a:gd name="connsiteY56" fmla="*/ 197644 h 752475"/>
                    <a:gd name="connsiteX57" fmla="*/ 361950 w 421481"/>
                    <a:gd name="connsiteY57" fmla="*/ 169069 h 752475"/>
                    <a:gd name="connsiteX58" fmla="*/ 352425 w 421481"/>
                    <a:gd name="connsiteY58" fmla="*/ 150019 h 752475"/>
                    <a:gd name="connsiteX59" fmla="*/ 333375 w 421481"/>
                    <a:gd name="connsiteY59" fmla="*/ 123825 h 752475"/>
                    <a:gd name="connsiteX60" fmla="*/ 321469 w 421481"/>
                    <a:gd name="connsiteY60" fmla="*/ 102394 h 752475"/>
                    <a:gd name="connsiteX61" fmla="*/ 304800 w 421481"/>
                    <a:gd name="connsiteY61" fmla="*/ 85725 h 752475"/>
                    <a:gd name="connsiteX62" fmla="*/ 290513 w 421481"/>
                    <a:gd name="connsiteY62" fmla="*/ 73819 h 752475"/>
                    <a:gd name="connsiteX63" fmla="*/ 278606 w 421481"/>
                    <a:gd name="connsiteY63" fmla="*/ 59531 h 752475"/>
                    <a:gd name="connsiteX64" fmla="*/ 247651 w 421481"/>
                    <a:gd name="connsiteY64" fmla="*/ 30956 h 752475"/>
                    <a:gd name="connsiteX65" fmla="*/ 209550 w 421481"/>
                    <a:gd name="connsiteY65"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66700 w 421481"/>
                    <a:gd name="connsiteY32" fmla="*/ 714375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73894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7163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3813 w 421481"/>
                    <a:gd name="connsiteY22" fmla="*/ 507206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11906 w 421481"/>
                    <a:gd name="connsiteY21" fmla="*/ 457200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3381 w 421481"/>
                    <a:gd name="connsiteY54" fmla="*/ 214313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4806 w 421481"/>
                    <a:gd name="connsiteY38" fmla="*/ 604838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4763 w 421481"/>
                    <a:gd name="connsiteY20" fmla="*/ 421481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2381 w 421481"/>
                    <a:gd name="connsiteY18" fmla="*/ 361950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 name="connsiteX0" fmla="*/ 209550 w 421481"/>
                    <a:gd name="connsiteY0" fmla="*/ 0 h 752475"/>
                    <a:gd name="connsiteX1" fmla="*/ 164306 w 421481"/>
                    <a:gd name="connsiteY1" fmla="*/ 33338 h 752475"/>
                    <a:gd name="connsiteX2" fmla="*/ 150019 w 421481"/>
                    <a:gd name="connsiteY2" fmla="*/ 50006 h 752475"/>
                    <a:gd name="connsiteX3" fmla="*/ 135731 w 421481"/>
                    <a:gd name="connsiteY3" fmla="*/ 61913 h 752475"/>
                    <a:gd name="connsiteX4" fmla="*/ 116681 w 421481"/>
                    <a:gd name="connsiteY4" fmla="*/ 78581 h 752475"/>
                    <a:gd name="connsiteX5" fmla="*/ 107156 w 421481"/>
                    <a:gd name="connsiteY5" fmla="*/ 90488 h 752475"/>
                    <a:gd name="connsiteX6" fmla="*/ 90488 w 421481"/>
                    <a:gd name="connsiteY6" fmla="*/ 107156 h 752475"/>
                    <a:gd name="connsiteX7" fmla="*/ 80963 w 421481"/>
                    <a:gd name="connsiteY7" fmla="*/ 126206 h 752475"/>
                    <a:gd name="connsiteX8" fmla="*/ 69056 w 421481"/>
                    <a:gd name="connsiteY8" fmla="*/ 145256 h 752475"/>
                    <a:gd name="connsiteX9" fmla="*/ 52388 w 421481"/>
                    <a:gd name="connsiteY9" fmla="*/ 164306 h 752475"/>
                    <a:gd name="connsiteX10" fmla="*/ 45244 w 421481"/>
                    <a:gd name="connsiteY10" fmla="*/ 192881 h 752475"/>
                    <a:gd name="connsiteX11" fmla="*/ 33338 w 421481"/>
                    <a:gd name="connsiteY11" fmla="*/ 211931 h 752475"/>
                    <a:gd name="connsiteX12" fmla="*/ 28575 w 421481"/>
                    <a:gd name="connsiteY12" fmla="*/ 226219 h 752475"/>
                    <a:gd name="connsiteX13" fmla="*/ 16669 w 421481"/>
                    <a:gd name="connsiteY13" fmla="*/ 250031 h 752475"/>
                    <a:gd name="connsiteX14" fmla="*/ 11906 w 421481"/>
                    <a:gd name="connsiteY14" fmla="*/ 276225 h 752475"/>
                    <a:gd name="connsiteX15" fmla="*/ 7144 w 421481"/>
                    <a:gd name="connsiteY15" fmla="*/ 295275 h 752475"/>
                    <a:gd name="connsiteX16" fmla="*/ 2381 w 421481"/>
                    <a:gd name="connsiteY16" fmla="*/ 319088 h 752475"/>
                    <a:gd name="connsiteX17" fmla="*/ 0 w 421481"/>
                    <a:gd name="connsiteY17" fmla="*/ 335756 h 752475"/>
                    <a:gd name="connsiteX18" fmla="*/ 0 w 421481"/>
                    <a:gd name="connsiteY18" fmla="*/ 366712 h 752475"/>
                    <a:gd name="connsiteX19" fmla="*/ 0 w 421481"/>
                    <a:gd name="connsiteY19" fmla="*/ 400050 h 752475"/>
                    <a:gd name="connsiteX20" fmla="*/ 2382 w 421481"/>
                    <a:gd name="connsiteY20" fmla="*/ 428625 h 752475"/>
                    <a:gd name="connsiteX21" fmla="*/ 9525 w 421481"/>
                    <a:gd name="connsiteY21" fmla="*/ 459582 h 752475"/>
                    <a:gd name="connsiteX22" fmla="*/ 21432 w 421481"/>
                    <a:gd name="connsiteY22" fmla="*/ 511969 h 752475"/>
                    <a:gd name="connsiteX23" fmla="*/ 45244 w 421481"/>
                    <a:gd name="connsiteY23" fmla="*/ 564356 h 752475"/>
                    <a:gd name="connsiteX24" fmla="*/ 69056 w 421481"/>
                    <a:gd name="connsiteY24" fmla="*/ 611981 h 752475"/>
                    <a:gd name="connsiteX25" fmla="*/ 88106 w 421481"/>
                    <a:gd name="connsiteY25" fmla="*/ 638175 h 752475"/>
                    <a:gd name="connsiteX26" fmla="*/ 111919 w 421481"/>
                    <a:gd name="connsiteY26" fmla="*/ 669131 h 752475"/>
                    <a:gd name="connsiteX27" fmla="*/ 150020 w 421481"/>
                    <a:gd name="connsiteY27" fmla="*/ 711994 h 752475"/>
                    <a:gd name="connsiteX28" fmla="*/ 185738 w 421481"/>
                    <a:gd name="connsiteY28" fmla="*/ 733425 h 752475"/>
                    <a:gd name="connsiteX29" fmla="*/ 211931 w 421481"/>
                    <a:gd name="connsiteY29" fmla="*/ 752475 h 752475"/>
                    <a:gd name="connsiteX30" fmla="*/ 233363 w 421481"/>
                    <a:gd name="connsiteY30" fmla="*/ 738188 h 752475"/>
                    <a:gd name="connsiteX31" fmla="*/ 259556 w 421481"/>
                    <a:gd name="connsiteY31" fmla="*/ 726281 h 752475"/>
                    <a:gd name="connsiteX32" fmla="*/ 280987 w 421481"/>
                    <a:gd name="connsiteY32" fmla="*/ 707231 h 752475"/>
                    <a:gd name="connsiteX33" fmla="*/ 307181 w 421481"/>
                    <a:gd name="connsiteY33" fmla="*/ 681037 h 752475"/>
                    <a:gd name="connsiteX34" fmla="*/ 319088 w 421481"/>
                    <a:gd name="connsiteY34" fmla="*/ 666750 h 752475"/>
                    <a:gd name="connsiteX35" fmla="*/ 333375 w 421481"/>
                    <a:gd name="connsiteY35" fmla="*/ 647700 h 752475"/>
                    <a:gd name="connsiteX36" fmla="*/ 340519 w 421481"/>
                    <a:gd name="connsiteY36" fmla="*/ 633413 h 752475"/>
                    <a:gd name="connsiteX37" fmla="*/ 347663 w 421481"/>
                    <a:gd name="connsiteY37" fmla="*/ 623888 h 752475"/>
                    <a:gd name="connsiteX38" fmla="*/ 357187 w 421481"/>
                    <a:gd name="connsiteY38" fmla="*/ 602457 h 752475"/>
                    <a:gd name="connsiteX39" fmla="*/ 369094 w 421481"/>
                    <a:gd name="connsiteY39" fmla="*/ 583406 h 752475"/>
                    <a:gd name="connsiteX40" fmla="*/ 381000 w 421481"/>
                    <a:gd name="connsiteY40" fmla="*/ 561975 h 752475"/>
                    <a:gd name="connsiteX41" fmla="*/ 385763 w 421481"/>
                    <a:gd name="connsiteY41" fmla="*/ 550069 h 752475"/>
                    <a:gd name="connsiteX42" fmla="*/ 390525 w 421481"/>
                    <a:gd name="connsiteY42" fmla="*/ 538163 h 752475"/>
                    <a:gd name="connsiteX43" fmla="*/ 392906 w 421481"/>
                    <a:gd name="connsiteY43" fmla="*/ 523875 h 752475"/>
                    <a:gd name="connsiteX44" fmla="*/ 400050 w 421481"/>
                    <a:gd name="connsiteY44" fmla="*/ 504825 h 752475"/>
                    <a:gd name="connsiteX45" fmla="*/ 404813 w 421481"/>
                    <a:gd name="connsiteY45" fmla="*/ 481013 h 752475"/>
                    <a:gd name="connsiteX46" fmla="*/ 411956 w 421481"/>
                    <a:gd name="connsiteY46" fmla="*/ 461963 h 752475"/>
                    <a:gd name="connsiteX47" fmla="*/ 414338 w 421481"/>
                    <a:gd name="connsiteY47" fmla="*/ 442913 h 752475"/>
                    <a:gd name="connsiteX48" fmla="*/ 416719 w 421481"/>
                    <a:gd name="connsiteY48" fmla="*/ 431006 h 752475"/>
                    <a:gd name="connsiteX49" fmla="*/ 421481 w 421481"/>
                    <a:gd name="connsiteY49" fmla="*/ 385763 h 752475"/>
                    <a:gd name="connsiteX50" fmla="*/ 421481 w 421481"/>
                    <a:gd name="connsiteY50" fmla="*/ 347663 h 752475"/>
                    <a:gd name="connsiteX51" fmla="*/ 416719 w 421481"/>
                    <a:gd name="connsiteY51" fmla="*/ 314325 h 752475"/>
                    <a:gd name="connsiteX52" fmla="*/ 407194 w 421481"/>
                    <a:gd name="connsiteY52" fmla="*/ 273844 h 752475"/>
                    <a:gd name="connsiteX53" fmla="*/ 400050 w 421481"/>
                    <a:gd name="connsiteY53" fmla="*/ 247650 h 752475"/>
                    <a:gd name="connsiteX54" fmla="*/ 385762 w 421481"/>
                    <a:gd name="connsiteY54" fmla="*/ 216694 h 752475"/>
                    <a:gd name="connsiteX55" fmla="*/ 378619 w 421481"/>
                    <a:gd name="connsiteY55" fmla="*/ 197644 h 752475"/>
                    <a:gd name="connsiteX56" fmla="*/ 361950 w 421481"/>
                    <a:gd name="connsiteY56" fmla="*/ 169069 h 752475"/>
                    <a:gd name="connsiteX57" fmla="*/ 352425 w 421481"/>
                    <a:gd name="connsiteY57" fmla="*/ 150019 h 752475"/>
                    <a:gd name="connsiteX58" fmla="*/ 333375 w 421481"/>
                    <a:gd name="connsiteY58" fmla="*/ 123825 h 752475"/>
                    <a:gd name="connsiteX59" fmla="*/ 321469 w 421481"/>
                    <a:gd name="connsiteY59" fmla="*/ 102394 h 752475"/>
                    <a:gd name="connsiteX60" fmla="*/ 304800 w 421481"/>
                    <a:gd name="connsiteY60" fmla="*/ 85725 h 752475"/>
                    <a:gd name="connsiteX61" fmla="*/ 290513 w 421481"/>
                    <a:gd name="connsiteY61" fmla="*/ 73819 h 752475"/>
                    <a:gd name="connsiteX62" fmla="*/ 278606 w 421481"/>
                    <a:gd name="connsiteY62" fmla="*/ 59531 h 752475"/>
                    <a:gd name="connsiteX63" fmla="*/ 247651 w 421481"/>
                    <a:gd name="connsiteY63" fmla="*/ 30956 h 752475"/>
                    <a:gd name="connsiteX64" fmla="*/ 209550 w 421481"/>
                    <a:gd name="connsiteY64"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1481" h="752475">
                      <a:moveTo>
                        <a:pt x="209550" y="0"/>
                      </a:moveTo>
                      <a:lnTo>
                        <a:pt x="164306" y="33338"/>
                      </a:lnTo>
                      <a:lnTo>
                        <a:pt x="150019" y="50006"/>
                      </a:lnTo>
                      <a:lnTo>
                        <a:pt x="135731" y="61913"/>
                      </a:lnTo>
                      <a:lnTo>
                        <a:pt x="116681" y="78581"/>
                      </a:lnTo>
                      <a:lnTo>
                        <a:pt x="107156" y="90488"/>
                      </a:lnTo>
                      <a:lnTo>
                        <a:pt x="90488" y="107156"/>
                      </a:lnTo>
                      <a:lnTo>
                        <a:pt x="80963" y="126206"/>
                      </a:lnTo>
                      <a:lnTo>
                        <a:pt x="69056" y="145256"/>
                      </a:lnTo>
                      <a:lnTo>
                        <a:pt x="52388" y="164306"/>
                      </a:lnTo>
                      <a:lnTo>
                        <a:pt x="45244" y="192881"/>
                      </a:lnTo>
                      <a:lnTo>
                        <a:pt x="33338" y="211931"/>
                      </a:lnTo>
                      <a:lnTo>
                        <a:pt x="28575" y="226219"/>
                      </a:lnTo>
                      <a:lnTo>
                        <a:pt x="16669" y="250031"/>
                      </a:lnTo>
                      <a:lnTo>
                        <a:pt x="11906" y="276225"/>
                      </a:lnTo>
                      <a:lnTo>
                        <a:pt x="7144" y="295275"/>
                      </a:lnTo>
                      <a:lnTo>
                        <a:pt x="2381" y="319088"/>
                      </a:lnTo>
                      <a:lnTo>
                        <a:pt x="0" y="335756"/>
                      </a:lnTo>
                      <a:lnTo>
                        <a:pt x="0" y="366712"/>
                      </a:lnTo>
                      <a:lnTo>
                        <a:pt x="0" y="400050"/>
                      </a:lnTo>
                      <a:lnTo>
                        <a:pt x="2382" y="428625"/>
                      </a:lnTo>
                      <a:lnTo>
                        <a:pt x="9525" y="459582"/>
                      </a:lnTo>
                      <a:lnTo>
                        <a:pt x="21432" y="511969"/>
                      </a:lnTo>
                      <a:lnTo>
                        <a:pt x="45244" y="564356"/>
                      </a:lnTo>
                      <a:lnTo>
                        <a:pt x="69056" y="611981"/>
                      </a:lnTo>
                      <a:lnTo>
                        <a:pt x="88106" y="638175"/>
                      </a:lnTo>
                      <a:lnTo>
                        <a:pt x="111919" y="669131"/>
                      </a:lnTo>
                      <a:lnTo>
                        <a:pt x="150020" y="711994"/>
                      </a:lnTo>
                      <a:lnTo>
                        <a:pt x="185738" y="733425"/>
                      </a:lnTo>
                      <a:lnTo>
                        <a:pt x="211931" y="752475"/>
                      </a:lnTo>
                      <a:lnTo>
                        <a:pt x="233363" y="738188"/>
                      </a:lnTo>
                      <a:lnTo>
                        <a:pt x="259556" y="726281"/>
                      </a:lnTo>
                      <a:lnTo>
                        <a:pt x="280987" y="707231"/>
                      </a:lnTo>
                      <a:lnTo>
                        <a:pt x="307181" y="681037"/>
                      </a:lnTo>
                      <a:lnTo>
                        <a:pt x="319088" y="666750"/>
                      </a:lnTo>
                      <a:lnTo>
                        <a:pt x="333375" y="647700"/>
                      </a:lnTo>
                      <a:lnTo>
                        <a:pt x="340519" y="633413"/>
                      </a:lnTo>
                      <a:lnTo>
                        <a:pt x="347663" y="623888"/>
                      </a:lnTo>
                      <a:lnTo>
                        <a:pt x="357187" y="602457"/>
                      </a:lnTo>
                      <a:lnTo>
                        <a:pt x="369094" y="583406"/>
                      </a:lnTo>
                      <a:lnTo>
                        <a:pt x="381000" y="561975"/>
                      </a:lnTo>
                      <a:lnTo>
                        <a:pt x="385763" y="550069"/>
                      </a:lnTo>
                      <a:lnTo>
                        <a:pt x="390525" y="538163"/>
                      </a:lnTo>
                      <a:lnTo>
                        <a:pt x="392906" y="523875"/>
                      </a:lnTo>
                      <a:lnTo>
                        <a:pt x="400050" y="504825"/>
                      </a:lnTo>
                      <a:lnTo>
                        <a:pt x="404813" y="481013"/>
                      </a:lnTo>
                      <a:lnTo>
                        <a:pt x="411956" y="461963"/>
                      </a:lnTo>
                      <a:lnTo>
                        <a:pt x="414338" y="442913"/>
                      </a:lnTo>
                      <a:lnTo>
                        <a:pt x="416719" y="431006"/>
                      </a:lnTo>
                      <a:lnTo>
                        <a:pt x="421481" y="385763"/>
                      </a:lnTo>
                      <a:lnTo>
                        <a:pt x="421481" y="347663"/>
                      </a:lnTo>
                      <a:lnTo>
                        <a:pt x="416719" y="314325"/>
                      </a:lnTo>
                      <a:lnTo>
                        <a:pt x="407194" y="273844"/>
                      </a:lnTo>
                      <a:lnTo>
                        <a:pt x="400050" y="247650"/>
                      </a:lnTo>
                      <a:lnTo>
                        <a:pt x="385762" y="216694"/>
                      </a:lnTo>
                      <a:lnTo>
                        <a:pt x="378619" y="197644"/>
                      </a:lnTo>
                      <a:lnTo>
                        <a:pt x="361950" y="169069"/>
                      </a:lnTo>
                      <a:lnTo>
                        <a:pt x="352425" y="150019"/>
                      </a:lnTo>
                      <a:lnTo>
                        <a:pt x="333375" y="123825"/>
                      </a:lnTo>
                      <a:lnTo>
                        <a:pt x="321469" y="102394"/>
                      </a:lnTo>
                      <a:lnTo>
                        <a:pt x="304800" y="85725"/>
                      </a:lnTo>
                      <a:lnTo>
                        <a:pt x="290513" y="73819"/>
                      </a:lnTo>
                      <a:lnTo>
                        <a:pt x="278606" y="59531"/>
                      </a:lnTo>
                      <a:lnTo>
                        <a:pt x="247651" y="30956"/>
                      </a:lnTo>
                      <a:lnTo>
                        <a:pt x="20955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AA20B63D-F3D2-4FAA-88B4-2A47309401F9}"/>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944403D-846A-452C-B367-DADDF1A91B95}"/>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B80BE7A6-7F00-46D6-B3D4-7124232DCCC6}"/>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95" name="TextBox 94">
              <a:extLst>
                <a:ext uri="{FF2B5EF4-FFF2-40B4-BE49-F238E27FC236}">
                  <a16:creationId xmlns:a16="http://schemas.microsoft.com/office/drawing/2014/main" id="{60240169-334C-4550-B971-E6D0BEA97620}"/>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03" name="Group 102">
            <a:extLst>
              <a:ext uri="{FF2B5EF4-FFF2-40B4-BE49-F238E27FC236}">
                <a16:creationId xmlns:a16="http://schemas.microsoft.com/office/drawing/2014/main" id="{2FBA0DF8-0A23-4516-AFB6-FE4E3A364A46}"/>
              </a:ext>
            </a:extLst>
          </p:cNvPr>
          <p:cNvGrpSpPr/>
          <p:nvPr/>
        </p:nvGrpSpPr>
        <p:grpSpPr>
          <a:xfrm>
            <a:off x="5247273" y="3681282"/>
            <a:ext cx="1758048" cy="1487153"/>
            <a:chOff x="3189814" y="1335253"/>
            <a:chExt cx="1758048" cy="1487153"/>
          </a:xfrm>
        </p:grpSpPr>
        <p:grpSp>
          <p:nvGrpSpPr>
            <p:cNvPr id="104" name="Group 103">
              <a:extLst>
                <a:ext uri="{FF2B5EF4-FFF2-40B4-BE49-F238E27FC236}">
                  <a16:creationId xmlns:a16="http://schemas.microsoft.com/office/drawing/2014/main" id="{7B92E0AA-9376-443F-A764-0BC05A732388}"/>
                </a:ext>
              </a:extLst>
            </p:cNvPr>
            <p:cNvGrpSpPr/>
            <p:nvPr/>
          </p:nvGrpSpPr>
          <p:grpSpPr>
            <a:xfrm>
              <a:off x="3260695" y="1335253"/>
              <a:ext cx="1617143" cy="1487153"/>
              <a:chOff x="5428218" y="1861025"/>
              <a:chExt cx="1617143" cy="1487153"/>
            </a:xfrm>
          </p:grpSpPr>
          <p:grpSp>
            <p:nvGrpSpPr>
              <p:cNvPr id="106" name="Group 105">
                <a:extLst>
                  <a:ext uri="{FF2B5EF4-FFF2-40B4-BE49-F238E27FC236}">
                    <a16:creationId xmlns:a16="http://schemas.microsoft.com/office/drawing/2014/main" id="{DC579D23-AF08-4FD7-93F8-871AD6CF12A1}"/>
                  </a:ext>
                </a:extLst>
              </p:cNvPr>
              <p:cNvGrpSpPr/>
              <p:nvPr/>
            </p:nvGrpSpPr>
            <p:grpSpPr>
              <a:xfrm>
                <a:off x="5428218" y="2281316"/>
                <a:ext cx="1617143" cy="1066862"/>
                <a:chOff x="6667736" y="2011203"/>
                <a:chExt cx="1348504" cy="889635"/>
              </a:xfrm>
            </p:grpSpPr>
            <p:sp>
              <p:nvSpPr>
                <p:cNvPr id="110" name="Freeform: Shape 109">
                  <a:extLst>
                    <a:ext uri="{FF2B5EF4-FFF2-40B4-BE49-F238E27FC236}">
                      <a16:creationId xmlns:a16="http://schemas.microsoft.com/office/drawing/2014/main" id="{D1D1BCAC-D9EA-44A0-B655-F7AB821DD873}"/>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11" name="Oval 110">
                  <a:extLst>
                    <a:ext uri="{FF2B5EF4-FFF2-40B4-BE49-F238E27FC236}">
                      <a16:creationId xmlns:a16="http://schemas.microsoft.com/office/drawing/2014/main" id="{0913E402-0F57-40BB-A248-D3ADB3F2ACD5}"/>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444EB6E-5A72-4E7E-A9A2-3E916183AD22}"/>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a:extLst>
                  <a:ext uri="{FF2B5EF4-FFF2-40B4-BE49-F238E27FC236}">
                    <a16:creationId xmlns:a16="http://schemas.microsoft.com/office/drawing/2014/main" id="{C90650BF-9E2F-4B1E-BF5A-DA56399C82C9}"/>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05" name="TextBox 104">
              <a:extLst>
                <a:ext uri="{FF2B5EF4-FFF2-40B4-BE49-F238E27FC236}">
                  <a16:creationId xmlns:a16="http://schemas.microsoft.com/office/drawing/2014/main" id="{DE7B8758-F405-4ADE-B0D0-06C86974B6A5}"/>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13" name="Group 112">
            <a:extLst>
              <a:ext uri="{FF2B5EF4-FFF2-40B4-BE49-F238E27FC236}">
                <a16:creationId xmlns:a16="http://schemas.microsoft.com/office/drawing/2014/main" id="{B228AA4C-4045-461B-8255-BB71F9498B96}"/>
              </a:ext>
            </a:extLst>
          </p:cNvPr>
          <p:cNvGrpSpPr/>
          <p:nvPr/>
        </p:nvGrpSpPr>
        <p:grpSpPr>
          <a:xfrm>
            <a:off x="7388536" y="3699005"/>
            <a:ext cx="1758048" cy="1480871"/>
            <a:chOff x="3189814" y="1335253"/>
            <a:chExt cx="1758048" cy="1480871"/>
          </a:xfrm>
        </p:grpSpPr>
        <p:grpSp>
          <p:nvGrpSpPr>
            <p:cNvPr id="114" name="Group 113">
              <a:extLst>
                <a:ext uri="{FF2B5EF4-FFF2-40B4-BE49-F238E27FC236}">
                  <a16:creationId xmlns:a16="http://schemas.microsoft.com/office/drawing/2014/main" id="{C3001B2B-A670-47FF-8ABF-60BCF4312D25}"/>
                </a:ext>
              </a:extLst>
            </p:cNvPr>
            <p:cNvGrpSpPr/>
            <p:nvPr/>
          </p:nvGrpSpPr>
          <p:grpSpPr>
            <a:xfrm>
              <a:off x="3269550" y="1335253"/>
              <a:ext cx="1611430" cy="1480871"/>
              <a:chOff x="5437073" y="1861025"/>
              <a:chExt cx="1611430" cy="1480871"/>
            </a:xfrm>
          </p:grpSpPr>
          <p:grpSp>
            <p:nvGrpSpPr>
              <p:cNvPr id="116" name="Group 115">
                <a:extLst>
                  <a:ext uri="{FF2B5EF4-FFF2-40B4-BE49-F238E27FC236}">
                    <a16:creationId xmlns:a16="http://schemas.microsoft.com/office/drawing/2014/main" id="{F572CCD1-74F5-4475-A6C5-AF3712B4F139}"/>
                  </a:ext>
                </a:extLst>
              </p:cNvPr>
              <p:cNvGrpSpPr/>
              <p:nvPr/>
            </p:nvGrpSpPr>
            <p:grpSpPr>
              <a:xfrm>
                <a:off x="5437073" y="2275034"/>
                <a:ext cx="1611430" cy="1066862"/>
                <a:chOff x="6675120" y="2005965"/>
                <a:chExt cx="1343740" cy="889635"/>
              </a:xfrm>
            </p:grpSpPr>
            <p:sp>
              <p:nvSpPr>
                <p:cNvPr id="119" name="Freeform: Shape 118">
                  <a:extLst>
                    <a:ext uri="{FF2B5EF4-FFF2-40B4-BE49-F238E27FC236}">
                      <a16:creationId xmlns:a16="http://schemas.microsoft.com/office/drawing/2014/main" id="{6C4CDBDA-8FAF-4BC3-9472-106C10F951D8}"/>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1" name="Oval 120">
                  <a:extLst>
                    <a:ext uri="{FF2B5EF4-FFF2-40B4-BE49-F238E27FC236}">
                      <a16:creationId xmlns:a16="http://schemas.microsoft.com/office/drawing/2014/main" id="{F0F74E04-06C6-4FF8-82EC-03119FE9E55A}"/>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A7AB1FA-C149-46F7-8DF8-638770FC23A4}"/>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a:extLst>
                  <a:ext uri="{FF2B5EF4-FFF2-40B4-BE49-F238E27FC236}">
                    <a16:creationId xmlns:a16="http://schemas.microsoft.com/office/drawing/2014/main" id="{8C4BFE2F-2D07-49DA-A2E3-BDEA11E99792}"/>
                  </a:ext>
                </a:extLst>
              </p:cNvPr>
              <p:cNvSpPr txBox="1"/>
              <p:nvPr/>
            </p:nvSpPr>
            <p:spPr>
              <a:xfrm>
                <a:off x="5706357" y="1861025"/>
                <a:ext cx="1060008" cy="369332"/>
              </a:xfrm>
              <a:prstGeom prst="rect">
                <a:avLst/>
              </a:prstGeom>
              <a:noFill/>
            </p:spPr>
            <p:txBody>
              <a:bodyPr wrap="square" rtlCol="0">
                <a:spAutoFit/>
              </a:bodyPr>
              <a:lstStyle/>
              <a:p>
                <a:pPr algn="ctr"/>
                <a:r>
                  <a:rPr lang="en-US" dirty="0"/>
                  <a:t>!X &amp; Y</a:t>
                </a:r>
              </a:p>
            </p:txBody>
          </p:sp>
        </p:grpSp>
        <p:sp>
          <p:nvSpPr>
            <p:cNvPr id="115" name="TextBox 114">
              <a:extLst>
                <a:ext uri="{FF2B5EF4-FFF2-40B4-BE49-F238E27FC236}">
                  <a16:creationId xmlns:a16="http://schemas.microsoft.com/office/drawing/2014/main" id="{E3CA1AD3-148B-45D9-A24F-D8881CC609EE}"/>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grpSp>
        <p:nvGrpSpPr>
          <p:cNvPr id="123" name="Group 122">
            <a:extLst>
              <a:ext uri="{FF2B5EF4-FFF2-40B4-BE49-F238E27FC236}">
                <a16:creationId xmlns:a16="http://schemas.microsoft.com/office/drawing/2014/main" id="{EC11ADDF-05C3-44C3-85EB-E2988288D199}"/>
              </a:ext>
            </a:extLst>
          </p:cNvPr>
          <p:cNvGrpSpPr/>
          <p:nvPr/>
        </p:nvGrpSpPr>
        <p:grpSpPr>
          <a:xfrm>
            <a:off x="7389445" y="5368078"/>
            <a:ext cx="1758048" cy="1413620"/>
            <a:chOff x="3189814" y="1408784"/>
            <a:chExt cx="1758048" cy="1413620"/>
          </a:xfrm>
        </p:grpSpPr>
        <p:grpSp>
          <p:nvGrpSpPr>
            <p:cNvPr id="124" name="Group 123">
              <a:extLst>
                <a:ext uri="{FF2B5EF4-FFF2-40B4-BE49-F238E27FC236}">
                  <a16:creationId xmlns:a16="http://schemas.microsoft.com/office/drawing/2014/main" id="{2AF11F8A-73FA-45CE-8977-8FFED4F81172}"/>
                </a:ext>
              </a:extLst>
            </p:cNvPr>
            <p:cNvGrpSpPr/>
            <p:nvPr/>
          </p:nvGrpSpPr>
          <p:grpSpPr>
            <a:xfrm>
              <a:off x="3260695" y="1408784"/>
              <a:ext cx="1620285" cy="1413620"/>
              <a:chOff x="5428218" y="1934556"/>
              <a:chExt cx="1620285" cy="1413620"/>
            </a:xfrm>
          </p:grpSpPr>
          <p:grpSp>
            <p:nvGrpSpPr>
              <p:cNvPr id="126" name="Group 125">
                <a:extLst>
                  <a:ext uri="{FF2B5EF4-FFF2-40B4-BE49-F238E27FC236}">
                    <a16:creationId xmlns:a16="http://schemas.microsoft.com/office/drawing/2014/main" id="{4FD02200-2212-4B65-A6EE-AA69290383FE}"/>
                  </a:ext>
                </a:extLst>
              </p:cNvPr>
              <p:cNvGrpSpPr/>
              <p:nvPr/>
            </p:nvGrpSpPr>
            <p:grpSpPr>
              <a:xfrm>
                <a:off x="5428218" y="2275033"/>
                <a:ext cx="1620285" cy="1073143"/>
                <a:chOff x="6667736" y="2005965"/>
                <a:chExt cx="1351124" cy="894873"/>
              </a:xfrm>
            </p:grpSpPr>
            <p:sp>
              <p:nvSpPr>
                <p:cNvPr id="129" name="Freeform: Shape 128">
                  <a:extLst>
                    <a:ext uri="{FF2B5EF4-FFF2-40B4-BE49-F238E27FC236}">
                      <a16:creationId xmlns:a16="http://schemas.microsoft.com/office/drawing/2014/main" id="{79656ED0-F620-4E10-B853-3BA88C8E12E4}"/>
                    </a:ext>
                  </a:extLst>
                </p:cNvPr>
                <p:cNvSpPr/>
                <p:nvPr/>
              </p:nvSpPr>
              <p:spPr>
                <a:xfrm>
                  <a:off x="7344965" y="2005965"/>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0" name="Freeform: Shape 129">
                  <a:extLst>
                    <a:ext uri="{FF2B5EF4-FFF2-40B4-BE49-F238E27FC236}">
                      <a16:creationId xmlns:a16="http://schemas.microsoft.com/office/drawing/2014/main" id="{AD335B42-C131-46C5-B90E-6D71D008C6CE}"/>
                    </a:ext>
                  </a:extLst>
                </p:cNvPr>
                <p:cNvSpPr/>
                <p:nvPr/>
              </p:nvSpPr>
              <p:spPr>
                <a:xfrm flipH="1">
                  <a:off x="6667736" y="2011203"/>
                  <a:ext cx="673895" cy="889635"/>
                </a:xfrm>
                <a:custGeom>
                  <a:avLst/>
                  <a:gdLst>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52425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3815 w 668655"/>
                    <a:gd name="connsiteY69" fmla="*/ 102870 h 880110"/>
                    <a:gd name="connsiteX70" fmla="*/ 1905 w 668655"/>
                    <a:gd name="connsiteY70" fmla="*/ 60960 h 880110"/>
                    <a:gd name="connsiteX0" fmla="*/ 1905 w 668655"/>
                    <a:gd name="connsiteY0" fmla="*/ 60960 h 880110"/>
                    <a:gd name="connsiteX1" fmla="*/ 53340 w 668655"/>
                    <a:gd name="connsiteY1" fmla="*/ 38100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36672 w 668655"/>
                    <a:gd name="connsiteY69" fmla="*/ 95726 h 880110"/>
                    <a:gd name="connsiteX70" fmla="*/ 1905 w 668655"/>
                    <a:gd name="connsiteY70" fmla="*/ 60960 h 880110"/>
                    <a:gd name="connsiteX0" fmla="*/ 1905 w 668655"/>
                    <a:gd name="connsiteY0" fmla="*/ 60960 h 880110"/>
                    <a:gd name="connsiteX1" fmla="*/ 41433 w 668655"/>
                    <a:gd name="connsiteY1" fmla="*/ 42862 h 880110"/>
                    <a:gd name="connsiteX2" fmla="*/ 85725 w 668655"/>
                    <a:gd name="connsiteY2" fmla="*/ 20955 h 880110"/>
                    <a:gd name="connsiteX3" fmla="*/ 114300 w 668655"/>
                    <a:gd name="connsiteY3" fmla="*/ 13335 h 880110"/>
                    <a:gd name="connsiteX4" fmla="*/ 154305 w 668655"/>
                    <a:gd name="connsiteY4" fmla="*/ 5715 h 880110"/>
                    <a:gd name="connsiteX5" fmla="*/ 194310 w 668655"/>
                    <a:gd name="connsiteY5" fmla="*/ 1905 h 880110"/>
                    <a:gd name="connsiteX6" fmla="*/ 245745 w 668655"/>
                    <a:gd name="connsiteY6" fmla="*/ 0 h 880110"/>
                    <a:gd name="connsiteX7" fmla="*/ 287655 w 668655"/>
                    <a:gd name="connsiteY7" fmla="*/ 0 h 880110"/>
                    <a:gd name="connsiteX8" fmla="*/ 340519 w 668655"/>
                    <a:gd name="connsiteY8" fmla="*/ 13335 h 880110"/>
                    <a:gd name="connsiteX9" fmla="*/ 384810 w 668655"/>
                    <a:gd name="connsiteY9" fmla="*/ 30480 h 880110"/>
                    <a:gd name="connsiteX10" fmla="*/ 424815 w 668655"/>
                    <a:gd name="connsiteY10" fmla="*/ 45720 h 880110"/>
                    <a:gd name="connsiteX11" fmla="*/ 464820 w 668655"/>
                    <a:gd name="connsiteY11" fmla="*/ 64770 h 880110"/>
                    <a:gd name="connsiteX12" fmla="*/ 483870 w 668655"/>
                    <a:gd name="connsiteY12" fmla="*/ 83820 h 880110"/>
                    <a:gd name="connsiteX13" fmla="*/ 501015 w 668655"/>
                    <a:gd name="connsiteY13" fmla="*/ 91440 h 880110"/>
                    <a:gd name="connsiteX14" fmla="*/ 525780 w 668655"/>
                    <a:gd name="connsiteY14" fmla="*/ 112395 h 880110"/>
                    <a:gd name="connsiteX15" fmla="*/ 554355 w 668655"/>
                    <a:gd name="connsiteY15" fmla="*/ 142875 h 880110"/>
                    <a:gd name="connsiteX16" fmla="*/ 577215 w 668655"/>
                    <a:gd name="connsiteY16" fmla="*/ 173355 h 880110"/>
                    <a:gd name="connsiteX17" fmla="*/ 598170 w 668655"/>
                    <a:gd name="connsiteY17" fmla="*/ 200025 h 880110"/>
                    <a:gd name="connsiteX18" fmla="*/ 615315 w 668655"/>
                    <a:gd name="connsiteY18" fmla="*/ 224790 h 880110"/>
                    <a:gd name="connsiteX19" fmla="*/ 626745 w 668655"/>
                    <a:gd name="connsiteY19" fmla="*/ 247650 h 880110"/>
                    <a:gd name="connsiteX20" fmla="*/ 636270 w 668655"/>
                    <a:gd name="connsiteY20" fmla="*/ 276225 h 880110"/>
                    <a:gd name="connsiteX21" fmla="*/ 655320 w 668655"/>
                    <a:gd name="connsiteY21" fmla="*/ 321945 h 880110"/>
                    <a:gd name="connsiteX22" fmla="*/ 659130 w 668655"/>
                    <a:gd name="connsiteY22" fmla="*/ 354330 h 880110"/>
                    <a:gd name="connsiteX23" fmla="*/ 668655 w 668655"/>
                    <a:gd name="connsiteY23" fmla="*/ 405765 h 880110"/>
                    <a:gd name="connsiteX24" fmla="*/ 666750 w 668655"/>
                    <a:gd name="connsiteY24" fmla="*/ 461010 h 880110"/>
                    <a:gd name="connsiteX25" fmla="*/ 661035 w 668655"/>
                    <a:gd name="connsiteY25" fmla="*/ 514350 h 880110"/>
                    <a:gd name="connsiteX26" fmla="*/ 649605 w 668655"/>
                    <a:gd name="connsiteY26" fmla="*/ 567690 h 880110"/>
                    <a:gd name="connsiteX27" fmla="*/ 636270 w 668655"/>
                    <a:gd name="connsiteY27" fmla="*/ 603885 h 880110"/>
                    <a:gd name="connsiteX28" fmla="*/ 619125 w 668655"/>
                    <a:gd name="connsiteY28" fmla="*/ 640080 h 880110"/>
                    <a:gd name="connsiteX29" fmla="*/ 594360 w 668655"/>
                    <a:gd name="connsiteY29" fmla="*/ 681990 h 880110"/>
                    <a:gd name="connsiteX30" fmla="*/ 569595 w 668655"/>
                    <a:gd name="connsiteY30" fmla="*/ 721995 h 880110"/>
                    <a:gd name="connsiteX31" fmla="*/ 541020 w 668655"/>
                    <a:gd name="connsiteY31" fmla="*/ 750570 h 880110"/>
                    <a:gd name="connsiteX32" fmla="*/ 499110 w 668655"/>
                    <a:gd name="connsiteY32" fmla="*/ 788670 h 880110"/>
                    <a:gd name="connsiteX33" fmla="*/ 468630 w 668655"/>
                    <a:gd name="connsiteY33" fmla="*/ 811530 h 880110"/>
                    <a:gd name="connsiteX34" fmla="*/ 417195 w 668655"/>
                    <a:gd name="connsiteY34" fmla="*/ 840105 h 880110"/>
                    <a:gd name="connsiteX35" fmla="*/ 371475 w 668655"/>
                    <a:gd name="connsiteY35" fmla="*/ 857250 h 880110"/>
                    <a:gd name="connsiteX36" fmla="*/ 329565 w 668655"/>
                    <a:gd name="connsiteY36" fmla="*/ 868680 h 880110"/>
                    <a:gd name="connsiteX37" fmla="*/ 266700 w 668655"/>
                    <a:gd name="connsiteY37" fmla="*/ 880110 h 880110"/>
                    <a:gd name="connsiteX38" fmla="*/ 215265 w 668655"/>
                    <a:gd name="connsiteY38" fmla="*/ 880110 h 880110"/>
                    <a:gd name="connsiteX39" fmla="*/ 127635 w 668655"/>
                    <a:gd name="connsiteY39" fmla="*/ 872490 h 880110"/>
                    <a:gd name="connsiteX40" fmla="*/ 53340 w 668655"/>
                    <a:gd name="connsiteY40" fmla="*/ 849630 h 880110"/>
                    <a:gd name="connsiteX41" fmla="*/ 17145 w 668655"/>
                    <a:gd name="connsiteY41" fmla="*/ 830580 h 880110"/>
                    <a:gd name="connsiteX42" fmla="*/ 0 w 668655"/>
                    <a:gd name="connsiteY42" fmla="*/ 817245 h 880110"/>
                    <a:gd name="connsiteX43" fmla="*/ 26670 w 668655"/>
                    <a:gd name="connsiteY43" fmla="*/ 798195 h 880110"/>
                    <a:gd name="connsiteX44" fmla="*/ 55245 w 668655"/>
                    <a:gd name="connsiteY44" fmla="*/ 781050 h 880110"/>
                    <a:gd name="connsiteX45" fmla="*/ 78105 w 668655"/>
                    <a:gd name="connsiteY45" fmla="*/ 760095 h 880110"/>
                    <a:gd name="connsiteX46" fmla="*/ 97155 w 668655"/>
                    <a:gd name="connsiteY46" fmla="*/ 742950 h 880110"/>
                    <a:gd name="connsiteX47" fmla="*/ 116205 w 668655"/>
                    <a:gd name="connsiteY47" fmla="*/ 720090 h 880110"/>
                    <a:gd name="connsiteX48" fmla="*/ 135255 w 668655"/>
                    <a:gd name="connsiteY48" fmla="*/ 697230 h 880110"/>
                    <a:gd name="connsiteX49" fmla="*/ 150495 w 668655"/>
                    <a:gd name="connsiteY49" fmla="*/ 674370 h 880110"/>
                    <a:gd name="connsiteX50" fmla="*/ 161925 w 668655"/>
                    <a:gd name="connsiteY50" fmla="*/ 653415 h 880110"/>
                    <a:gd name="connsiteX51" fmla="*/ 171450 w 668655"/>
                    <a:gd name="connsiteY51" fmla="*/ 640080 h 880110"/>
                    <a:gd name="connsiteX52" fmla="*/ 182880 w 668655"/>
                    <a:gd name="connsiteY52" fmla="*/ 609600 h 880110"/>
                    <a:gd name="connsiteX53" fmla="*/ 198120 w 668655"/>
                    <a:gd name="connsiteY53" fmla="*/ 579120 h 880110"/>
                    <a:gd name="connsiteX54" fmla="*/ 200025 w 668655"/>
                    <a:gd name="connsiteY54" fmla="*/ 558165 h 880110"/>
                    <a:gd name="connsiteX55" fmla="*/ 207645 w 668655"/>
                    <a:gd name="connsiteY55" fmla="*/ 541020 h 880110"/>
                    <a:gd name="connsiteX56" fmla="*/ 209550 w 668655"/>
                    <a:gd name="connsiteY56" fmla="*/ 512445 h 880110"/>
                    <a:gd name="connsiteX57" fmla="*/ 215265 w 668655"/>
                    <a:gd name="connsiteY57" fmla="*/ 480060 h 880110"/>
                    <a:gd name="connsiteX58" fmla="*/ 219075 w 668655"/>
                    <a:gd name="connsiteY58" fmla="*/ 445770 h 880110"/>
                    <a:gd name="connsiteX59" fmla="*/ 215265 w 668655"/>
                    <a:gd name="connsiteY59" fmla="*/ 415290 h 880110"/>
                    <a:gd name="connsiteX60" fmla="*/ 211455 w 668655"/>
                    <a:gd name="connsiteY60" fmla="*/ 369570 h 880110"/>
                    <a:gd name="connsiteX61" fmla="*/ 194310 w 668655"/>
                    <a:gd name="connsiteY61" fmla="*/ 325755 h 880110"/>
                    <a:gd name="connsiteX62" fmla="*/ 179070 w 668655"/>
                    <a:gd name="connsiteY62" fmla="*/ 278130 h 880110"/>
                    <a:gd name="connsiteX63" fmla="*/ 161925 w 668655"/>
                    <a:gd name="connsiteY63" fmla="*/ 230505 h 880110"/>
                    <a:gd name="connsiteX64" fmla="*/ 146685 w 668655"/>
                    <a:gd name="connsiteY64" fmla="*/ 205740 h 880110"/>
                    <a:gd name="connsiteX65" fmla="*/ 129540 w 668655"/>
                    <a:gd name="connsiteY65" fmla="*/ 182880 h 880110"/>
                    <a:gd name="connsiteX66" fmla="*/ 104775 w 668655"/>
                    <a:gd name="connsiteY66" fmla="*/ 148590 h 880110"/>
                    <a:gd name="connsiteX67" fmla="*/ 83820 w 668655"/>
                    <a:gd name="connsiteY67" fmla="*/ 131445 h 880110"/>
                    <a:gd name="connsiteX68" fmla="*/ 68580 w 668655"/>
                    <a:gd name="connsiteY68" fmla="*/ 118110 h 880110"/>
                    <a:gd name="connsiteX69" fmla="*/ 41435 w 668655"/>
                    <a:gd name="connsiteY69" fmla="*/ 93344 h 880110"/>
                    <a:gd name="connsiteX70" fmla="*/ 1905 w 668655"/>
                    <a:gd name="connsiteY70" fmla="*/ 60960 h 880110"/>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2490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4310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1035 w 668655"/>
                    <a:gd name="connsiteY25" fmla="*/ 514350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8655"/>
                    <a:gd name="connsiteY0" fmla="*/ 60960 h 882491"/>
                    <a:gd name="connsiteX1" fmla="*/ 41433 w 668655"/>
                    <a:gd name="connsiteY1" fmla="*/ 42862 h 882491"/>
                    <a:gd name="connsiteX2" fmla="*/ 85725 w 668655"/>
                    <a:gd name="connsiteY2" fmla="*/ 20955 h 882491"/>
                    <a:gd name="connsiteX3" fmla="*/ 114300 w 668655"/>
                    <a:gd name="connsiteY3" fmla="*/ 13335 h 882491"/>
                    <a:gd name="connsiteX4" fmla="*/ 154305 w 668655"/>
                    <a:gd name="connsiteY4" fmla="*/ 5715 h 882491"/>
                    <a:gd name="connsiteX5" fmla="*/ 194310 w 668655"/>
                    <a:gd name="connsiteY5" fmla="*/ 1905 h 882491"/>
                    <a:gd name="connsiteX6" fmla="*/ 245745 w 668655"/>
                    <a:gd name="connsiteY6" fmla="*/ 0 h 882491"/>
                    <a:gd name="connsiteX7" fmla="*/ 287655 w 668655"/>
                    <a:gd name="connsiteY7" fmla="*/ 0 h 882491"/>
                    <a:gd name="connsiteX8" fmla="*/ 340519 w 668655"/>
                    <a:gd name="connsiteY8" fmla="*/ 13335 h 882491"/>
                    <a:gd name="connsiteX9" fmla="*/ 384810 w 668655"/>
                    <a:gd name="connsiteY9" fmla="*/ 30480 h 882491"/>
                    <a:gd name="connsiteX10" fmla="*/ 424815 w 668655"/>
                    <a:gd name="connsiteY10" fmla="*/ 45720 h 882491"/>
                    <a:gd name="connsiteX11" fmla="*/ 464820 w 668655"/>
                    <a:gd name="connsiteY11" fmla="*/ 64770 h 882491"/>
                    <a:gd name="connsiteX12" fmla="*/ 483870 w 668655"/>
                    <a:gd name="connsiteY12" fmla="*/ 83820 h 882491"/>
                    <a:gd name="connsiteX13" fmla="*/ 501015 w 668655"/>
                    <a:gd name="connsiteY13" fmla="*/ 91440 h 882491"/>
                    <a:gd name="connsiteX14" fmla="*/ 525780 w 668655"/>
                    <a:gd name="connsiteY14" fmla="*/ 112395 h 882491"/>
                    <a:gd name="connsiteX15" fmla="*/ 554355 w 668655"/>
                    <a:gd name="connsiteY15" fmla="*/ 142875 h 882491"/>
                    <a:gd name="connsiteX16" fmla="*/ 577215 w 668655"/>
                    <a:gd name="connsiteY16" fmla="*/ 173355 h 882491"/>
                    <a:gd name="connsiteX17" fmla="*/ 598170 w 668655"/>
                    <a:gd name="connsiteY17" fmla="*/ 200025 h 882491"/>
                    <a:gd name="connsiteX18" fmla="*/ 615315 w 668655"/>
                    <a:gd name="connsiteY18" fmla="*/ 224790 h 882491"/>
                    <a:gd name="connsiteX19" fmla="*/ 626745 w 668655"/>
                    <a:gd name="connsiteY19" fmla="*/ 247650 h 882491"/>
                    <a:gd name="connsiteX20" fmla="*/ 636270 w 668655"/>
                    <a:gd name="connsiteY20" fmla="*/ 276225 h 882491"/>
                    <a:gd name="connsiteX21" fmla="*/ 655320 w 668655"/>
                    <a:gd name="connsiteY21" fmla="*/ 321945 h 882491"/>
                    <a:gd name="connsiteX22" fmla="*/ 659130 w 668655"/>
                    <a:gd name="connsiteY22" fmla="*/ 354330 h 882491"/>
                    <a:gd name="connsiteX23" fmla="*/ 668655 w 668655"/>
                    <a:gd name="connsiteY23" fmla="*/ 405765 h 882491"/>
                    <a:gd name="connsiteX24" fmla="*/ 666750 w 668655"/>
                    <a:gd name="connsiteY24" fmla="*/ 461010 h 882491"/>
                    <a:gd name="connsiteX25" fmla="*/ 665798 w 668655"/>
                    <a:gd name="connsiteY25" fmla="*/ 511969 h 882491"/>
                    <a:gd name="connsiteX26" fmla="*/ 649605 w 668655"/>
                    <a:gd name="connsiteY26" fmla="*/ 567690 h 882491"/>
                    <a:gd name="connsiteX27" fmla="*/ 636270 w 668655"/>
                    <a:gd name="connsiteY27" fmla="*/ 603885 h 882491"/>
                    <a:gd name="connsiteX28" fmla="*/ 619125 w 668655"/>
                    <a:gd name="connsiteY28" fmla="*/ 640080 h 882491"/>
                    <a:gd name="connsiteX29" fmla="*/ 594360 w 668655"/>
                    <a:gd name="connsiteY29" fmla="*/ 681990 h 882491"/>
                    <a:gd name="connsiteX30" fmla="*/ 569595 w 668655"/>
                    <a:gd name="connsiteY30" fmla="*/ 721995 h 882491"/>
                    <a:gd name="connsiteX31" fmla="*/ 541020 w 668655"/>
                    <a:gd name="connsiteY31" fmla="*/ 750570 h 882491"/>
                    <a:gd name="connsiteX32" fmla="*/ 499110 w 668655"/>
                    <a:gd name="connsiteY32" fmla="*/ 788670 h 882491"/>
                    <a:gd name="connsiteX33" fmla="*/ 468630 w 668655"/>
                    <a:gd name="connsiteY33" fmla="*/ 811530 h 882491"/>
                    <a:gd name="connsiteX34" fmla="*/ 417195 w 668655"/>
                    <a:gd name="connsiteY34" fmla="*/ 840105 h 882491"/>
                    <a:gd name="connsiteX35" fmla="*/ 371475 w 668655"/>
                    <a:gd name="connsiteY35" fmla="*/ 857250 h 882491"/>
                    <a:gd name="connsiteX36" fmla="*/ 329565 w 668655"/>
                    <a:gd name="connsiteY36" fmla="*/ 868680 h 882491"/>
                    <a:gd name="connsiteX37" fmla="*/ 266700 w 668655"/>
                    <a:gd name="connsiteY37" fmla="*/ 880110 h 882491"/>
                    <a:gd name="connsiteX38" fmla="*/ 215265 w 668655"/>
                    <a:gd name="connsiteY38" fmla="*/ 882491 h 882491"/>
                    <a:gd name="connsiteX39" fmla="*/ 127635 w 668655"/>
                    <a:gd name="connsiteY39" fmla="*/ 874871 h 882491"/>
                    <a:gd name="connsiteX40" fmla="*/ 53340 w 668655"/>
                    <a:gd name="connsiteY40" fmla="*/ 849630 h 882491"/>
                    <a:gd name="connsiteX41" fmla="*/ 17145 w 668655"/>
                    <a:gd name="connsiteY41" fmla="*/ 830580 h 882491"/>
                    <a:gd name="connsiteX42" fmla="*/ 0 w 668655"/>
                    <a:gd name="connsiteY42" fmla="*/ 817245 h 882491"/>
                    <a:gd name="connsiteX43" fmla="*/ 26670 w 668655"/>
                    <a:gd name="connsiteY43" fmla="*/ 798195 h 882491"/>
                    <a:gd name="connsiteX44" fmla="*/ 55245 w 668655"/>
                    <a:gd name="connsiteY44" fmla="*/ 781050 h 882491"/>
                    <a:gd name="connsiteX45" fmla="*/ 78105 w 668655"/>
                    <a:gd name="connsiteY45" fmla="*/ 760095 h 882491"/>
                    <a:gd name="connsiteX46" fmla="*/ 97155 w 668655"/>
                    <a:gd name="connsiteY46" fmla="*/ 742950 h 882491"/>
                    <a:gd name="connsiteX47" fmla="*/ 116205 w 668655"/>
                    <a:gd name="connsiteY47" fmla="*/ 720090 h 882491"/>
                    <a:gd name="connsiteX48" fmla="*/ 135255 w 668655"/>
                    <a:gd name="connsiteY48" fmla="*/ 697230 h 882491"/>
                    <a:gd name="connsiteX49" fmla="*/ 150495 w 668655"/>
                    <a:gd name="connsiteY49" fmla="*/ 674370 h 882491"/>
                    <a:gd name="connsiteX50" fmla="*/ 161925 w 668655"/>
                    <a:gd name="connsiteY50" fmla="*/ 653415 h 882491"/>
                    <a:gd name="connsiteX51" fmla="*/ 171450 w 668655"/>
                    <a:gd name="connsiteY51" fmla="*/ 640080 h 882491"/>
                    <a:gd name="connsiteX52" fmla="*/ 182880 w 668655"/>
                    <a:gd name="connsiteY52" fmla="*/ 609600 h 882491"/>
                    <a:gd name="connsiteX53" fmla="*/ 198120 w 668655"/>
                    <a:gd name="connsiteY53" fmla="*/ 579120 h 882491"/>
                    <a:gd name="connsiteX54" fmla="*/ 200025 w 668655"/>
                    <a:gd name="connsiteY54" fmla="*/ 558165 h 882491"/>
                    <a:gd name="connsiteX55" fmla="*/ 207645 w 668655"/>
                    <a:gd name="connsiteY55" fmla="*/ 541020 h 882491"/>
                    <a:gd name="connsiteX56" fmla="*/ 209550 w 668655"/>
                    <a:gd name="connsiteY56" fmla="*/ 512445 h 882491"/>
                    <a:gd name="connsiteX57" fmla="*/ 215265 w 668655"/>
                    <a:gd name="connsiteY57" fmla="*/ 480060 h 882491"/>
                    <a:gd name="connsiteX58" fmla="*/ 219075 w 668655"/>
                    <a:gd name="connsiteY58" fmla="*/ 445770 h 882491"/>
                    <a:gd name="connsiteX59" fmla="*/ 215265 w 668655"/>
                    <a:gd name="connsiteY59" fmla="*/ 415290 h 882491"/>
                    <a:gd name="connsiteX60" fmla="*/ 211455 w 668655"/>
                    <a:gd name="connsiteY60" fmla="*/ 369570 h 882491"/>
                    <a:gd name="connsiteX61" fmla="*/ 199073 w 668655"/>
                    <a:gd name="connsiteY61" fmla="*/ 325755 h 882491"/>
                    <a:gd name="connsiteX62" fmla="*/ 179070 w 668655"/>
                    <a:gd name="connsiteY62" fmla="*/ 278130 h 882491"/>
                    <a:gd name="connsiteX63" fmla="*/ 161925 w 668655"/>
                    <a:gd name="connsiteY63" fmla="*/ 230505 h 882491"/>
                    <a:gd name="connsiteX64" fmla="*/ 146685 w 668655"/>
                    <a:gd name="connsiteY64" fmla="*/ 205740 h 882491"/>
                    <a:gd name="connsiteX65" fmla="*/ 129540 w 668655"/>
                    <a:gd name="connsiteY65" fmla="*/ 182880 h 882491"/>
                    <a:gd name="connsiteX66" fmla="*/ 104775 w 668655"/>
                    <a:gd name="connsiteY66" fmla="*/ 148590 h 882491"/>
                    <a:gd name="connsiteX67" fmla="*/ 83820 w 668655"/>
                    <a:gd name="connsiteY67" fmla="*/ 131445 h 882491"/>
                    <a:gd name="connsiteX68" fmla="*/ 68580 w 668655"/>
                    <a:gd name="connsiteY68" fmla="*/ 118110 h 882491"/>
                    <a:gd name="connsiteX69" fmla="*/ 41435 w 668655"/>
                    <a:gd name="connsiteY69" fmla="*/ 93344 h 882491"/>
                    <a:gd name="connsiteX70" fmla="*/ 1905 w 668655"/>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59130 w 669132"/>
                    <a:gd name="connsiteY22" fmla="*/ 354330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69132"/>
                    <a:gd name="connsiteY0" fmla="*/ 60960 h 882491"/>
                    <a:gd name="connsiteX1" fmla="*/ 41433 w 669132"/>
                    <a:gd name="connsiteY1" fmla="*/ 42862 h 882491"/>
                    <a:gd name="connsiteX2" fmla="*/ 85725 w 669132"/>
                    <a:gd name="connsiteY2" fmla="*/ 20955 h 882491"/>
                    <a:gd name="connsiteX3" fmla="*/ 114300 w 669132"/>
                    <a:gd name="connsiteY3" fmla="*/ 13335 h 882491"/>
                    <a:gd name="connsiteX4" fmla="*/ 154305 w 669132"/>
                    <a:gd name="connsiteY4" fmla="*/ 5715 h 882491"/>
                    <a:gd name="connsiteX5" fmla="*/ 194310 w 669132"/>
                    <a:gd name="connsiteY5" fmla="*/ 1905 h 882491"/>
                    <a:gd name="connsiteX6" fmla="*/ 245745 w 669132"/>
                    <a:gd name="connsiteY6" fmla="*/ 0 h 882491"/>
                    <a:gd name="connsiteX7" fmla="*/ 287655 w 669132"/>
                    <a:gd name="connsiteY7" fmla="*/ 0 h 882491"/>
                    <a:gd name="connsiteX8" fmla="*/ 340519 w 669132"/>
                    <a:gd name="connsiteY8" fmla="*/ 13335 h 882491"/>
                    <a:gd name="connsiteX9" fmla="*/ 384810 w 669132"/>
                    <a:gd name="connsiteY9" fmla="*/ 30480 h 882491"/>
                    <a:gd name="connsiteX10" fmla="*/ 424815 w 669132"/>
                    <a:gd name="connsiteY10" fmla="*/ 45720 h 882491"/>
                    <a:gd name="connsiteX11" fmla="*/ 464820 w 669132"/>
                    <a:gd name="connsiteY11" fmla="*/ 64770 h 882491"/>
                    <a:gd name="connsiteX12" fmla="*/ 483870 w 669132"/>
                    <a:gd name="connsiteY12" fmla="*/ 83820 h 882491"/>
                    <a:gd name="connsiteX13" fmla="*/ 501015 w 669132"/>
                    <a:gd name="connsiteY13" fmla="*/ 91440 h 882491"/>
                    <a:gd name="connsiteX14" fmla="*/ 525780 w 669132"/>
                    <a:gd name="connsiteY14" fmla="*/ 112395 h 882491"/>
                    <a:gd name="connsiteX15" fmla="*/ 554355 w 669132"/>
                    <a:gd name="connsiteY15" fmla="*/ 142875 h 882491"/>
                    <a:gd name="connsiteX16" fmla="*/ 577215 w 669132"/>
                    <a:gd name="connsiteY16" fmla="*/ 173355 h 882491"/>
                    <a:gd name="connsiteX17" fmla="*/ 598170 w 669132"/>
                    <a:gd name="connsiteY17" fmla="*/ 200025 h 882491"/>
                    <a:gd name="connsiteX18" fmla="*/ 615315 w 669132"/>
                    <a:gd name="connsiteY18" fmla="*/ 224790 h 882491"/>
                    <a:gd name="connsiteX19" fmla="*/ 626745 w 669132"/>
                    <a:gd name="connsiteY19" fmla="*/ 247650 h 882491"/>
                    <a:gd name="connsiteX20" fmla="*/ 636270 w 669132"/>
                    <a:gd name="connsiteY20" fmla="*/ 276225 h 882491"/>
                    <a:gd name="connsiteX21" fmla="*/ 655320 w 669132"/>
                    <a:gd name="connsiteY21" fmla="*/ 321945 h 882491"/>
                    <a:gd name="connsiteX22" fmla="*/ 663892 w 669132"/>
                    <a:gd name="connsiteY22" fmla="*/ 356711 h 882491"/>
                    <a:gd name="connsiteX23" fmla="*/ 668655 w 669132"/>
                    <a:gd name="connsiteY23" fmla="*/ 405765 h 882491"/>
                    <a:gd name="connsiteX24" fmla="*/ 669132 w 669132"/>
                    <a:gd name="connsiteY24" fmla="*/ 461010 h 882491"/>
                    <a:gd name="connsiteX25" fmla="*/ 665798 w 669132"/>
                    <a:gd name="connsiteY25" fmla="*/ 511969 h 882491"/>
                    <a:gd name="connsiteX26" fmla="*/ 649605 w 669132"/>
                    <a:gd name="connsiteY26" fmla="*/ 567690 h 882491"/>
                    <a:gd name="connsiteX27" fmla="*/ 636270 w 669132"/>
                    <a:gd name="connsiteY27" fmla="*/ 603885 h 882491"/>
                    <a:gd name="connsiteX28" fmla="*/ 619125 w 669132"/>
                    <a:gd name="connsiteY28" fmla="*/ 640080 h 882491"/>
                    <a:gd name="connsiteX29" fmla="*/ 594360 w 669132"/>
                    <a:gd name="connsiteY29" fmla="*/ 681990 h 882491"/>
                    <a:gd name="connsiteX30" fmla="*/ 569595 w 669132"/>
                    <a:gd name="connsiteY30" fmla="*/ 721995 h 882491"/>
                    <a:gd name="connsiteX31" fmla="*/ 541020 w 669132"/>
                    <a:gd name="connsiteY31" fmla="*/ 750570 h 882491"/>
                    <a:gd name="connsiteX32" fmla="*/ 499110 w 669132"/>
                    <a:gd name="connsiteY32" fmla="*/ 788670 h 882491"/>
                    <a:gd name="connsiteX33" fmla="*/ 468630 w 669132"/>
                    <a:gd name="connsiteY33" fmla="*/ 811530 h 882491"/>
                    <a:gd name="connsiteX34" fmla="*/ 417195 w 669132"/>
                    <a:gd name="connsiteY34" fmla="*/ 840105 h 882491"/>
                    <a:gd name="connsiteX35" fmla="*/ 371475 w 669132"/>
                    <a:gd name="connsiteY35" fmla="*/ 857250 h 882491"/>
                    <a:gd name="connsiteX36" fmla="*/ 329565 w 669132"/>
                    <a:gd name="connsiteY36" fmla="*/ 868680 h 882491"/>
                    <a:gd name="connsiteX37" fmla="*/ 266700 w 669132"/>
                    <a:gd name="connsiteY37" fmla="*/ 880110 h 882491"/>
                    <a:gd name="connsiteX38" fmla="*/ 215265 w 669132"/>
                    <a:gd name="connsiteY38" fmla="*/ 882491 h 882491"/>
                    <a:gd name="connsiteX39" fmla="*/ 127635 w 669132"/>
                    <a:gd name="connsiteY39" fmla="*/ 874871 h 882491"/>
                    <a:gd name="connsiteX40" fmla="*/ 53340 w 669132"/>
                    <a:gd name="connsiteY40" fmla="*/ 849630 h 882491"/>
                    <a:gd name="connsiteX41" fmla="*/ 17145 w 669132"/>
                    <a:gd name="connsiteY41" fmla="*/ 830580 h 882491"/>
                    <a:gd name="connsiteX42" fmla="*/ 0 w 669132"/>
                    <a:gd name="connsiteY42" fmla="*/ 817245 h 882491"/>
                    <a:gd name="connsiteX43" fmla="*/ 26670 w 669132"/>
                    <a:gd name="connsiteY43" fmla="*/ 798195 h 882491"/>
                    <a:gd name="connsiteX44" fmla="*/ 55245 w 669132"/>
                    <a:gd name="connsiteY44" fmla="*/ 781050 h 882491"/>
                    <a:gd name="connsiteX45" fmla="*/ 78105 w 669132"/>
                    <a:gd name="connsiteY45" fmla="*/ 760095 h 882491"/>
                    <a:gd name="connsiteX46" fmla="*/ 97155 w 669132"/>
                    <a:gd name="connsiteY46" fmla="*/ 742950 h 882491"/>
                    <a:gd name="connsiteX47" fmla="*/ 116205 w 669132"/>
                    <a:gd name="connsiteY47" fmla="*/ 720090 h 882491"/>
                    <a:gd name="connsiteX48" fmla="*/ 135255 w 669132"/>
                    <a:gd name="connsiteY48" fmla="*/ 697230 h 882491"/>
                    <a:gd name="connsiteX49" fmla="*/ 150495 w 669132"/>
                    <a:gd name="connsiteY49" fmla="*/ 674370 h 882491"/>
                    <a:gd name="connsiteX50" fmla="*/ 161925 w 669132"/>
                    <a:gd name="connsiteY50" fmla="*/ 653415 h 882491"/>
                    <a:gd name="connsiteX51" fmla="*/ 171450 w 669132"/>
                    <a:gd name="connsiteY51" fmla="*/ 640080 h 882491"/>
                    <a:gd name="connsiteX52" fmla="*/ 182880 w 669132"/>
                    <a:gd name="connsiteY52" fmla="*/ 609600 h 882491"/>
                    <a:gd name="connsiteX53" fmla="*/ 198120 w 669132"/>
                    <a:gd name="connsiteY53" fmla="*/ 579120 h 882491"/>
                    <a:gd name="connsiteX54" fmla="*/ 200025 w 669132"/>
                    <a:gd name="connsiteY54" fmla="*/ 558165 h 882491"/>
                    <a:gd name="connsiteX55" fmla="*/ 207645 w 669132"/>
                    <a:gd name="connsiteY55" fmla="*/ 541020 h 882491"/>
                    <a:gd name="connsiteX56" fmla="*/ 209550 w 669132"/>
                    <a:gd name="connsiteY56" fmla="*/ 512445 h 882491"/>
                    <a:gd name="connsiteX57" fmla="*/ 215265 w 669132"/>
                    <a:gd name="connsiteY57" fmla="*/ 480060 h 882491"/>
                    <a:gd name="connsiteX58" fmla="*/ 219075 w 669132"/>
                    <a:gd name="connsiteY58" fmla="*/ 445770 h 882491"/>
                    <a:gd name="connsiteX59" fmla="*/ 215265 w 669132"/>
                    <a:gd name="connsiteY59" fmla="*/ 415290 h 882491"/>
                    <a:gd name="connsiteX60" fmla="*/ 211455 w 669132"/>
                    <a:gd name="connsiteY60" fmla="*/ 369570 h 882491"/>
                    <a:gd name="connsiteX61" fmla="*/ 199073 w 669132"/>
                    <a:gd name="connsiteY61" fmla="*/ 325755 h 882491"/>
                    <a:gd name="connsiteX62" fmla="*/ 179070 w 669132"/>
                    <a:gd name="connsiteY62" fmla="*/ 278130 h 882491"/>
                    <a:gd name="connsiteX63" fmla="*/ 161925 w 669132"/>
                    <a:gd name="connsiteY63" fmla="*/ 230505 h 882491"/>
                    <a:gd name="connsiteX64" fmla="*/ 146685 w 669132"/>
                    <a:gd name="connsiteY64" fmla="*/ 205740 h 882491"/>
                    <a:gd name="connsiteX65" fmla="*/ 129540 w 669132"/>
                    <a:gd name="connsiteY65" fmla="*/ 182880 h 882491"/>
                    <a:gd name="connsiteX66" fmla="*/ 104775 w 669132"/>
                    <a:gd name="connsiteY66" fmla="*/ 148590 h 882491"/>
                    <a:gd name="connsiteX67" fmla="*/ 83820 w 669132"/>
                    <a:gd name="connsiteY67" fmla="*/ 131445 h 882491"/>
                    <a:gd name="connsiteX68" fmla="*/ 68580 w 669132"/>
                    <a:gd name="connsiteY68" fmla="*/ 118110 h 882491"/>
                    <a:gd name="connsiteX69" fmla="*/ 41435 w 669132"/>
                    <a:gd name="connsiteY69" fmla="*/ 93344 h 882491"/>
                    <a:gd name="connsiteX70" fmla="*/ 1905 w 669132"/>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3335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0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2862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2491"/>
                    <a:gd name="connsiteX1" fmla="*/ 41433 w 673418"/>
                    <a:gd name="connsiteY1" fmla="*/ 40481 h 882491"/>
                    <a:gd name="connsiteX2" fmla="*/ 85725 w 673418"/>
                    <a:gd name="connsiteY2" fmla="*/ 20955 h 882491"/>
                    <a:gd name="connsiteX3" fmla="*/ 114300 w 673418"/>
                    <a:gd name="connsiteY3" fmla="*/ 13335 h 882491"/>
                    <a:gd name="connsiteX4" fmla="*/ 154305 w 673418"/>
                    <a:gd name="connsiteY4" fmla="*/ 5715 h 882491"/>
                    <a:gd name="connsiteX5" fmla="*/ 194310 w 673418"/>
                    <a:gd name="connsiteY5" fmla="*/ 1905 h 882491"/>
                    <a:gd name="connsiteX6" fmla="*/ 245745 w 673418"/>
                    <a:gd name="connsiteY6" fmla="*/ 0 h 882491"/>
                    <a:gd name="connsiteX7" fmla="*/ 287655 w 673418"/>
                    <a:gd name="connsiteY7" fmla="*/ 2382 h 882491"/>
                    <a:gd name="connsiteX8" fmla="*/ 340519 w 673418"/>
                    <a:gd name="connsiteY8" fmla="*/ 10953 h 882491"/>
                    <a:gd name="connsiteX9" fmla="*/ 384810 w 673418"/>
                    <a:gd name="connsiteY9" fmla="*/ 30480 h 882491"/>
                    <a:gd name="connsiteX10" fmla="*/ 424815 w 673418"/>
                    <a:gd name="connsiteY10" fmla="*/ 45720 h 882491"/>
                    <a:gd name="connsiteX11" fmla="*/ 464820 w 673418"/>
                    <a:gd name="connsiteY11" fmla="*/ 64770 h 882491"/>
                    <a:gd name="connsiteX12" fmla="*/ 483870 w 673418"/>
                    <a:gd name="connsiteY12" fmla="*/ 83820 h 882491"/>
                    <a:gd name="connsiteX13" fmla="*/ 501015 w 673418"/>
                    <a:gd name="connsiteY13" fmla="*/ 91440 h 882491"/>
                    <a:gd name="connsiteX14" fmla="*/ 525780 w 673418"/>
                    <a:gd name="connsiteY14" fmla="*/ 112395 h 882491"/>
                    <a:gd name="connsiteX15" fmla="*/ 554355 w 673418"/>
                    <a:gd name="connsiteY15" fmla="*/ 142875 h 882491"/>
                    <a:gd name="connsiteX16" fmla="*/ 577215 w 673418"/>
                    <a:gd name="connsiteY16" fmla="*/ 173355 h 882491"/>
                    <a:gd name="connsiteX17" fmla="*/ 598170 w 673418"/>
                    <a:gd name="connsiteY17" fmla="*/ 200025 h 882491"/>
                    <a:gd name="connsiteX18" fmla="*/ 615315 w 673418"/>
                    <a:gd name="connsiteY18" fmla="*/ 224790 h 882491"/>
                    <a:gd name="connsiteX19" fmla="*/ 626745 w 673418"/>
                    <a:gd name="connsiteY19" fmla="*/ 247650 h 882491"/>
                    <a:gd name="connsiteX20" fmla="*/ 636270 w 673418"/>
                    <a:gd name="connsiteY20" fmla="*/ 276225 h 882491"/>
                    <a:gd name="connsiteX21" fmla="*/ 655320 w 673418"/>
                    <a:gd name="connsiteY21" fmla="*/ 321945 h 882491"/>
                    <a:gd name="connsiteX22" fmla="*/ 663892 w 673418"/>
                    <a:gd name="connsiteY22" fmla="*/ 356711 h 882491"/>
                    <a:gd name="connsiteX23" fmla="*/ 673418 w 673418"/>
                    <a:gd name="connsiteY23" fmla="*/ 405765 h 882491"/>
                    <a:gd name="connsiteX24" fmla="*/ 669132 w 673418"/>
                    <a:gd name="connsiteY24" fmla="*/ 461010 h 882491"/>
                    <a:gd name="connsiteX25" fmla="*/ 665798 w 673418"/>
                    <a:gd name="connsiteY25" fmla="*/ 511969 h 882491"/>
                    <a:gd name="connsiteX26" fmla="*/ 649605 w 673418"/>
                    <a:gd name="connsiteY26" fmla="*/ 567690 h 882491"/>
                    <a:gd name="connsiteX27" fmla="*/ 636270 w 673418"/>
                    <a:gd name="connsiteY27" fmla="*/ 603885 h 882491"/>
                    <a:gd name="connsiteX28" fmla="*/ 619125 w 673418"/>
                    <a:gd name="connsiteY28" fmla="*/ 640080 h 882491"/>
                    <a:gd name="connsiteX29" fmla="*/ 594360 w 673418"/>
                    <a:gd name="connsiteY29" fmla="*/ 681990 h 882491"/>
                    <a:gd name="connsiteX30" fmla="*/ 569595 w 673418"/>
                    <a:gd name="connsiteY30" fmla="*/ 721995 h 882491"/>
                    <a:gd name="connsiteX31" fmla="*/ 541020 w 673418"/>
                    <a:gd name="connsiteY31" fmla="*/ 750570 h 882491"/>
                    <a:gd name="connsiteX32" fmla="*/ 499110 w 673418"/>
                    <a:gd name="connsiteY32" fmla="*/ 788670 h 882491"/>
                    <a:gd name="connsiteX33" fmla="*/ 468630 w 673418"/>
                    <a:gd name="connsiteY33" fmla="*/ 811530 h 882491"/>
                    <a:gd name="connsiteX34" fmla="*/ 417195 w 673418"/>
                    <a:gd name="connsiteY34" fmla="*/ 840105 h 882491"/>
                    <a:gd name="connsiteX35" fmla="*/ 371475 w 673418"/>
                    <a:gd name="connsiteY35" fmla="*/ 857250 h 882491"/>
                    <a:gd name="connsiteX36" fmla="*/ 329565 w 673418"/>
                    <a:gd name="connsiteY36" fmla="*/ 868680 h 882491"/>
                    <a:gd name="connsiteX37" fmla="*/ 266700 w 673418"/>
                    <a:gd name="connsiteY37" fmla="*/ 880110 h 882491"/>
                    <a:gd name="connsiteX38" fmla="*/ 215265 w 673418"/>
                    <a:gd name="connsiteY38" fmla="*/ 882491 h 882491"/>
                    <a:gd name="connsiteX39" fmla="*/ 127635 w 673418"/>
                    <a:gd name="connsiteY39" fmla="*/ 874871 h 882491"/>
                    <a:gd name="connsiteX40" fmla="*/ 53340 w 673418"/>
                    <a:gd name="connsiteY40" fmla="*/ 849630 h 882491"/>
                    <a:gd name="connsiteX41" fmla="*/ 17145 w 673418"/>
                    <a:gd name="connsiteY41" fmla="*/ 830580 h 882491"/>
                    <a:gd name="connsiteX42" fmla="*/ 0 w 673418"/>
                    <a:gd name="connsiteY42" fmla="*/ 817245 h 882491"/>
                    <a:gd name="connsiteX43" fmla="*/ 26670 w 673418"/>
                    <a:gd name="connsiteY43" fmla="*/ 798195 h 882491"/>
                    <a:gd name="connsiteX44" fmla="*/ 55245 w 673418"/>
                    <a:gd name="connsiteY44" fmla="*/ 781050 h 882491"/>
                    <a:gd name="connsiteX45" fmla="*/ 78105 w 673418"/>
                    <a:gd name="connsiteY45" fmla="*/ 760095 h 882491"/>
                    <a:gd name="connsiteX46" fmla="*/ 97155 w 673418"/>
                    <a:gd name="connsiteY46" fmla="*/ 742950 h 882491"/>
                    <a:gd name="connsiteX47" fmla="*/ 116205 w 673418"/>
                    <a:gd name="connsiteY47" fmla="*/ 720090 h 882491"/>
                    <a:gd name="connsiteX48" fmla="*/ 135255 w 673418"/>
                    <a:gd name="connsiteY48" fmla="*/ 697230 h 882491"/>
                    <a:gd name="connsiteX49" fmla="*/ 150495 w 673418"/>
                    <a:gd name="connsiteY49" fmla="*/ 674370 h 882491"/>
                    <a:gd name="connsiteX50" fmla="*/ 161925 w 673418"/>
                    <a:gd name="connsiteY50" fmla="*/ 653415 h 882491"/>
                    <a:gd name="connsiteX51" fmla="*/ 171450 w 673418"/>
                    <a:gd name="connsiteY51" fmla="*/ 640080 h 882491"/>
                    <a:gd name="connsiteX52" fmla="*/ 182880 w 673418"/>
                    <a:gd name="connsiteY52" fmla="*/ 609600 h 882491"/>
                    <a:gd name="connsiteX53" fmla="*/ 198120 w 673418"/>
                    <a:gd name="connsiteY53" fmla="*/ 579120 h 882491"/>
                    <a:gd name="connsiteX54" fmla="*/ 200025 w 673418"/>
                    <a:gd name="connsiteY54" fmla="*/ 558165 h 882491"/>
                    <a:gd name="connsiteX55" fmla="*/ 207645 w 673418"/>
                    <a:gd name="connsiteY55" fmla="*/ 541020 h 882491"/>
                    <a:gd name="connsiteX56" fmla="*/ 209550 w 673418"/>
                    <a:gd name="connsiteY56" fmla="*/ 512445 h 882491"/>
                    <a:gd name="connsiteX57" fmla="*/ 215265 w 673418"/>
                    <a:gd name="connsiteY57" fmla="*/ 480060 h 882491"/>
                    <a:gd name="connsiteX58" fmla="*/ 219075 w 673418"/>
                    <a:gd name="connsiteY58" fmla="*/ 445770 h 882491"/>
                    <a:gd name="connsiteX59" fmla="*/ 215265 w 673418"/>
                    <a:gd name="connsiteY59" fmla="*/ 415290 h 882491"/>
                    <a:gd name="connsiteX60" fmla="*/ 211455 w 673418"/>
                    <a:gd name="connsiteY60" fmla="*/ 369570 h 882491"/>
                    <a:gd name="connsiteX61" fmla="*/ 199073 w 673418"/>
                    <a:gd name="connsiteY61" fmla="*/ 325755 h 882491"/>
                    <a:gd name="connsiteX62" fmla="*/ 179070 w 673418"/>
                    <a:gd name="connsiteY62" fmla="*/ 278130 h 882491"/>
                    <a:gd name="connsiteX63" fmla="*/ 161925 w 673418"/>
                    <a:gd name="connsiteY63" fmla="*/ 230505 h 882491"/>
                    <a:gd name="connsiteX64" fmla="*/ 146685 w 673418"/>
                    <a:gd name="connsiteY64" fmla="*/ 205740 h 882491"/>
                    <a:gd name="connsiteX65" fmla="*/ 129540 w 673418"/>
                    <a:gd name="connsiteY65" fmla="*/ 182880 h 882491"/>
                    <a:gd name="connsiteX66" fmla="*/ 104775 w 673418"/>
                    <a:gd name="connsiteY66" fmla="*/ 148590 h 882491"/>
                    <a:gd name="connsiteX67" fmla="*/ 83820 w 673418"/>
                    <a:gd name="connsiteY67" fmla="*/ 131445 h 882491"/>
                    <a:gd name="connsiteX68" fmla="*/ 68580 w 673418"/>
                    <a:gd name="connsiteY68" fmla="*/ 118110 h 882491"/>
                    <a:gd name="connsiteX69" fmla="*/ 41435 w 673418"/>
                    <a:gd name="connsiteY69" fmla="*/ 93344 h 882491"/>
                    <a:gd name="connsiteX70" fmla="*/ 1905 w 673418"/>
                    <a:gd name="connsiteY70" fmla="*/ 60960 h 882491"/>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0110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68680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53340 w 673418"/>
                    <a:gd name="connsiteY40" fmla="*/ 849630 h 889635"/>
                    <a:gd name="connsiteX41" fmla="*/ 17145 w 673418"/>
                    <a:gd name="connsiteY41" fmla="*/ 830580 h 889635"/>
                    <a:gd name="connsiteX42" fmla="*/ 0 w 673418"/>
                    <a:gd name="connsiteY42" fmla="*/ 817245 h 889635"/>
                    <a:gd name="connsiteX43" fmla="*/ 26670 w 673418"/>
                    <a:gd name="connsiteY43" fmla="*/ 798195 h 889635"/>
                    <a:gd name="connsiteX44" fmla="*/ 55245 w 673418"/>
                    <a:gd name="connsiteY44" fmla="*/ 781050 h 889635"/>
                    <a:gd name="connsiteX45" fmla="*/ 78105 w 673418"/>
                    <a:gd name="connsiteY45" fmla="*/ 760095 h 889635"/>
                    <a:gd name="connsiteX46" fmla="*/ 97155 w 673418"/>
                    <a:gd name="connsiteY46" fmla="*/ 742950 h 889635"/>
                    <a:gd name="connsiteX47" fmla="*/ 116205 w 673418"/>
                    <a:gd name="connsiteY47" fmla="*/ 720090 h 889635"/>
                    <a:gd name="connsiteX48" fmla="*/ 135255 w 673418"/>
                    <a:gd name="connsiteY48" fmla="*/ 697230 h 889635"/>
                    <a:gd name="connsiteX49" fmla="*/ 150495 w 673418"/>
                    <a:gd name="connsiteY49" fmla="*/ 674370 h 889635"/>
                    <a:gd name="connsiteX50" fmla="*/ 161925 w 673418"/>
                    <a:gd name="connsiteY50" fmla="*/ 653415 h 889635"/>
                    <a:gd name="connsiteX51" fmla="*/ 171450 w 673418"/>
                    <a:gd name="connsiteY51" fmla="*/ 640080 h 889635"/>
                    <a:gd name="connsiteX52" fmla="*/ 182880 w 673418"/>
                    <a:gd name="connsiteY52" fmla="*/ 609600 h 889635"/>
                    <a:gd name="connsiteX53" fmla="*/ 198120 w 673418"/>
                    <a:gd name="connsiteY53" fmla="*/ 579120 h 889635"/>
                    <a:gd name="connsiteX54" fmla="*/ 200025 w 673418"/>
                    <a:gd name="connsiteY54" fmla="*/ 558165 h 889635"/>
                    <a:gd name="connsiteX55" fmla="*/ 207645 w 673418"/>
                    <a:gd name="connsiteY55" fmla="*/ 541020 h 889635"/>
                    <a:gd name="connsiteX56" fmla="*/ 209550 w 673418"/>
                    <a:gd name="connsiteY56" fmla="*/ 512445 h 889635"/>
                    <a:gd name="connsiteX57" fmla="*/ 215265 w 673418"/>
                    <a:gd name="connsiteY57" fmla="*/ 480060 h 889635"/>
                    <a:gd name="connsiteX58" fmla="*/ 219075 w 673418"/>
                    <a:gd name="connsiteY58" fmla="*/ 445770 h 889635"/>
                    <a:gd name="connsiteX59" fmla="*/ 215265 w 673418"/>
                    <a:gd name="connsiteY59" fmla="*/ 415290 h 889635"/>
                    <a:gd name="connsiteX60" fmla="*/ 211455 w 673418"/>
                    <a:gd name="connsiteY60" fmla="*/ 369570 h 889635"/>
                    <a:gd name="connsiteX61" fmla="*/ 199073 w 673418"/>
                    <a:gd name="connsiteY61" fmla="*/ 325755 h 889635"/>
                    <a:gd name="connsiteX62" fmla="*/ 179070 w 673418"/>
                    <a:gd name="connsiteY62" fmla="*/ 278130 h 889635"/>
                    <a:gd name="connsiteX63" fmla="*/ 161925 w 673418"/>
                    <a:gd name="connsiteY63" fmla="*/ 230505 h 889635"/>
                    <a:gd name="connsiteX64" fmla="*/ 146685 w 673418"/>
                    <a:gd name="connsiteY64" fmla="*/ 205740 h 889635"/>
                    <a:gd name="connsiteX65" fmla="*/ 129540 w 673418"/>
                    <a:gd name="connsiteY65" fmla="*/ 182880 h 889635"/>
                    <a:gd name="connsiteX66" fmla="*/ 104775 w 673418"/>
                    <a:gd name="connsiteY66" fmla="*/ 148590 h 889635"/>
                    <a:gd name="connsiteX67" fmla="*/ 83820 w 673418"/>
                    <a:gd name="connsiteY67" fmla="*/ 131445 h 889635"/>
                    <a:gd name="connsiteX68" fmla="*/ 68580 w 673418"/>
                    <a:gd name="connsiteY68" fmla="*/ 118110 h 889635"/>
                    <a:gd name="connsiteX69" fmla="*/ 41435 w 673418"/>
                    <a:gd name="connsiteY69" fmla="*/ 93344 h 889635"/>
                    <a:gd name="connsiteX70" fmla="*/ 1905 w 673418"/>
                    <a:gd name="connsiteY70"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27635 w 673418"/>
                    <a:gd name="connsiteY39" fmla="*/ 874871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30480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49605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3418"/>
                    <a:gd name="connsiteY0" fmla="*/ 60960 h 889635"/>
                    <a:gd name="connsiteX1" fmla="*/ 41433 w 673418"/>
                    <a:gd name="connsiteY1" fmla="*/ 40481 h 889635"/>
                    <a:gd name="connsiteX2" fmla="*/ 85725 w 673418"/>
                    <a:gd name="connsiteY2" fmla="*/ 20955 h 889635"/>
                    <a:gd name="connsiteX3" fmla="*/ 114300 w 673418"/>
                    <a:gd name="connsiteY3" fmla="*/ 13335 h 889635"/>
                    <a:gd name="connsiteX4" fmla="*/ 154305 w 673418"/>
                    <a:gd name="connsiteY4" fmla="*/ 5715 h 889635"/>
                    <a:gd name="connsiteX5" fmla="*/ 194310 w 673418"/>
                    <a:gd name="connsiteY5" fmla="*/ 1905 h 889635"/>
                    <a:gd name="connsiteX6" fmla="*/ 245745 w 673418"/>
                    <a:gd name="connsiteY6" fmla="*/ 0 h 889635"/>
                    <a:gd name="connsiteX7" fmla="*/ 287655 w 673418"/>
                    <a:gd name="connsiteY7" fmla="*/ 2382 h 889635"/>
                    <a:gd name="connsiteX8" fmla="*/ 340519 w 673418"/>
                    <a:gd name="connsiteY8" fmla="*/ 10953 h 889635"/>
                    <a:gd name="connsiteX9" fmla="*/ 384810 w 673418"/>
                    <a:gd name="connsiteY9" fmla="*/ 28098 h 889635"/>
                    <a:gd name="connsiteX10" fmla="*/ 424815 w 673418"/>
                    <a:gd name="connsiteY10" fmla="*/ 45720 h 889635"/>
                    <a:gd name="connsiteX11" fmla="*/ 464820 w 673418"/>
                    <a:gd name="connsiteY11" fmla="*/ 64770 h 889635"/>
                    <a:gd name="connsiteX12" fmla="*/ 483870 w 673418"/>
                    <a:gd name="connsiteY12" fmla="*/ 83820 h 889635"/>
                    <a:gd name="connsiteX13" fmla="*/ 501015 w 673418"/>
                    <a:gd name="connsiteY13" fmla="*/ 91440 h 889635"/>
                    <a:gd name="connsiteX14" fmla="*/ 525780 w 673418"/>
                    <a:gd name="connsiteY14" fmla="*/ 112395 h 889635"/>
                    <a:gd name="connsiteX15" fmla="*/ 554355 w 673418"/>
                    <a:gd name="connsiteY15" fmla="*/ 142875 h 889635"/>
                    <a:gd name="connsiteX16" fmla="*/ 577215 w 673418"/>
                    <a:gd name="connsiteY16" fmla="*/ 173355 h 889635"/>
                    <a:gd name="connsiteX17" fmla="*/ 598170 w 673418"/>
                    <a:gd name="connsiteY17" fmla="*/ 200025 h 889635"/>
                    <a:gd name="connsiteX18" fmla="*/ 615315 w 673418"/>
                    <a:gd name="connsiteY18" fmla="*/ 224790 h 889635"/>
                    <a:gd name="connsiteX19" fmla="*/ 626745 w 673418"/>
                    <a:gd name="connsiteY19" fmla="*/ 247650 h 889635"/>
                    <a:gd name="connsiteX20" fmla="*/ 636270 w 673418"/>
                    <a:gd name="connsiteY20" fmla="*/ 276225 h 889635"/>
                    <a:gd name="connsiteX21" fmla="*/ 655320 w 673418"/>
                    <a:gd name="connsiteY21" fmla="*/ 321945 h 889635"/>
                    <a:gd name="connsiteX22" fmla="*/ 663892 w 673418"/>
                    <a:gd name="connsiteY22" fmla="*/ 356711 h 889635"/>
                    <a:gd name="connsiteX23" fmla="*/ 673418 w 673418"/>
                    <a:gd name="connsiteY23" fmla="*/ 405765 h 889635"/>
                    <a:gd name="connsiteX24" fmla="*/ 669132 w 673418"/>
                    <a:gd name="connsiteY24" fmla="*/ 461010 h 889635"/>
                    <a:gd name="connsiteX25" fmla="*/ 665798 w 673418"/>
                    <a:gd name="connsiteY25" fmla="*/ 511969 h 889635"/>
                    <a:gd name="connsiteX26" fmla="*/ 651986 w 673418"/>
                    <a:gd name="connsiteY26" fmla="*/ 567690 h 889635"/>
                    <a:gd name="connsiteX27" fmla="*/ 636270 w 673418"/>
                    <a:gd name="connsiteY27" fmla="*/ 603885 h 889635"/>
                    <a:gd name="connsiteX28" fmla="*/ 619125 w 673418"/>
                    <a:gd name="connsiteY28" fmla="*/ 640080 h 889635"/>
                    <a:gd name="connsiteX29" fmla="*/ 594360 w 673418"/>
                    <a:gd name="connsiteY29" fmla="*/ 681990 h 889635"/>
                    <a:gd name="connsiteX30" fmla="*/ 569595 w 673418"/>
                    <a:gd name="connsiteY30" fmla="*/ 721995 h 889635"/>
                    <a:gd name="connsiteX31" fmla="*/ 541020 w 673418"/>
                    <a:gd name="connsiteY31" fmla="*/ 750570 h 889635"/>
                    <a:gd name="connsiteX32" fmla="*/ 499110 w 673418"/>
                    <a:gd name="connsiteY32" fmla="*/ 788670 h 889635"/>
                    <a:gd name="connsiteX33" fmla="*/ 468630 w 673418"/>
                    <a:gd name="connsiteY33" fmla="*/ 811530 h 889635"/>
                    <a:gd name="connsiteX34" fmla="*/ 417195 w 673418"/>
                    <a:gd name="connsiteY34" fmla="*/ 840105 h 889635"/>
                    <a:gd name="connsiteX35" fmla="*/ 371475 w 673418"/>
                    <a:gd name="connsiteY35" fmla="*/ 857250 h 889635"/>
                    <a:gd name="connsiteX36" fmla="*/ 329565 w 673418"/>
                    <a:gd name="connsiteY36" fmla="*/ 871061 h 889635"/>
                    <a:gd name="connsiteX37" fmla="*/ 266700 w 673418"/>
                    <a:gd name="connsiteY37" fmla="*/ 884872 h 889635"/>
                    <a:gd name="connsiteX38" fmla="*/ 210502 w 673418"/>
                    <a:gd name="connsiteY38" fmla="*/ 889635 h 889635"/>
                    <a:gd name="connsiteX39" fmla="*/ 141922 w 673418"/>
                    <a:gd name="connsiteY39" fmla="*/ 884396 h 889635"/>
                    <a:gd name="connsiteX40" fmla="*/ 86677 w 673418"/>
                    <a:gd name="connsiteY40" fmla="*/ 865346 h 889635"/>
                    <a:gd name="connsiteX41" fmla="*/ 53340 w 673418"/>
                    <a:gd name="connsiteY41" fmla="*/ 849630 h 889635"/>
                    <a:gd name="connsiteX42" fmla="*/ 17145 w 673418"/>
                    <a:gd name="connsiteY42" fmla="*/ 830580 h 889635"/>
                    <a:gd name="connsiteX43" fmla="*/ 0 w 673418"/>
                    <a:gd name="connsiteY43" fmla="*/ 817245 h 889635"/>
                    <a:gd name="connsiteX44" fmla="*/ 26670 w 673418"/>
                    <a:gd name="connsiteY44" fmla="*/ 798195 h 889635"/>
                    <a:gd name="connsiteX45" fmla="*/ 55245 w 673418"/>
                    <a:gd name="connsiteY45" fmla="*/ 781050 h 889635"/>
                    <a:gd name="connsiteX46" fmla="*/ 78105 w 673418"/>
                    <a:gd name="connsiteY46" fmla="*/ 760095 h 889635"/>
                    <a:gd name="connsiteX47" fmla="*/ 97155 w 673418"/>
                    <a:gd name="connsiteY47" fmla="*/ 742950 h 889635"/>
                    <a:gd name="connsiteX48" fmla="*/ 116205 w 673418"/>
                    <a:gd name="connsiteY48" fmla="*/ 720090 h 889635"/>
                    <a:gd name="connsiteX49" fmla="*/ 135255 w 673418"/>
                    <a:gd name="connsiteY49" fmla="*/ 697230 h 889635"/>
                    <a:gd name="connsiteX50" fmla="*/ 150495 w 673418"/>
                    <a:gd name="connsiteY50" fmla="*/ 674370 h 889635"/>
                    <a:gd name="connsiteX51" fmla="*/ 161925 w 673418"/>
                    <a:gd name="connsiteY51" fmla="*/ 653415 h 889635"/>
                    <a:gd name="connsiteX52" fmla="*/ 171450 w 673418"/>
                    <a:gd name="connsiteY52" fmla="*/ 640080 h 889635"/>
                    <a:gd name="connsiteX53" fmla="*/ 182880 w 673418"/>
                    <a:gd name="connsiteY53" fmla="*/ 609600 h 889635"/>
                    <a:gd name="connsiteX54" fmla="*/ 198120 w 673418"/>
                    <a:gd name="connsiteY54" fmla="*/ 579120 h 889635"/>
                    <a:gd name="connsiteX55" fmla="*/ 200025 w 673418"/>
                    <a:gd name="connsiteY55" fmla="*/ 558165 h 889635"/>
                    <a:gd name="connsiteX56" fmla="*/ 207645 w 673418"/>
                    <a:gd name="connsiteY56" fmla="*/ 541020 h 889635"/>
                    <a:gd name="connsiteX57" fmla="*/ 209550 w 673418"/>
                    <a:gd name="connsiteY57" fmla="*/ 512445 h 889635"/>
                    <a:gd name="connsiteX58" fmla="*/ 215265 w 673418"/>
                    <a:gd name="connsiteY58" fmla="*/ 480060 h 889635"/>
                    <a:gd name="connsiteX59" fmla="*/ 219075 w 673418"/>
                    <a:gd name="connsiteY59" fmla="*/ 445770 h 889635"/>
                    <a:gd name="connsiteX60" fmla="*/ 215265 w 673418"/>
                    <a:gd name="connsiteY60" fmla="*/ 415290 h 889635"/>
                    <a:gd name="connsiteX61" fmla="*/ 211455 w 673418"/>
                    <a:gd name="connsiteY61" fmla="*/ 369570 h 889635"/>
                    <a:gd name="connsiteX62" fmla="*/ 199073 w 673418"/>
                    <a:gd name="connsiteY62" fmla="*/ 325755 h 889635"/>
                    <a:gd name="connsiteX63" fmla="*/ 179070 w 673418"/>
                    <a:gd name="connsiteY63" fmla="*/ 278130 h 889635"/>
                    <a:gd name="connsiteX64" fmla="*/ 161925 w 673418"/>
                    <a:gd name="connsiteY64" fmla="*/ 230505 h 889635"/>
                    <a:gd name="connsiteX65" fmla="*/ 146685 w 673418"/>
                    <a:gd name="connsiteY65" fmla="*/ 205740 h 889635"/>
                    <a:gd name="connsiteX66" fmla="*/ 129540 w 673418"/>
                    <a:gd name="connsiteY66" fmla="*/ 182880 h 889635"/>
                    <a:gd name="connsiteX67" fmla="*/ 104775 w 673418"/>
                    <a:gd name="connsiteY67" fmla="*/ 148590 h 889635"/>
                    <a:gd name="connsiteX68" fmla="*/ 83820 w 673418"/>
                    <a:gd name="connsiteY68" fmla="*/ 131445 h 889635"/>
                    <a:gd name="connsiteX69" fmla="*/ 68580 w 673418"/>
                    <a:gd name="connsiteY69" fmla="*/ 118110 h 889635"/>
                    <a:gd name="connsiteX70" fmla="*/ 41435 w 673418"/>
                    <a:gd name="connsiteY70" fmla="*/ 93344 h 889635"/>
                    <a:gd name="connsiteX71" fmla="*/ 1905 w 673418"/>
                    <a:gd name="connsiteY71" fmla="*/ 60960 h 889635"/>
                    <a:gd name="connsiteX0" fmla="*/ 1905 w 676276"/>
                    <a:gd name="connsiteY0" fmla="*/ 60960 h 889635"/>
                    <a:gd name="connsiteX1" fmla="*/ 41433 w 676276"/>
                    <a:gd name="connsiteY1" fmla="*/ 40481 h 889635"/>
                    <a:gd name="connsiteX2" fmla="*/ 85725 w 676276"/>
                    <a:gd name="connsiteY2" fmla="*/ 20955 h 889635"/>
                    <a:gd name="connsiteX3" fmla="*/ 114300 w 676276"/>
                    <a:gd name="connsiteY3" fmla="*/ 13335 h 889635"/>
                    <a:gd name="connsiteX4" fmla="*/ 154305 w 676276"/>
                    <a:gd name="connsiteY4" fmla="*/ 5715 h 889635"/>
                    <a:gd name="connsiteX5" fmla="*/ 194310 w 676276"/>
                    <a:gd name="connsiteY5" fmla="*/ 1905 h 889635"/>
                    <a:gd name="connsiteX6" fmla="*/ 245745 w 676276"/>
                    <a:gd name="connsiteY6" fmla="*/ 0 h 889635"/>
                    <a:gd name="connsiteX7" fmla="*/ 287655 w 676276"/>
                    <a:gd name="connsiteY7" fmla="*/ 2382 h 889635"/>
                    <a:gd name="connsiteX8" fmla="*/ 340519 w 676276"/>
                    <a:gd name="connsiteY8" fmla="*/ 10953 h 889635"/>
                    <a:gd name="connsiteX9" fmla="*/ 384810 w 676276"/>
                    <a:gd name="connsiteY9" fmla="*/ 28098 h 889635"/>
                    <a:gd name="connsiteX10" fmla="*/ 424815 w 676276"/>
                    <a:gd name="connsiteY10" fmla="*/ 45720 h 889635"/>
                    <a:gd name="connsiteX11" fmla="*/ 464820 w 676276"/>
                    <a:gd name="connsiteY11" fmla="*/ 64770 h 889635"/>
                    <a:gd name="connsiteX12" fmla="*/ 483870 w 676276"/>
                    <a:gd name="connsiteY12" fmla="*/ 83820 h 889635"/>
                    <a:gd name="connsiteX13" fmla="*/ 501015 w 676276"/>
                    <a:gd name="connsiteY13" fmla="*/ 91440 h 889635"/>
                    <a:gd name="connsiteX14" fmla="*/ 525780 w 676276"/>
                    <a:gd name="connsiteY14" fmla="*/ 112395 h 889635"/>
                    <a:gd name="connsiteX15" fmla="*/ 554355 w 676276"/>
                    <a:gd name="connsiteY15" fmla="*/ 142875 h 889635"/>
                    <a:gd name="connsiteX16" fmla="*/ 577215 w 676276"/>
                    <a:gd name="connsiteY16" fmla="*/ 173355 h 889635"/>
                    <a:gd name="connsiteX17" fmla="*/ 598170 w 676276"/>
                    <a:gd name="connsiteY17" fmla="*/ 200025 h 889635"/>
                    <a:gd name="connsiteX18" fmla="*/ 615315 w 676276"/>
                    <a:gd name="connsiteY18" fmla="*/ 224790 h 889635"/>
                    <a:gd name="connsiteX19" fmla="*/ 626745 w 676276"/>
                    <a:gd name="connsiteY19" fmla="*/ 247650 h 889635"/>
                    <a:gd name="connsiteX20" fmla="*/ 636270 w 676276"/>
                    <a:gd name="connsiteY20" fmla="*/ 276225 h 889635"/>
                    <a:gd name="connsiteX21" fmla="*/ 655320 w 676276"/>
                    <a:gd name="connsiteY21" fmla="*/ 321945 h 889635"/>
                    <a:gd name="connsiteX22" fmla="*/ 663892 w 676276"/>
                    <a:gd name="connsiteY22" fmla="*/ 356711 h 889635"/>
                    <a:gd name="connsiteX23" fmla="*/ 673418 w 676276"/>
                    <a:gd name="connsiteY23" fmla="*/ 405765 h 889635"/>
                    <a:gd name="connsiteX24" fmla="*/ 676276 w 676276"/>
                    <a:gd name="connsiteY24" fmla="*/ 465773 h 889635"/>
                    <a:gd name="connsiteX25" fmla="*/ 665798 w 676276"/>
                    <a:gd name="connsiteY25" fmla="*/ 511969 h 889635"/>
                    <a:gd name="connsiteX26" fmla="*/ 651986 w 676276"/>
                    <a:gd name="connsiteY26" fmla="*/ 567690 h 889635"/>
                    <a:gd name="connsiteX27" fmla="*/ 636270 w 676276"/>
                    <a:gd name="connsiteY27" fmla="*/ 603885 h 889635"/>
                    <a:gd name="connsiteX28" fmla="*/ 619125 w 676276"/>
                    <a:gd name="connsiteY28" fmla="*/ 640080 h 889635"/>
                    <a:gd name="connsiteX29" fmla="*/ 594360 w 676276"/>
                    <a:gd name="connsiteY29" fmla="*/ 681990 h 889635"/>
                    <a:gd name="connsiteX30" fmla="*/ 569595 w 676276"/>
                    <a:gd name="connsiteY30" fmla="*/ 721995 h 889635"/>
                    <a:gd name="connsiteX31" fmla="*/ 541020 w 676276"/>
                    <a:gd name="connsiteY31" fmla="*/ 750570 h 889635"/>
                    <a:gd name="connsiteX32" fmla="*/ 499110 w 676276"/>
                    <a:gd name="connsiteY32" fmla="*/ 788670 h 889635"/>
                    <a:gd name="connsiteX33" fmla="*/ 468630 w 676276"/>
                    <a:gd name="connsiteY33" fmla="*/ 811530 h 889635"/>
                    <a:gd name="connsiteX34" fmla="*/ 417195 w 676276"/>
                    <a:gd name="connsiteY34" fmla="*/ 840105 h 889635"/>
                    <a:gd name="connsiteX35" fmla="*/ 371475 w 676276"/>
                    <a:gd name="connsiteY35" fmla="*/ 857250 h 889635"/>
                    <a:gd name="connsiteX36" fmla="*/ 329565 w 676276"/>
                    <a:gd name="connsiteY36" fmla="*/ 871061 h 889635"/>
                    <a:gd name="connsiteX37" fmla="*/ 266700 w 676276"/>
                    <a:gd name="connsiteY37" fmla="*/ 884872 h 889635"/>
                    <a:gd name="connsiteX38" fmla="*/ 210502 w 676276"/>
                    <a:gd name="connsiteY38" fmla="*/ 889635 h 889635"/>
                    <a:gd name="connsiteX39" fmla="*/ 141922 w 676276"/>
                    <a:gd name="connsiteY39" fmla="*/ 884396 h 889635"/>
                    <a:gd name="connsiteX40" fmla="*/ 86677 w 676276"/>
                    <a:gd name="connsiteY40" fmla="*/ 865346 h 889635"/>
                    <a:gd name="connsiteX41" fmla="*/ 53340 w 676276"/>
                    <a:gd name="connsiteY41" fmla="*/ 849630 h 889635"/>
                    <a:gd name="connsiteX42" fmla="*/ 17145 w 676276"/>
                    <a:gd name="connsiteY42" fmla="*/ 830580 h 889635"/>
                    <a:gd name="connsiteX43" fmla="*/ 0 w 676276"/>
                    <a:gd name="connsiteY43" fmla="*/ 817245 h 889635"/>
                    <a:gd name="connsiteX44" fmla="*/ 26670 w 676276"/>
                    <a:gd name="connsiteY44" fmla="*/ 798195 h 889635"/>
                    <a:gd name="connsiteX45" fmla="*/ 55245 w 676276"/>
                    <a:gd name="connsiteY45" fmla="*/ 781050 h 889635"/>
                    <a:gd name="connsiteX46" fmla="*/ 78105 w 676276"/>
                    <a:gd name="connsiteY46" fmla="*/ 760095 h 889635"/>
                    <a:gd name="connsiteX47" fmla="*/ 97155 w 676276"/>
                    <a:gd name="connsiteY47" fmla="*/ 742950 h 889635"/>
                    <a:gd name="connsiteX48" fmla="*/ 116205 w 676276"/>
                    <a:gd name="connsiteY48" fmla="*/ 720090 h 889635"/>
                    <a:gd name="connsiteX49" fmla="*/ 135255 w 676276"/>
                    <a:gd name="connsiteY49" fmla="*/ 697230 h 889635"/>
                    <a:gd name="connsiteX50" fmla="*/ 150495 w 676276"/>
                    <a:gd name="connsiteY50" fmla="*/ 674370 h 889635"/>
                    <a:gd name="connsiteX51" fmla="*/ 161925 w 676276"/>
                    <a:gd name="connsiteY51" fmla="*/ 653415 h 889635"/>
                    <a:gd name="connsiteX52" fmla="*/ 171450 w 676276"/>
                    <a:gd name="connsiteY52" fmla="*/ 640080 h 889635"/>
                    <a:gd name="connsiteX53" fmla="*/ 182880 w 676276"/>
                    <a:gd name="connsiteY53" fmla="*/ 609600 h 889635"/>
                    <a:gd name="connsiteX54" fmla="*/ 198120 w 676276"/>
                    <a:gd name="connsiteY54" fmla="*/ 579120 h 889635"/>
                    <a:gd name="connsiteX55" fmla="*/ 200025 w 676276"/>
                    <a:gd name="connsiteY55" fmla="*/ 558165 h 889635"/>
                    <a:gd name="connsiteX56" fmla="*/ 207645 w 676276"/>
                    <a:gd name="connsiteY56" fmla="*/ 541020 h 889635"/>
                    <a:gd name="connsiteX57" fmla="*/ 209550 w 676276"/>
                    <a:gd name="connsiteY57" fmla="*/ 512445 h 889635"/>
                    <a:gd name="connsiteX58" fmla="*/ 215265 w 676276"/>
                    <a:gd name="connsiteY58" fmla="*/ 480060 h 889635"/>
                    <a:gd name="connsiteX59" fmla="*/ 219075 w 676276"/>
                    <a:gd name="connsiteY59" fmla="*/ 445770 h 889635"/>
                    <a:gd name="connsiteX60" fmla="*/ 215265 w 676276"/>
                    <a:gd name="connsiteY60" fmla="*/ 415290 h 889635"/>
                    <a:gd name="connsiteX61" fmla="*/ 211455 w 676276"/>
                    <a:gd name="connsiteY61" fmla="*/ 369570 h 889635"/>
                    <a:gd name="connsiteX62" fmla="*/ 199073 w 676276"/>
                    <a:gd name="connsiteY62" fmla="*/ 325755 h 889635"/>
                    <a:gd name="connsiteX63" fmla="*/ 179070 w 676276"/>
                    <a:gd name="connsiteY63" fmla="*/ 278130 h 889635"/>
                    <a:gd name="connsiteX64" fmla="*/ 161925 w 676276"/>
                    <a:gd name="connsiteY64" fmla="*/ 230505 h 889635"/>
                    <a:gd name="connsiteX65" fmla="*/ 146685 w 676276"/>
                    <a:gd name="connsiteY65" fmla="*/ 205740 h 889635"/>
                    <a:gd name="connsiteX66" fmla="*/ 129540 w 676276"/>
                    <a:gd name="connsiteY66" fmla="*/ 182880 h 889635"/>
                    <a:gd name="connsiteX67" fmla="*/ 104775 w 676276"/>
                    <a:gd name="connsiteY67" fmla="*/ 148590 h 889635"/>
                    <a:gd name="connsiteX68" fmla="*/ 83820 w 676276"/>
                    <a:gd name="connsiteY68" fmla="*/ 131445 h 889635"/>
                    <a:gd name="connsiteX69" fmla="*/ 68580 w 676276"/>
                    <a:gd name="connsiteY69" fmla="*/ 118110 h 889635"/>
                    <a:gd name="connsiteX70" fmla="*/ 41435 w 676276"/>
                    <a:gd name="connsiteY70" fmla="*/ 93344 h 889635"/>
                    <a:gd name="connsiteX71" fmla="*/ 1905 w 676276"/>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5798 w 673895"/>
                    <a:gd name="connsiteY25" fmla="*/ 511969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483870 w 673895"/>
                    <a:gd name="connsiteY12" fmla="*/ 83820 h 889635"/>
                    <a:gd name="connsiteX13" fmla="*/ 501015 w 673895"/>
                    <a:gd name="connsiteY13" fmla="*/ 91440 h 889635"/>
                    <a:gd name="connsiteX14" fmla="*/ 525780 w 673895"/>
                    <a:gd name="connsiteY14" fmla="*/ 112395 h 889635"/>
                    <a:gd name="connsiteX15" fmla="*/ 554355 w 673895"/>
                    <a:gd name="connsiteY15" fmla="*/ 142875 h 889635"/>
                    <a:gd name="connsiteX16" fmla="*/ 577215 w 673895"/>
                    <a:gd name="connsiteY16" fmla="*/ 173355 h 889635"/>
                    <a:gd name="connsiteX17" fmla="*/ 598170 w 673895"/>
                    <a:gd name="connsiteY17" fmla="*/ 200025 h 889635"/>
                    <a:gd name="connsiteX18" fmla="*/ 615315 w 673895"/>
                    <a:gd name="connsiteY18" fmla="*/ 224790 h 889635"/>
                    <a:gd name="connsiteX19" fmla="*/ 626745 w 673895"/>
                    <a:gd name="connsiteY19" fmla="*/ 247650 h 889635"/>
                    <a:gd name="connsiteX20" fmla="*/ 636270 w 673895"/>
                    <a:gd name="connsiteY20" fmla="*/ 276225 h 889635"/>
                    <a:gd name="connsiteX21" fmla="*/ 655320 w 673895"/>
                    <a:gd name="connsiteY21" fmla="*/ 321945 h 889635"/>
                    <a:gd name="connsiteX22" fmla="*/ 663892 w 673895"/>
                    <a:gd name="connsiteY22" fmla="*/ 356711 h 889635"/>
                    <a:gd name="connsiteX23" fmla="*/ 673418 w 673895"/>
                    <a:gd name="connsiteY23" fmla="*/ 405765 h 889635"/>
                    <a:gd name="connsiteX24" fmla="*/ 673895 w 673895"/>
                    <a:gd name="connsiteY24" fmla="*/ 465773 h 889635"/>
                    <a:gd name="connsiteX25" fmla="*/ 668179 w 673895"/>
                    <a:gd name="connsiteY25" fmla="*/ 516732 h 889635"/>
                    <a:gd name="connsiteX26" fmla="*/ 651986 w 673895"/>
                    <a:gd name="connsiteY26" fmla="*/ 567690 h 889635"/>
                    <a:gd name="connsiteX27" fmla="*/ 636270 w 673895"/>
                    <a:gd name="connsiteY27" fmla="*/ 603885 h 889635"/>
                    <a:gd name="connsiteX28" fmla="*/ 619125 w 673895"/>
                    <a:gd name="connsiteY28" fmla="*/ 640080 h 889635"/>
                    <a:gd name="connsiteX29" fmla="*/ 594360 w 673895"/>
                    <a:gd name="connsiteY29" fmla="*/ 681990 h 889635"/>
                    <a:gd name="connsiteX30" fmla="*/ 569595 w 673895"/>
                    <a:gd name="connsiteY30" fmla="*/ 721995 h 889635"/>
                    <a:gd name="connsiteX31" fmla="*/ 541020 w 673895"/>
                    <a:gd name="connsiteY31" fmla="*/ 750570 h 889635"/>
                    <a:gd name="connsiteX32" fmla="*/ 499110 w 673895"/>
                    <a:gd name="connsiteY32" fmla="*/ 788670 h 889635"/>
                    <a:gd name="connsiteX33" fmla="*/ 468630 w 673895"/>
                    <a:gd name="connsiteY33" fmla="*/ 811530 h 889635"/>
                    <a:gd name="connsiteX34" fmla="*/ 417195 w 673895"/>
                    <a:gd name="connsiteY34" fmla="*/ 840105 h 889635"/>
                    <a:gd name="connsiteX35" fmla="*/ 371475 w 673895"/>
                    <a:gd name="connsiteY35" fmla="*/ 857250 h 889635"/>
                    <a:gd name="connsiteX36" fmla="*/ 329565 w 673895"/>
                    <a:gd name="connsiteY36" fmla="*/ 871061 h 889635"/>
                    <a:gd name="connsiteX37" fmla="*/ 266700 w 673895"/>
                    <a:gd name="connsiteY37" fmla="*/ 884872 h 889635"/>
                    <a:gd name="connsiteX38" fmla="*/ 210502 w 673895"/>
                    <a:gd name="connsiteY38" fmla="*/ 889635 h 889635"/>
                    <a:gd name="connsiteX39" fmla="*/ 141922 w 673895"/>
                    <a:gd name="connsiteY39" fmla="*/ 884396 h 889635"/>
                    <a:gd name="connsiteX40" fmla="*/ 86677 w 673895"/>
                    <a:gd name="connsiteY40" fmla="*/ 865346 h 889635"/>
                    <a:gd name="connsiteX41" fmla="*/ 53340 w 673895"/>
                    <a:gd name="connsiteY41" fmla="*/ 849630 h 889635"/>
                    <a:gd name="connsiteX42" fmla="*/ 17145 w 673895"/>
                    <a:gd name="connsiteY42" fmla="*/ 830580 h 889635"/>
                    <a:gd name="connsiteX43" fmla="*/ 0 w 673895"/>
                    <a:gd name="connsiteY43" fmla="*/ 817245 h 889635"/>
                    <a:gd name="connsiteX44" fmla="*/ 26670 w 673895"/>
                    <a:gd name="connsiteY44" fmla="*/ 798195 h 889635"/>
                    <a:gd name="connsiteX45" fmla="*/ 55245 w 673895"/>
                    <a:gd name="connsiteY45" fmla="*/ 781050 h 889635"/>
                    <a:gd name="connsiteX46" fmla="*/ 78105 w 673895"/>
                    <a:gd name="connsiteY46" fmla="*/ 760095 h 889635"/>
                    <a:gd name="connsiteX47" fmla="*/ 97155 w 673895"/>
                    <a:gd name="connsiteY47" fmla="*/ 742950 h 889635"/>
                    <a:gd name="connsiteX48" fmla="*/ 116205 w 673895"/>
                    <a:gd name="connsiteY48" fmla="*/ 720090 h 889635"/>
                    <a:gd name="connsiteX49" fmla="*/ 135255 w 673895"/>
                    <a:gd name="connsiteY49" fmla="*/ 697230 h 889635"/>
                    <a:gd name="connsiteX50" fmla="*/ 150495 w 673895"/>
                    <a:gd name="connsiteY50" fmla="*/ 674370 h 889635"/>
                    <a:gd name="connsiteX51" fmla="*/ 161925 w 673895"/>
                    <a:gd name="connsiteY51" fmla="*/ 653415 h 889635"/>
                    <a:gd name="connsiteX52" fmla="*/ 171450 w 673895"/>
                    <a:gd name="connsiteY52" fmla="*/ 640080 h 889635"/>
                    <a:gd name="connsiteX53" fmla="*/ 182880 w 673895"/>
                    <a:gd name="connsiteY53" fmla="*/ 609600 h 889635"/>
                    <a:gd name="connsiteX54" fmla="*/ 198120 w 673895"/>
                    <a:gd name="connsiteY54" fmla="*/ 579120 h 889635"/>
                    <a:gd name="connsiteX55" fmla="*/ 200025 w 673895"/>
                    <a:gd name="connsiteY55" fmla="*/ 558165 h 889635"/>
                    <a:gd name="connsiteX56" fmla="*/ 207645 w 673895"/>
                    <a:gd name="connsiteY56" fmla="*/ 541020 h 889635"/>
                    <a:gd name="connsiteX57" fmla="*/ 209550 w 673895"/>
                    <a:gd name="connsiteY57" fmla="*/ 512445 h 889635"/>
                    <a:gd name="connsiteX58" fmla="*/ 215265 w 673895"/>
                    <a:gd name="connsiteY58" fmla="*/ 480060 h 889635"/>
                    <a:gd name="connsiteX59" fmla="*/ 219075 w 673895"/>
                    <a:gd name="connsiteY59" fmla="*/ 445770 h 889635"/>
                    <a:gd name="connsiteX60" fmla="*/ 215265 w 673895"/>
                    <a:gd name="connsiteY60" fmla="*/ 415290 h 889635"/>
                    <a:gd name="connsiteX61" fmla="*/ 211455 w 673895"/>
                    <a:gd name="connsiteY61" fmla="*/ 369570 h 889635"/>
                    <a:gd name="connsiteX62" fmla="*/ 199073 w 673895"/>
                    <a:gd name="connsiteY62" fmla="*/ 325755 h 889635"/>
                    <a:gd name="connsiteX63" fmla="*/ 179070 w 673895"/>
                    <a:gd name="connsiteY63" fmla="*/ 278130 h 889635"/>
                    <a:gd name="connsiteX64" fmla="*/ 161925 w 673895"/>
                    <a:gd name="connsiteY64" fmla="*/ 230505 h 889635"/>
                    <a:gd name="connsiteX65" fmla="*/ 146685 w 673895"/>
                    <a:gd name="connsiteY65" fmla="*/ 205740 h 889635"/>
                    <a:gd name="connsiteX66" fmla="*/ 129540 w 673895"/>
                    <a:gd name="connsiteY66" fmla="*/ 182880 h 889635"/>
                    <a:gd name="connsiteX67" fmla="*/ 104775 w 673895"/>
                    <a:gd name="connsiteY67" fmla="*/ 148590 h 889635"/>
                    <a:gd name="connsiteX68" fmla="*/ 83820 w 673895"/>
                    <a:gd name="connsiteY68" fmla="*/ 131445 h 889635"/>
                    <a:gd name="connsiteX69" fmla="*/ 68580 w 673895"/>
                    <a:gd name="connsiteY69" fmla="*/ 118110 h 889635"/>
                    <a:gd name="connsiteX70" fmla="*/ 41435 w 673895"/>
                    <a:gd name="connsiteY70" fmla="*/ 93344 h 889635"/>
                    <a:gd name="connsiteX71" fmla="*/ 1905 w 673895"/>
                    <a:gd name="connsiteY71"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5315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3892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 name="connsiteX0" fmla="*/ 1905 w 673895"/>
                    <a:gd name="connsiteY0" fmla="*/ 60960 h 889635"/>
                    <a:gd name="connsiteX1" fmla="*/ 41433 w 673895"/>
                    <a:gd name="connsiteY1" fmla="*/ 40481 h 889635"/>
                    <a:gd name="connsiteX2" fmla="*/ 85725 w 673895"/>
                    <a:gd name="connsiteY2" fmla="*/ 20955 h 889635"/>
                    <a:gd name="connsiteX3" fmla="*/ 114300 w 673895"/>
                    <a:gd name="connsiteY3" fmla="*/ 13335 h 889635"/>
                    <a:gd name="connsiteX4" fmla="*/ 154305 w 673895"/>
                    <a:gd name="connsiteY4" fmla="*/ 5715 h 889635"/>
                    <a:gd name="connsiteX5" fmla="*/ 194310 w 673895"/>
                    <a:gd name="connsiteY5" fmla="*/ 1905 h 889635"/>
                    <a:gd name="connsiteX6" fmla="*/ 245745 w 673895"/>
                    <a:gd name="connsiteY6" fmla="*/ 0 h 889635"/>
                    <a:gd name="connsiteX7" fmla="*/ 287655 w 673895"/>
                    <a:gd name="connsiteY7" fmla="*/ 2382 h 889635"/>
                    <a:gd name="connsiteX8" fmla="*/ 340519 w 673895"/>
                    <a:gd name="connsiteY8" fmla="*/ 10953 h 889635"/>
                    <a:gd name="connsiteX9" fmla="*/ 384810 w 673895"/>
                    <a:gd name="connsiteY9" fmla="*/ 28098 h 889635"/>
                    <a:gd name="connsiteX10" fmla="*/ 424815 w 673895"/>
                    <a:gd name="connsiteY10" fmla="*/ 45720 h 889635"/>
                    <a:gd name="connsiteX11" fmla="*/ 464820 w 673895"/>
                    <a:gd name="connsiteY11" fmla="*/ 64770 h 889635"/>
                    <a:gd name="connsiteX12" fmla="*/ 501015 w 673895"/>
                    <a:gd name="connsiteY12" fmla="*/ 91440 h 889635"/>
                    <a:gd name="connsiteX13" fmla="*/ 525780 w 673895"/>
                    <a:gd name="connsiteY13" fmla="*/ 112395 h 889635"/>
                    <a:gd name="connsiteX14" fmla="*/ 554355 w 673895"/>
                    <a:gd name="connsiteY14" fmla="*/ 142875 h 889635"/>
                    <a:gd name="connsiteX15" fmla="*/ 577215 w 673895"/>
                    <a:gd name="connsiteY15" fmla="*/ 173355 h 889635"/>
                    <a:gd name="connsiteX16" fmla="*/ 598170 w 673895"/>
                    <a:gd name="connsiteY16" fmla="*/ 200025 h 889635"/>
                    <a:gd name="connsiteX17" fmla="*/ 612934 w 673895"/>
                    <a:gd name="connsiteY17" fmla="*/ 224790 h 889635"/>
                    <a:gd name="connsiteX18" fmla="*/ 626745 w 673895"/>
                    <a:gd name="connsiteY18" fmla="*/ 247650 h 889635"/>
                    <a:gd name="connsiteX19" fmla="*/ 636270 w 673895"/>
                    <a:gd name="connsiteY19" fmla="*/ 276225 h 889635"/>
                    <a:gd name="connsiteX20" fmla="*/ 655320 w 673895"/>
                    <a:gd name="connsiteY20" fmla="*/ 321945 h 889635"/>
                    <a:gd name="connsiteX21" fmla="*/ 666273 w 673895"/>
                    <a:gd name="connsiteY21" fmla="*/ 356711 h 889635"/>
                    <a:gd name="connsiteX22" fmla="*/ 673418 w 673895"/>
                    <a:gd name="connsiteY22" fmla="*/ 405765 h 889635"/>
                    <a:gd name="connsiteX23" fmla="*/ 673895 w 673895"/>
                    <a:gd name="connsiteY23" fmla="*/ 465773 h 889635"/>
                    <a:gd name="connsiteX24" fmla="*/ 668179 w 673895"/>
                    <a:gd name="connsiteY24" fmla="*/ 516732 h 889635"/>
                    <a:gd name="connsiteX25" fmla="*/ 651986 w 673895"/>
                    <a:gd name="connsiteY25" fmla="*/ 567690 h 889635"/>
                    <a:gd name="connsiteX26" fmla="*/ 636270 w 673895"/>
                    <a:gd name="connsiteY26" fmla="*/ 603885 h 889635"/>
                    <a:gd name="connsiteX27" fmla="*/ 619125 w 673895"/>
                    <a:gd name="connsiteY27" fmla="*/ 640080 h 889635"/>
                    <a:gd name="connsiteX28" fmla="*/ 594360 w 673895"/>
                    <a:gd name="connsiteY28" fmla="*/ 681990 h 889635"/>
                    <a:gd name="connsiteX29" fmla="*/ 569595 w 673895"/>
                    <a:gd name="connsiteY29" fmla="*/ 721995 h 889635"/>
                    <a:gd name="connsiteX30" fmla="*/ 541020 w 673895"/>
                    <a:gd name="connsiteY30" fmla="*/ 750570 h 889635"/>
                    <a:gd name="connsiteX31" fmla="*/ 499110 w 673895"/>
                    <a:gd name="connsiteY31" fmla="*/ 788670 h 889635"/>
                    <a:gd name="connsiteX32" fmla="*/ 468630 w 673895"/>
                    <a:gd name="connsiteY32" fmla="*/ 811530 h 889635"/>
                    <a:gd name="connsiteX33" fmla="*/ 417195 w 673895"/>
                    <a:gd name="connsiteY33" fmla="*/ 840105 h 889635"/>
                    <a:gd name="connsiteX34" fmla="*/ 371475 w 673895"/>
                    <a:gd name="connsiteY34" fmla="*/ 857250 h 889635"/>
                    <a:gd name="connsiteX35" fmla="*/ 329565 w 673895"/>
                    <a:gd name="connsiteY35" fmla="*/ 871061 h 889635"/>
                    <a:gd name="connsiteX36" fmla="*/ 266700 w 673895"/>
                    <a:gd name="connsiteY36" fmla="*/ 884872 h 889635"/>
                    <a:gd name="connsiteX37" fmla="*/ 210502 w 673895"/>
                    <a:gd name="connsiteY37" fmla="*/ 889635 h 889635"/>
                    <a:gd name="connsiteX38" fmla="*/ 141922 w 673895"/>
                    <a:gd name="connsiteY38" fmla="*/ 884396 h 889635"/>
                    <a:gd name="connsiteX39" fmla="*/ 86677 w 673895"/>
                    <a:gd name="connsiteY39" fmla="*/ 865346 h 889635"/>
                    <a:gd name="connsiteX40" fmla="*/ 53340 w 673895"/>
                    <a:gd name="connsiteY40" fmla="*/ 849630 h 889635"/>
                    <a:gd name="connsiteX41" fmla="*/ 17145 w 673895"/>
                    <a:gd name="connsiteY41" fmla="*/ 830580 h 889635"/>
                    <a:gd name="connsiteX42" fmla="*/ 0 w 673895"/>
                    <a:gd name="connsiteY42" fmla="*/ 817245 h 889635"/>
                    <a:gd name="connsiteX43" fmla="*/ 26670 w 673895"/>
                    <a:gd name="connsiteY43" fmla="*/ 798195 h 889635"/>
                    <a:gd name="connsiteX44" fmla="*/ 55245 w 673895"/>
                    <a:gd name="connsiteY44" fmla="*/ 781050 h 889635"/>
                    <a:gd name="connsiteX45" fmla="*/ 78105 w 673895"/>
                    <a:gd name="connsiteY45" fmla="*/ 760095 h 889635"/>
                    <a:gd name="connsiteX46" fmla="*/ 97155 w 673895"/>
                    <a:gd name="connsiteY46" fmla="*/ 742950 h 889635"/>
                    <a:gd name="connsiteX47" fmla="*/ 116205 w 673895"/>
                    <a:gd name="connsiteY47" fmla="*/ 720090 h 889635"/>
                    <a:gd name="connsiteX48" fmla="*/ 135255 w 673895"/>
                    <a:gd name="connsiteY48" fmla="*/ 697230 h 889635"/>
                    <a:gd name="connsiteX49" fmla="*/ 150495 w 673895"/>
                    <a:gd name="connsiteY49" fmla="*/ 674370 h 889635"/>
                    <a:gd name="connsiteX50" fmla="*/ 161925 w 673895"/>
                    <a:gd name="connsiteY50" fmla="*/ 653415 h 889635"/>
                    <a:gd name="connsiteX51" fmla="*/ 171450 w 673895"/>
                    <a:gd name="connsiteY51" fmla="*/ 640080 h 889635"/>
                    <a:gd name="connsiteX52" fmla="*/ 182880 w 673895"/>
                    <a:gd name="connsiteY52" fmla="*/ 609600 h 889635"/>
                    <a:gd name="connsiteX53" fmla="*/ 198120 w 673895"/>
                    <a:gd name="connsiteY53" fmla="*/ 579120 h 889635"/>
                    <a:gd name="connsiteX54" fmla="*/ 200025 w 673895"/>
                    <a:gd name="connsiteY54" fmla="*/ 558165 h 889635"/>
                    <a:gd name="connsiteX55" fmla="*/ 207645 w 673895"/>
                    <a:gd name="connsiteY55" fmla="*/ 541020 h 889635"/>
                    <a:gd name="connsiteX56" fmla="*/ 209550 w 673895"/>
                    <a:gd name="connsiteY56" fmla="*/ 512445 h 889635"/>
                    <a:gd name="connsiteX57" fmla="*/ 215265 w 673895"/>
                    <a:gd name="connsiteY57" fmla="*/ 480060 h 889635"/>
                    <a:gd name="connsiteX58" fmla="*/ 219075 w 673895"/>
                    <a:gd name="connsiteY58" fmla="*/ 445770 h 889635"/>
                    <a:gd name="connsiteX59" fmla="*/ 215265 w 673895"/>
                    <a:gd name="connsiteY59" fmla="*/ 415290 h 889635"/>
                    <a:gd name="connsiteX60" fmla="*/ 211455 w 673895"/>
                    <a:gd name="connsiteY60" fmla="*/ 369570 h 889635"/>
                    <a:gd name="connsiteX61" fmla="*/ 199073 w 673895"/>
                    <a:gd name="connsiteY61" fmla="*/ 325755 h 889635"/>
                    <a:gd name="connsiteX62" fmla="*/ 179070 w 673895"/>
                    <a:gd name="connsiteY62" fmla="*/ 278130 h 889635"/>
                    <a:gd name="connsiteX63" fmla="*/ 161925 w 673895"/>
                    <a:gd name="connsiteY63" fmla="*/ 230505 h 889635"/>
                    <a:gd name="connsiteX64" fmla="*/ 146685 w 673895"/>
                    <a:gd name="connsiteY64" fmla="*/ 205740 h 889635"/>
                    <a:gd name="connsiteX65" fmla="*/ 129540 w 673895"/>
                    <a:gd name="connsiteY65" fmla="*/ 182880 h 889635"/>
                    <a:gd name="connsiteX66" fmla="*/ 104775 w 673895"/>
                    <a:gd name="connsiteY66" fmla="*/ 148590 h 889635"/>
                    <a:gd name="connsiteX67" fmla="*/ 83820 w 673895"/>
                    <a:gd name="connsiteY67" fmla="*/ 131445 h 889635"/>
                    <a:gd name="connsiteX68" fmla="*/ 68580 w 673895"/>
                    <a:gd name="connsiteY68" fmla="*/ 118110 h 889635"/>
                    <a:gd name="connsiteX69" fmla="*/ 41435 w 673895"/>
                    <a:gd name="connsiteY69" fmla="*/ 93344 h 889635"/>
                    <a:gd name="connsiteX70" fmla="*/ 1905 w 673895"/>
                    <a:gd name="connsiteY70" fmla="*/ 60960 h 88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73895" h="889635">
                      <a:moveTo>
                        <a:pt x="1905" y="60960"/>
                      </a:moveTo>
                      <a:lnTo>
                        <a:pt x="41433" y="40481"/>
                      </a:lnTo>
                      <a:lnTo>
                        <a:pt x="85725" y="20955"/>
                      </a:lnTo>
                      <a:lnTo>
                        <a:pt x="114300" y="13335"/>
                      </a:lnTo>
                      <a:lnTo>
                        <a:pt x="154305" y="5715"/>
                      </a:lnTo>
                      <a:lnTo>
                        <a:pt x="194310" y="1905"/>
                      </a:lnTo>
                      <a:lnTo>
                        <a:pt x="245745" y="0"/>
                      </a:lnTo>
                      <a:lnTo>
                        <a:pt x="287655" y="2382"/>
                      </a:lnTo>
                      <a:lnTo>
                        <a:pt x="340519" y="10953"/>
                      </a:lnTo>
                      <a:lnTo>
                        <a:pt x="384810" y="28098"/>
                      </a:lnTo>
                      <a:lnTo>
                        <a:pt x="424815" y="45720"/>
                      </a:lnTo>
                      <a:lnTo>
                        <a:pt x="464820" y="64770"/>
                      </a:lnTo>
                      <a:lnTo>
                        <a:pt x="501015" y="91440"/>
                      </a:lnTo>
                      <a:lnTo>
                        <a:pt x="525780" y="112395"/>
                      </a:lnTo>
                      <a:lnTo>
                        <a:pt x="554355" y="142875"/>
                      </a:lnTo>
                      <a:lnTo>
                        <a:pt x="577215" y="173355"/>
                      </a:lnTo>
                      <a:lnTo>
                        <a:pt x="598170" y="200025"/>
                      </a:lnTo>
                      <a:lnTo>
                        <a:pt x="612934" y="224790"/>
                      </a:lnTo>
                      <a:lnTo>
                        <a:pt x="626745" y="247650"/>
                      </a:lnTo>
                      <a:lnTo>
                        <a:pt x="636270" y="276225"/>
                      </a:lnTo>
                      <a:lnTo>
                        <a:pt x="655320" y="321945"/>
                      </a:lnTo>
                      <a:lnTo>
                        <a:pt x="666273" y="356711"/>
                      </a:lnTo>
                      <a:lnTo>
                        <a:pt x="673418" y="405765"/>
                      </a:lnTo>
                      <a:lnTo>
                        <a:pt x="673895" y="465773"/>
                      </a:lnTo>
                      <a:cubicBezTo>
                        <a:pt x="673578" y="482759"/>
                        <a:pt x="668496" y="499746"/>
                        <a:pt x="668179" y="516732"/>
                      </a:cubicBezTo>
                      <a:lnTo>
                        <a:pt x="651986" y="567690"/>
                      </a:lnTo>
                      <a:lnTo>
                        <a:pt x="636270" y="603885"/>
                      </a:lnTo>
                      <a:lnTo>
                        <a:pt x="619125" y="640080"/>
                      </a:lnTo>
                      <a:lnTo>
                        <a:pt x="594360" y="681990"/>
                      </a:lnTo>
                      <a:lnTo>
                        <a:pt x="569595" y="721995"/>
                      </a:lnTo>
                      <a:lnTo>
                        <a:pt x="541020" y="750570"/>
                      </a:lnTo>
                      <a:lnTo>
                        <a:pt x="499110" y="788670"/>
                      </a:lnTo>
                      <a:lnTo>
                        <a:pt x="468630" y="811530"/>
                      </a:lnTo>
                      <a:lnTo>
                        <a:pt x="417195" y="840105"/>
                      </a:lnTo>
                      <a:lnTo>
                        <a:pt x="371475" y="857250"/>
                      </a:lnTo>
                      <a:lnTo>
                        <a:pt x="329565" y="871061"/>
                      </a:lnTo>
                      <a:lnTo>
                        <a:pt x="266700" y="884872"/>
                      </a:lnTo>
                      <a:lnTo>
                        <a:pt x="210502" y="889635"/>
                      </a:lnTo>
                      <a:lnTo>
                        <a:pt x="141922" y="884396"/>
                      </a:lnTo>
                      <a:lnTo>
                        <a:pt x="86677" y="865346"/>
                      </a:lnTo>
                      <a:lnTo>
                        <a:pt x="53340" y="849630"/>
                      </a:lnTo>
                      <a:lnTo>
                        <a:pt x="17145" y="830580"/>
                      </a:lnTo>
                      <a:lnTo>
                        <a:pt x="0" y="817245"/>
                      </a:lnTo>
                      <a:lnTo>
                        <a:pt x="26670" y="798195"/>
                      </a:lnTo>
                      <a:lnTo>
                        <a:pt x="55245" y="781050"/>
                      </a:lnTo>
                      <a:lnTo>
                        <a:pt x="78105" y="760095"/>
                      </a:lnTo>
                      <a:lnTo>
                        <a:pt x="97155" y="742950"/>
                      </a:lnTo>
                      <a:lnTo>
                        <a:pt x="116205" y="720090"/>
                      </a:lnTo>
                      <a:lnTo>
                        <a:pt x="135255" y="697230"/>
                      </a:lnTo>
                      <a:lnTo>
                        <a:pt x="150495" y="674370"/>
                      </a:lnTo>
                      <a:lnTo>
                        <a:pt x="161925" y="653415"/>
                      </a:lnTo>
                      <a:lnTo>
                        <a:pt x="171450" y="640080"/>
                      </a:lnTo>
                      <a:lnTo>
                        <a:pt x="182880" y="609600"/>
                      </a:lnTo>
                      <a:lnTo>
                        <a:pt x="198120" y="579120"/>
                      </a:lnTo>
                      <a:lnTo>
                        <a:pt x="200025" y="558165"/>
                      </a:lnTo>
                      <a:lnTo>
                        <a:pt x="207645" y="541020"/>
                      </a:lnTo>
                      <a:lnTo>
                        <a:pt x="209550" y="512445"/>
                      </a:lnTo>
                      <a:lnTo>
                        <a:pt x="215265" y="480060"/>
                      </a:lnTo>
                      <a:lnTo>
                        <a:pt x="219075" y="445770"/>
                      </a:lnTo>
                      <a:lnTo>
                        <a:pt x="215265" y="415290"/>
                      </a:lnTo>
                      <a:lnTo>
                        <a:pt x="211455" y="369570"/>
                      </a:lnTo>
                      <a:lnTo>
                        <a:pt x="199073" y="325755"/>
                      </a:lnTo>
                      <a:lnTo>
                        <a:pt x="179070" y="278130"/>
                      </a:lnTo>
                      <a:lnTo>
                        <a:pt x="161925" y="230505"/>
                      </a:lnTo>
                      <a:lnTo>
                        <a:pt x="146685" y="205740"/>
                      </a:lnTo>
                      <a:lnTo>
                        <a:pt x="129540" y="182880"/>
                      </a:lnTo>
                      <a:lnTo>
                        <a:pt x="104775" y="148590"/>
                      </a:lnTo>
                      <a:lnTo>
                        <a:pt x="83820" y="131445"/>
                      </a:lnTo>
                      <a:lnTo>
                        <a:pt x="68580" y="118110"/>
                      </a:lnTo>
                      <a:lnTo>
                        <a:pt x="41435" y="93344"/>
                      </a:lnTo>
                      <a:lnTo>
                        <a:pt x="1905" y="6096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1" name="Oval 130">
                  <a:extLst>
                    <a:ext uri="{FF2B5EF4-FFF2-40B4-BE49-F238E27FC236}">
                      <a16:creationId xmlns:a16="http://schemas.microsoft.com/office/drawing/2014/main" id="{7CDC58F9-3129-4694-97B5-B974650BC097}"/>
                    </a:ext>
                  </a:extLst>
                </p:cNvPr>
                <p:cNvSpPr/>
                <p:nvPr/>
              </p:nvSpPr>
              <p:spPr>
                <a:xfrm>
                  <a:off x="71323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380EE2E-AD01-41C4-9CC6-C9AACFAF8AA1}"/>
                    </a:ext>
                  </a:extLst>
                </p:cNvPr>
                <p:cNvSpPr/>
                <p:nvPr/>
              </p:nvSpPr>
              <p:spPr>
                <a:xfrm>
                  <a:off x="6675120" y="2011680"/>
                  <a:ext cx="883920" cy="88392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TextBox 126">
                <a:extLst>
                  <a:ext uri="{FF2B5EF4-FFF2-40B4-BE49-F238E27FC236}">
                    <a16:creationId xmlns:a16="http://schemas.microsoft.com/office/drawing/2014/main" id="{2DF32136-24AC-4046-8053-4E108715C23A}"/>
                  </a:ext>
                </a:extLst>
              </p:cNvPr>
              <p:cNvSpPr txBox="1"/>
              <p:nvPr/>
            </p:nvSpPr>
            <p:spPr>
              <a:xfrm>
                <a:off x="5747063" y="1934556"/>
                <a:ext cx="1060008" cy="369332"/>
              </a:xfrm>
              <a:prstGeom prst="rect">
                <a:avLst/>
              </a:prstGeom>
              <a:noFill/>
            </p:spPr>
            <p:txBody>
              <a:bodyPr wrap="square" rtlCol="0">
                <a:spAutoFit/>
              </a:bodyPr>
              <a:lstStyle/>
              <a:p>
                <a:pPr algn="ctr"/>
                <a:r>
                  <a:rPr lang="en-US" dirty="0" err="1"/>
                  <a:t>xor</a:t>
                </a:r>
                <a:r>
                  <a:rPr lang="en-US" dirty="0"/>
                  <a:t>(x, y)</a:t>
                </a:r>
              </a:p>
            </p:txBody>
          </p:sp>
        </p:grpSp>
        <p:sp>
          <p:nvSpPr>
            <p:cNvPr id="125" name="TextBox 124">
              <a:extLst>
                <a:ext uri="{FF2B5EF4-FFF2-40B4-BE49-F238E27FC236}">
                  <a16:creationId xmlns:a16="http://schemas.microsoft.com/office/drawing/2014/main" id="{090CCB26-315D-4BAA-A5B3-9EFAB06EC71A}"/>
                </a:ext>
              </a:extLst>
            </p:cNvPr>
            <p:cNvSpPr txBox="1"/>
            <p:nvPr/>
          </p:nvSpPr>
          <p:spPr>
            <a:xfrm>
              <a:off x="3189814" y="2061107"/>
              <a:ext cx="1758048" cy="461665"/>
            </a:xfrm>
            <a:prstGeom prst="rect">
              <a:avLst/>
            </a:prstGeom>
            <a:noFill/>
          </p:spPr>
          <p:txBody>
            <a:bodyPr wrap="square" rtlCol="0">
              <a:spAutoFit/>
            </a:bodyPr>
            <a:lstStyle/>
            <a:p>
              <a:pPr algn="ctr"/>
              <a:r>
                <a:rPr lang="en-US" sz="2400" dirty="0"/>
                <a:t>X          Y</a:t>
              </a:r>
            </a:p>
          </p:txBody>
        </p:sp>
      </p:grpSp>
      <p:sp>
        <p:nvSpPr>
          <p:cNvPr id="134" name="Content Placeholder 133">
            <a:extLst>
              <a:ext uri="{FF2B5EF4-FFF2-40B4-BE49-F238E27FC236}">
                <a16:creationId xmlns:a16="http://schemas.microsoft.com/office/drawing/2014/main" id="{0FD79038-D280-455A-A422-060F23E3CC11}"/>
              </a:ext>
            </a:extLst>
          </p:cNvPr>
          <p:cNvSpPr>
            <a:spLocks noGrp="1"/>
          </p:cNvSpPr>
          <p:nvPr>
            <p:ph idx="1"/>
          </p:nvPr>
        </p:nvSpPr>
        <p:spPr>
          <a:xfrm>
            <a:off x="546100" y="1825625"/>
            <a:ext cx="4173179" cy="4194776"/>
          </a:xfrm>
        </p:spPr>
        <p:txBody>
          <a:bodyPr>
            <a:normAutofit/>
          </a:bodyPr>
          <a:lstStyle/>
          <a:p>
            <a:r>
              <a:rPr lang="en-US" dirty="0"/>
              <a:t>&amp; means “and”</a:t>
            </a:r>
          </a:p>
          <a:p>
            <a:r>
              <a:rPr lang="en-US" dirty="0"/>
              <a:t>| means “or”</a:t>
            </a:r>
          </a:p>
          <a:p>
            <a:r>
              <a:rPr lang="en-US" dirty="0"/>
              <a:t>! means “not”</a:t>
            </a:r>
          </a:p>
          <a:p>
            <a:endParaRPr lang="en-US" dirty="0"/>
          </a:p>
          <a:p>
            <a:r>
              <a:rPr lang="en-US" dirty="0"/>
              <a:t>%in% checks if things are in a list</a:t>
            </a:r>
          </a:p>
          <a:p>
            <a:pPr lvl="1"/>
            <a:r>
              <a:rPr lang="en-US" dirty="0"/>
              <a:t>Helpful if you’re filtering to a subset of species!</a:t>
            </a:r>
          </a:p>
          <a:p>
            <a:endParaRPr lang="en-US" dirty="0"/>
          </a:p>
        </p:txBody>
      </p:sp>
    </p:spTree>
    <p:extLst>
      <p:ext uri="{BB962C8B-B14F-4D97-AF65-F5344CB8AC3E}">
        <p14:creationId xmlns:p14="http://schemas.microsoft.com/office/powerpoint/2010/main" val="235384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A7C-EBFC-480B-BD7F-329C750F8478}"/>
              </a:ext>
            </a:extLst>
          </p:cNvPr>
          <p:cNvSpPr>
            <a:spLocks noGrp="1"/>
          </p:cNvSpPr>
          <p:nvPr>
            <p:ph type="title"/>
          </p:nvPr>
        </p:nvSpPr>
        <p:spPr/>
        <p:txBody>
          <a:bodyPr/>
          <a:lstStyle/>
          <a:p>
            <a:r>
              <a:rPr lang="en-US" dirty="0"/>
              <a:t>A Word About Types</a:t>
            </a:r>
          </a:p>
        </p:txBody>
      </p:sp>
      <p:sp>
        <p:nvSpPr>
          <p:cNvPr id="3" name="Content Placeholder 2">
            <a:extLst>
              <a:ext uri="{FF2B5EF4-FFF2-40B4-BE49-F238E27FC236}">
                <a16:creationId xmlns:a16="http://schemas.microsoft.com/office/drawing/2014/main" id="{CFE312BF-2AB4-4941-92F1-EBB7725CEF5A}"/>
              </a:ext>
            </a:extLst>
          </p:cNvPr>
          <p:cNvSpPr>
            <a:spLocks noGrp="1"/>
          </p:cNvSpPr>
          <p:nvPr>
            <p:ph idx="1"/>
          </p:nvPr>
        </p:nvSpPr>
        <p:spPr>
          <a:xfrm>
            <a:off x="255182" y="1552353"/>
            <a:ext cx="6496492" cy="5305643"/>
          </a:xfrm>
        </p:spPr>
        <p:txBody>
          <a:bodyPr/>
          <a:lstStyle/>
          <a:p>
            <a:pPr marL="0" indent="0">
              <a:buNone/>
            </a:pPr>
            <a:r>
              <a:rPr lang="en-US" dirty="0"/>
              <a:t>All variables (objects) have attributes and these attributes MUST be compatible within themselves</a:t>
            </a:r>
          </a:p>
          <a:p>
            <a:pPr marL="0" indent="0">
              <a:buNone/>
            </a:pPr>
            <a:r>
              <a:rPr lang="en-US" dirty="0"/>
              <a:t>For example, if you have this list</a:t>
            </a:r>
          </a:p>
          <a:p>
            <a:pPr marL="0" indent="0">
              <a:buNone/>
            </a:pPr>
            <a:endParaRPr lang="en-US" dirty="0"/>
          </a:p>
          <a:p>
            <a:pPr marL="0" indent="0">
              <a:buNone/>
            </a:pPr>
            <a:endParaRPr lang="en-US" dirty="0"/>
          </a:p>
          <a:p>
            <a:pPr marL="0" indent="0">
              <a:buNone/>
            </a:pPr>
            <a:r>
              <a:rPr lang="en-US" dirty="0"/>
              <a:t>But if you have this list</a:t>
            </a:r>
          </a:p>
          <a:p>
            <a:pPr marL="0" indent="0">
              <a:buNone/>
            </a:pPr>
            <a:endParaRPr lang="en-US" dirty="0"/>
          </a:p>
          <a:p>
            <a:pPr marL="0" indent="0">
              <a:buNone/>
            </a:pPr>
            <a:endParaRPr lang="en-US" dirty="0"/>
          </a:p>
          <a:p>
            <a:pPr marL="0" indent="0">
              <a:buNone/>
            </a:pPr>
            <a:r>
              <a:rPr lang="en-US" dirty="0"/>
              <a:t>Use </a:t>
            </a:r>
            <a:r>
              <a:rPr lang="en-US" sz="2400" dirty="0">
                <a:latin typeface="Consolas" panose="020B0609020204030204" pitchFamily="49" charset="0"/>
                <a:cs typeface="Courier New" panose="02070309020205020404" pitchFamily="49" charset="0"/>
              </a:rPr>
              <a:t>str()</a:t>
            </a:r>
            <a:r>
              <a:rPr lang="en-US" sz="2400" dirty="0">
                <a:latin typeface="Consolas" panose="020B0609020204030204" pitchFamily="49" charset="0"/>
              </a:rPr>
              <a:t>, </a:t>
            </a:r>
            <a:r>
              <a:rPr lang="en-US" sz="2400" dirty="0" err="1">
                <a:latin typeface="Consolas" panose="020B0609020204030204" pitchFamily="49" charset="0"/>
                <a:cs typeface="Courier New" panose="02070309020205020404" pitchFamily="49" charset="0"/>
              </a:rPr>
              <a:t>typeof</a:t>
            </a:r>
            <a:r>
              <a:rPr lang="en-US" sz="2400" dirty="0">
                <a:latin typeface="Consolas" panose="020B0609020204030204" pitchFamily="49" charset="0"/>
                <a:cs typeface="Courier New" panose="02070309020205020404" pitchFamily="49" charset="0"/>
              </a:rPr>
              <a:t>() </a:t>
            </a:r>
            <a:r>
              <a:rPr lang="en-US" dirty="0">
                <a:cs typeface="Courier New" panose="02070309020205020404" pitchFamily="49" charset="0"/>
              </a:rPr>
              <a:t>to</a:t>
            </a:r>
            <a:r>
              <a:rPr lang="en-US" dirty="0"/>
              <a:t> check the structure and type of objects</a:t>
            </a:r>
          </a:p>
        </p:txBody>
      </p:sp>
      <p:sp>
        <p:nvSpPr>
          <p:cNvPr id="4" name="Slide Number Placeholder 3">
            <a:extLst>
              <a:ext uri="{FF2B5EF4-FFF2-40B4-BE49-F238E27FC236}">
                <a16:creationId xmlns:a16="http://schemas.microsoft.com/office/drawing/2014/main" id="{3EAD32F6-B5F8-40D9-821A-D7B8FF7B4909}"/>
              </a:ext>
            </a:extLst>
          </p:cNvPr>
          <p:cNvSpPr>
            <a:spLocks noGrp="1"/>
          </p:cNvSpPr>
          <p:nvPr>
            <p:ph type="sldNum" sz="quarter" idx="12"/>
          </p:nvPr>
        </p:nvSpPr>
        <p:spPr/>
        <p:txBody>
          <a:bodyPr/>
          <a:lstStyle/>
          <a:p>
            <a:fld id="{6D95AE55-B5F4-483D-AEFF-E8059F5502F5}" type="slidenum">
              <a:rPr lang="en-US" smtClean="0"/>
              <a:t>33</a:t>
            </a:fld>
            <a:endParaRPr lang="en-US"/>
          </a:p>
        </p:txBody>
      </p:sp>
      <p:sp>
        <p:nvSpPr>
          <p:cNvPr id="5" name="TextBox 4">
            <a:extLst>
              <a:ext uri="{FF2B5EF4-FFF2-40B4-BE49-F238E27FC236}">
                <a16:creationId xmlns:a16="http://schemas.microsoft.com/office/drawing/2014/main" id="{CF234CEF-B309-4034-862B-C8CC521B294A}"/>
              </a:ext>
            </a:extLst>
          </p:cNvPr>
          <p:cNvSpPr txBox="1"/>
          <p:nvPr/>
        </p:nvSpPr>
        <p:spPr>
          <a:xfrm>
            <a:off x="7139574" y="2852885"/>
            <a:ext cx="4797244" cy="3785652"/>
          </a:xfrm>
          <a:prstGeom prst="rect">
            <a:avLst/>
          </a:prstGeom>
          <a:noFill/>
        </p:spPr>
        <p:txBody>
          <a:bodyPr wrap="square" rtlCol="0">
            <a:spAutoFit/>
          </a:bodyPr>
          <a:lstStyle/>
          <a:p>
            <a:r>
              <a:rPr lang="en-US" sz="2400" dirty="0">
                <a:latin typeface="Consolas" panose="020B0609020204030204" pitchFamily="49" charset="0"/>
              </a:rPr>
              <a:t> &gt; c(1,2,3,4,5)</a:t>
            </a:r>
          </a:p>
          <a:p>
            <a:r>
              <a:rPr lang="en-US" sz="2400" i="1" dirty="0"/>
              <a:t>These are all numeric!</a:t>
            </a: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 &gt; c(1,2,3,4, "five")</a:t>
            </a:r>
          </a:p>
          <a:p>
            <a:r>
              <a:rPr lang="en-US" sz="2400" i="1" dirty="0"/>
              <a:t>Then these will ALL be characters</a:t>
            </a:r>
          </a:p>
          <a:p>
            <a:endParaRPr lang="en-US" sz="2400" i="1" dirty="0"/>
          </a:p>
          <a:p>
            <a:r>
              <a:rPr lang="en-US" sz="2400" dirty="0">
                <a:latin typeface="Consolas" panose="020B0609020204030204" pitchFamily="49" charset="0"/>
              </a:rPr>
              <a:t>&gt; str(c(1,2,3,4, "five"))</a:t>
            </a:r>
          </a:p>
          <a:p>
            <a:r>
              <a:rPr lang="en-US" sz="2400" dirty="0">
                <a:latin typeface="Consolas" panose="020B0609020204030204" pitchFamily="49" charset="0"/>
              </a:rPr>
              <a:t> </a:t>
            </a:r>
            <a:r>
              <a:rPr lang="en-US" sz="2400" dirty="0" err="1">
                <a:latin typeface="Consolas" panose="020B0609020204030204" pitchFamily="49" charset="0"/>
              </a:rPr>
              <a:t>chr</a:t>
            </a:r>
            <a:r>
              <a:rPr lang="en-US" sz="2400" dirty="0">
                <a:latin typeface="Consolas" panose="020B0609020204030204" pitchFamily="49" charset="0"/>
              </a:rPr>
              <a:t> [1:5] "1" "2" "3" "4" "five"</a:t>
            </a:r>
          </a:p>
        </p:txBody>
      </p:sp>
      <p:cxnSp>
        <p:nvCxnSpPr>
          <p:cNvPr id="6" name="Straight Arrow Connector 5">
            <a:extLst>
              <a:ext uri="{FF2B5EF4-FFF2-40B4-BE49-F238E27FC236}">
                <a16:creationId xmlns:a16="http://schemas.microsoft.com/office/drawing/2014/main" id="{4A5ED038-8308-4760-84EC-5A4DDC25F4B8}"/>
              </a:ext>
            </a:extLst>
          </p:cNvPr>
          <p:cNvCxnSpPr>
            <a:cxnSpLocks/>
          </p:cNvCxnSpPr>
          <p:nvPr/>
        </p:nvCxnSpPr>
        <p:spPr>
          <a:xfrm>
            <a:off x="5576776" y="3049858"/>
            <a:ext cx="140881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920276F-ECEE-44F5-AB7E-9F1232594FCA}"/>
              </a:ext>
            </a:extLst>
          </p:cNvPr>
          <p:cNvCxnSpPr>
            <a:cxnSpLocks/>
          </p:cNvCxnSpPr>
          <p:nvPr/>
        </p:nvCxnSpPr>
        <p:spPr>
          <a:xfrm>
            <a:off x="4540102" y="4604936"/>
            <a:ext cx="259947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7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Object Types</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0" y="1825624"/>
            <a:ext cx="4147868" cy="4667251"/>
          </a:xfrm>
        </p:spPr>
        <p:txBody>
          <a:bodyPr>
            <a:normAutofit lnSpcReduction="10000"/>
          </a:bodyPr>
          <a:lstStyle/>
          <a:p>
            <a:r>
              <a:rPr lang="en-US" dirty="0"/>
              <a:t>Vector</a:t>
            </a:r>
          </a:p>
          <a:p>
            <a:r>
              <a:rPr lang="en-US" dirty="0"/>
              <a:t>Matrix</a:t>
            </a:r>
          </a:p>
          <a:p>
            <a:r>
              <a:rPr lang="en-US" dirty="0"/>
              <a:t>Factor </a:t>
            </a:r>
          </a:p>
          <a:p>
            <a:r>
              <a:rPr lang="en-US" dirty="0"/>
              <a:t>List</a:t>
            </a:r>
          </a:p>
          <a:p>
            <a:r>
              <a:rPr lang="en-US" dirty="0" err="1"/>
              <a:t>Dataframe</a:t>
            </a:r>
            <a:r>
              <a:rPr lang="en-US" dirty="0"/>
              <a:t> (made up of previous types!)</a:t>
            </a:r>
          </a:p>
          <a:p>
            <a:r>
              <a:rPr lang="en-US" i="1" dirty="0"/>
              <a:t>and others!</a:t>
            </a:r>
          </a:p>
          <a:p>
            <a:endParaRPr lang="en-US" i="1" dirty="0"/>
          </a:p>
          <a:p>
            <a:pPr marL="0" indent="0">
              <a:buNone/>
            </a:pPr>
            <a:r>
              <a:rPr lang="en-US" dirty="0" err="1"/>
              <a:t>Dataframes</a:t>
            </a:r>
            <a:r>
              <a:rPr lang="en-US" dirty="0"/>
              <a:t> are what you’ll use 90% of the time</a:t>
            </a:r>
          </a:p>
        </p:txBody>
      </p:sp>
      <p:sp>
        <p:nvSpPr>
          <p:cNvPr id="4" name="Content Placeholder 2">
            <a:extLst>
              <a:ext uri="{FF2B5EF4-FFF2-40B4-BE49-F238E27FC236}">
                <a16:creationId xmlns:a16="http://schemas.microsoft.com/office/drawing/2014/main" id="{A35E92E5-46DD-4832-BB83-C626C904B306}"/>
              </a:ext>
            </a:extLst>
          </p:cNvPr>
          <p:cNvSpPr txBox="1">
            <a:spLocks/>
          </p:cNvSpPr>
          <p:nvPr/>
        </p:nvSpPr>
        <p:spPr>
          <a:xfrm>
            <a:off x="6096000" y="1690688"/>
            <a:ext cx="596392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as.vector</a:t>
            </a:r>
            <a:r>
              <a:rPr lang="en-US" sz="2000" dirty="0">
                <a:latin typeface="Consolas" panose="020B0609020204030204" pitchFamily="49" charset="0"/>
              </a:rPr>
              <a:t>(c(3,4,5,6))</a:t>
            </a:r>
          </a:p>
          <a:p>
            <a:pPr marL="0" indent="0">
              <a:buNone/>
            </a:pPr>
            <a:r>
              <a:rPr lang="en-US" sz="2000" dirty="0">
                <a:latin typeface="Consolas" panose="020B0609020204030204" pitchFamily="49" charset="0"/>
              </a:rPr>
              <a:t>[1] 3 4 5 6</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as.factor</a:t>
            </a:r>
            <a:r>
              <a:rPr lang="en-US" sz="2000" dirty="0">
                <a:latin typeface="Consolas" panose="020B0609020204030204" pitchFamily="49" charset="0"/>
              </a:rPr>
              <a:t>(c("area1", "area2", "area3"))</a:t>
            </a:r>
          </a:p>
          <a:p>
            <a:pPr marL="0" indent="0">
              <a:buNone/>
            </a:pPr>
            <a:r>
              <a:rPr lang="en-US" sz="2000" dirty="0">
                <a:latin typeface="Consolas" panose="020B0609020204030204" pitchFamily="49" charset="0"/>
              </a:rPr>
              <a:t>[1] area1 area2 area3</a:t>
            </a:r>
          </a:p>
          <a:p>
            <a:pPr marL="0" indent="0">
              <a:buNone/>
            </a:pPr>
            <a:r>
              <a:rPr lang="en-US" sz="2000" dirty="0">
                <a:latin typeface="Consolas" panose="020B0609020204030204" pitchFamily="49" charset="0"/>
              </a:rPr>
              <a:t>Levels: area1 area2 area3</a:t>
            </a:r>
          </a:p>
          <a:p>
            <a:pPr marL="0" indent="0">
              <a:buNone/>
            </a:pPr>
            <a:endParaRPr lang="en-US"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20A45654-F597-43B6-87C4-622C87198FD2}"/>
              </a:ext>
            </a:extLst>
          </p:cNvPr>
          <p:cNvSpPr>
            <a:spLocks noGrp="1"/>
          </p:cNvSpPr>
          <p:nvPr>
            <p:ph type="sldNum" sz="quarter" idx="12"/>
          </p:nvPr>
        </p:nvSpPr>
        <p:spPr/>
        <p:txBody>
          <a:bodyPr/>
          <a:lstStyle/>
          <a:p>
            <a:fld id="{6D95AE55-B5F4-483D-AEFF-E8059F5502F5}" type="slidenum">
              <a:rPr lang="en-US" smtClean="0"/>
              <a:t>34</a:t>
            </a:fld>
            <a:endParaRPr lang="en-US"/>
          </a:p>
        </p:txBody>
      </p:sp>
    </p:spTree>
    <p:extLst>
      <p:ext uri="{BB962C8B-B14F-4D97-AF65-F5344CB8AC3E}">
        <p14:creationId xmlns:p14="http://schemas.microsoft.com/office/powerpoint/2010/main" val="2618777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02FA-A764-423E-8583-2664807A5E4F}"/>
              </a:ext>
            </a:extLst>
          </p:cNvPr>
          <p:cNvSpPr>
            <a:spLocks noGrp="1"/>
          </p:cNvSpPr>
          <p:nvPr>
            <p:ph type="title"/>
          </p:nvPr>
        </p:nvSpPr>
        <p:spPr/>
        <p:txBody>
          <a:bodyPr/>
          <a:lstStyle/>
          <a:p>
            <a:r>
              <a:rPr lang="en-US" dirty="0" err="1"/>
              <a:t>Dataframes</a:t>
            </a:r>
            <a:endParaRPr lang="en-US" dirty="0"/>
          </a:p>
        </p:txBody>
      </p:sp>
      <p:sp>
        <p:nvSpPr>
          <p:cNvPr id="3" name="Content Placeholder 2">
            <a:extLst>
              <a:ext uri="{FF2B5EF4-FFF2-40B4-BE49-F238E27FC236}">
                <a16:creationId xmlns:a16="http://schemas.microsoft.com/office/drawing/2014/main" id="{2A597CB4-CB44-4D4D-9609-DB76F24050DB}"/>
              </a:ext>
            </a:extLst>
          </p:cNvPr>
          <p:cNvSpPr>
            <a:spLocks noGrp="1"/>
          </p:cNvSpPr>
          <p:nvPr>
            <p:ph idx="1"/>
          </p:nvPr>
        </p:nvSpPr>
        <p:spPr>
          <a:xfrm>
            <a:off x="482600" y="1825624"/>
            <a:ext cx="5422900" cy="4895851"/>
          </a:xfrm>
        </p:spPr>
        <p:txBody>
          <a:bodyPr>
            <a:normAutofit/>
          </a:bodyPr>
          <a:lstStyle/>
          <a:p>
            <a:pPr marL="0" indent="0">
              <a:buNone/>
            </a:pPr>
            <a:r>
              <a:rPr lang="en-US" dirty="0"/>
              <a:t>What is a </a:t>
            </a:r>
            <a:r>
              <a:rPr lang="en-US" dirty="0" err="1"/>
              <a:t>dataframe</a:t>
            </a:r>
            <a:r>
              <a:rPr lang="en-US" dirty="0"/>
              <a:t>? </a:t>
            </a:r>
          </a:p>
          <a:p>
            <a:r>
              <a:rPr lang="en-US" dirty="0"/>
              <a:t>Think of a </a:t>
            </a:r>
            <a:r>
              <a:rPr lang="en-US" dirty="0" err="1"/>
              <a:t>dataframe</a:t>
            </a:r>
            <a:r>
              <a:rPr lang="en-US" dirty="0"/>
              <a:t> as analogous to a spreadsheet. There are rows and columns</a:t>
            </a:r>
          </a:p>
          <a:p>
            <a:endParaRPr lang="en-US" dirty="0"/>
          </a:p>
          <a:p>
            <a:r>
              <a:rPr lang="en-US" dirty="0"/>
              <a:t>Each column has a specific “type” and this type doesn’t change between rows</a:t>
            </a:r>
          </a:p>
          <a:p>
            <a:pPr lvl="1"/>
            <a:r>
              <a:rPr lang="en-US" dirty="0"/>
              <a:t>Can’t contain both characters and numbers</a:t>
            </a:r>
          </a:p>
          <a:p>
            <a:pPr lvl="1"/>
            <a:r>
              <a:rPr lang="en-US" dirty="0"/>
              <a:t>We can change it later if needed</a:t>
            </a:r>
          </a:p>
          <a:p>
            <a:endParaRPr lang="en-US" dirty="0"/>
          </a:p>
        </p:txBody>
      </p:sp>
      <p:sp>
        <p:nvSpPr>
          <p:cNvPr id="4" name="Slide Number Placeholder 3">
            <a:extLst>
              <a:ext uri="{FF2B5EF4-FFF2-40B4-BE49-F238E27FC236}">
                <a16:creationId xmlns:a16="http://schemas.microsoft.com/office/drawing/2014/main" id="{63300FCA-F2D6-4F82-9D03-0FD59A37D2FC}"/>
              </a:ext>
            </a:extLst>
          </p:cNvPr>
          <p:cNvSpPr>
            <a:spLocks noGrp="1"/>
          </p:cNvSpPr>
          <p:nvPr>
            <p:ph type="sldNum" sz="quarter" idx="12"/>
          </p:nvPr>
        </p:nvSpPr>
        <p:spPr/>
        <p:txBody>
          <a:bodyPr/>
          <a:lstStyle/>
          <a:p>
            <a:fld id="{6D95AE55-B5F4-483D-AEFF-E8059F5502F5}" type="slidenum">
              <a:rPr lang="en-US" smtClean="0"/>
              <a:t>35</a:t>
            </a:fld>
            <a:endParaRPr lang="en-US"/>
          </a:p>
        </p:txBody>
      </p:sp>
      <p:pic>
        <p:nvPicPr>
          <p:cNvPr id="6" name="Picture 5">
            <a:extLst>
              <a:ext uri="{FF2B5EF4-FFF2-40B4-BE49-F238E27FC236}">
                <a16:creationId xmlns:a16="http://schemas.microsoft.com/office/drawing/2014/main" id="{B7C6D287-B1BB-48C5-883E-1F5966741F1D}"/>
              </a:ext>
            </a:extLst>
          </p:cNvPr>
          <p:cNvPicPr>
            <a:picLocks noChangeAspect="1"/>
          </p:cNvPicPr>
          <p:nvPr/>
        </p:nvPicPr>
        <p:blipFill>
          <a:blip r:embed="rId3"/>
          <a:stretch>
            <a:fillRect/>
          </a:stretch>
        </p:blipFill>
        <p:spPr>
          <a:xfrm>
            <a:off x="6096000" y="1738572"/>
            <a:ext cx="6001101" cy="3903371"/>
          </a:xfrm>
          <a:prstGeom prst="rect">
            <a:avLst/>
          </a:prstGeom>
        </p:spPr>
      </p:pic>
      <p:grpSp>
        <p:nvGrpSpPr>
          <p:cNvPr id="5" name="Group 4">
            <a:extLst>
              <a:ext uri="{FF2B5EF4-FFF2-40B4-BE49-F238E27FC236}">
                <a16:creationId xmlns:a16="http://schemas.microsoft.com/office/drawing/2014/main" id="{BA4C9579-B5E6-45FF-970A-7C04931D9365}"/>
              </a:ext>
            </a:extLst>
          </p:cNvPr>
          <p:cNvGrpSpPr/>
          <p:nvPr/>
        </p:nvGrpSpPr>
        <p:grpSpPr>
          <a:xfrm>
            <a:off x="6164855" y="5548250"/>
            <a:ext cx="5813680" cy="646331"/>
            <a:chOff x="6164855" y="5548250"/>
            <a:chExt cx="5813680" cy="646331"/>
          </a:xfrm>
        </p:grpSpPr>
        <p:sp>
          <p:nvSpPr>
            <p:cNvPr id="7" name="TextBox 6">
              <a:extLst>
                <a:ext uri="{FF2B5EF4-FFF2-40B4-BE49-F238E27FC236}">
                  <a16:creationId xmlns:a16="http://schemas.microsoft.com/office/drawing/2014/main" id="{B8D54F44-FF54-4D38-8758-B27221A428D6}"/>
                </a:ext>
              </a:extLst>
            </p:cNvPr>
            <p:cNvSpPr txBox="1"/>
            <p:nvPr/>
          </p:nvSpPr>
          <p:spPr>
            <a:xfrm rot="19381239">
              <a:off x="6164855" y="5548250"/>
              <a:ext cx="1066800" cy="646331"/>
            </a:xfrm>
            <a:prstGeom prst="rect">
              <a:avLst/>
            </a:prstGeom>
            <a:noFill/>
          </p:spPr>
          <p:txBody>
            <a:bodyPr wrap="square" rtlCol="0">
              <a:spAutoFit/>
            </a:bodyPr>
            <a:lstStyle/>
            <a:p>
              <a:r>
                <a:rPr lang="en-US" dirty="0">
                  <a:solidFill>
                    <a:srgbClr val="6D24A4"/>
                  </a:solidFill>
                </a:rPr>
                <a:t>Numeric (Integer)</a:t>
              </a:r>
            </a:p>
          </p:txBody>
        </p:sp>
        <p:sp>
          <p:nvSpPr>
            <p:cNvPr id="8" name="TextBox 7">
              <a:extLst>
                <a:ext uri="{FF2B5EF4-FFF2-40B4-BE49-F238E27FC236}">
                  <a16:creationId xmlns:a16="http://schemas.microsoft.com/office/drawing/2014/main" id="{26D3AC6B-C4CE-4A93-85B1-EE7904CF9889}"/>
                </a:ext>
              </a:extLst>
            </p:cNvPr>
            <p:cNvSpPr txBox="1"/>
            <p:nvPr/>
          </p:nvSpPr>
          <p:spPr>
            <a:xfrm rot="19381239">
              <a:off x="6878969"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0" name="TextBox 9">
              <a:extLst>
                <a:ext uri="{FF2B5EF4-FFF2-40B4-BE49-F238E27FC236}">
                  <a16:creationId xmlns:a16="http://schemas.microsoft.com/office/drawing/2014/main" id="{82529638-0CE2-44BD-9B3B-EE2D6D6B9287}"/>
                </a:ext>
              </a:extLst>
            </p:cNvPr>
            <p:cNvSpPr txBox="1"/>
            <p:nvPr/>
          </p:nvSpPr>
          <p:spPr>
            <a:xfrm rot="19381239">
              <a:off x="7553696" y="5686750"/>
              <a:ext cx="1115634" cy="369332"/>
            </a:xfrm>
            <a:prstGeom prst="rect">
              <a:avLst/>
            </a:prstGeom>
            <a:noFill/>
          </p:spPr>
          <p:txBody>
            <a:bodyPr wrap="square" rtlCol="0">
              <a:spAutoFit/>
            </a:bodyPr>
            <a:lstStyle/>
            <a:p>
              <a:r>
                <a:rPr lang="en-US" dirty="0">
                  <a:solidFill>
                    <a:srgbClr val="6D24A4"/>
                  </a:solidFill>
                </a:rPr>
                <a:t>Character</a:t>
              </a:r>
            </a:p>
          </p:txBody>
        </p:sp>
        <p:sp>
          <p:nvSpPr>
            <p:cNvPr id="11" name="TextBox 10">
              <a:extLst>
                <a:ext uri="{FF2B5EF4-FFF2-40B4-BE49-F238E27FC236}">
                  <a16:creationId xmlns:a16="http://schemas.microsoft.com/office/drawing/2014/main" id="{A6994F90-87B3-4BBF-A9DA-3B5164A77164}"/>
                </a:ext>
              </a:extLst>
            </p:cNvPr>
            <p:cNvSpPr txBox="1"/>
            <p:nvPr/>
          </p:nvSpPr>
          <p:spPr>
            <a:xfrm rot="19381239">
              <a:off x="8538733" y="5590796"/>
              <a:ext cx="1115634" cy="369332"/>
            </a:xfrm>
            <a:prstGeom prst="rect">
              <a:avLst/>
            </a:prstGeom>
            <a:noFill/>
          </p:spPr>
          <p:txBody>
            <a:bodyPr wrap="square" rtlCol="0">
              <a:spAutoFit/>
            </a:bodyPr>
            <a:lstStyle/>
            <a:p>
              <a:r>
                <a:rPr lang="en-US" dirty="0">
                  <a:solidFill>
                    <a:srgbClr val="6D24A4"/>
                  </a:solidFill>
                </a:rPr>
                <a:t>Numeric</a:t>
              </a:r>
            </a:p>
          </p:txBody>
        </p:sp>
        <p:sp>
          <p:nvSpPr>
            <p:cNvPr id="12" name="TextBox 11">
              <a:extLst>
                <a:ext uri="{FF2B5EF4-FFF2-40B4-BE49-F238E27FC236}">
                  <a16:creationId xmlns:a16="http://schemas.microsoft.com/office/drawing/2014/main" id="{7E708961-1942-494C-9B3E-A7FE72100D9E}"/>
                </a:ext>
              </a:extLst>
            </p:cNvPr>
            <p:cNvSpPr txBox="1"/>
            <p:nvPr/>
          </p:nvSpPr>
          <p:spPr>
            <a:xfrm rot="19381239">
              <a:off x="9641801" y="5573040"/>
              <a:ext cx="1115634" cy="369332"/>
            </a:xfrm>
            <a:prstGeom prst="rect">
              <a:avLst/>
            </a:prstGeom>
            <a:noFill/>
          </p:spPr>
          <p:txBody>
            <a:bodyPr wrap="square" rtlCol="0">
              <a:spAutoFit/>
            </a:bodyPr>
            <a:lstStyle/>
            <a:p>
              <a:r>
                <a:rPr lang="en-US" dirty="0">
                  <a:solidFill>
                    <a:srgbClr val="6D24A4"/>
                  </a:solidFill>
                </a:rPr>
                <a:t>Numeric</a:t>
              </a:r>
            </a:p>
          </p:txBody>
        </p:sp>
        <p:sp>
          <p:nvSpPr>
            <p:cNvPr id="13" name="TextBox 12">
              <a:extLst>
                <a:ext uri="{FF2B5EF4-FFF2-40B4-BE49-F238E27FC236}">
                  <a16:creationId xmlns:a16="http://schemas.microsoft.com/office/drawing/2014/main" id="{C8FCC626-AAC2-4D00-9781-7C689506FE7F}"/>
                </a:ext>
              </a:extLst>
            </p:cNvPr>
            <p:cNvSpPr txBox="1"/>
            <p:nvPr/>
          </p:nvSpPr>
          <p:spPr>
            <a:xfrm rot="19381239">
              <a:off x="10862901" y="5571022"/>
              <a:ext cx="1115634" cy="369332"/>
            </a:xfrm>
            <a:prstGeom prst="rect">
              <a:avLst/>
            </a:prstGeom>
            <a:noFill/>
          </p:spPr>
          <p:txBody>
            <a:bodyPr wrap="square" rtlCol="0">
              <a:spAutoFit/>
            </a:bodyPr>
            <a:lstStyle/>
            <a:p>
              <a:r>
                <a:rPr lang="en-US" dirty="0">
                  <a:solidFill>
                    <a:srgbClr val="6D24A4"/>
                  </a:solidFill>
                </a:rPr>
                <a:t>Numeric</a:t>
              </a:r>
            </a:p>
          </p:txBody>
        </p:sp>
      </p:grpSp>
    </p:spTree>
    <p:extLst>
      <p:ext uri="{BB962C8B-B14F-4D97-AF65-F5344CB8AC3E}">
        <p14:creationId xmlns:p14="http://schemas.microsoft.com/office/powerpoint/2010/main" val="42364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2AEA-C196-47CA-AB30-56461050A05D}"/>
              </a:ext>
            </a:extLst>
          </p:cNvPr>
          <p:cNvSpPr>
            <a:spLocks noGrp="1"/>
          </p:cNvSpPr>
          <p:nvPr>
            <p:ph type="title"/>
          </p:nvPr>
        </p:nvSpPr>
        <p:spPr/>
        <p:txBody>
          <a:bodyPr/>
          <a:lstStyle/>
          <a:p>
            <a:r>
              <a:rPr lang="en-US" dirty="0"/>
              <a:t>Numeric vs Factor Variables</a:t>
            </a:r>
          </a:p>
        </p:txBody>
      </p:sp>
      <p:sp>
        <p:nvSpPr>
          <p:cNvPr id="3" name="Content Placeholder 2">
            <a:extLst>
              <a:ext uri="{FF2B5EF4-FFF2-40B4-BE49-F238E27FC236}">
                <a16:creationId xmlns:a16="http://schemas.microsoft.com/office/drawing/2014/main" id="{114F55F3-F4D8-4980-AD29-BA29F07A6597}"/>
              </a:ext>
            </a:extLst>
          </p:cNvPr>
          <p:cNvSpPr>
            <a:spLocks noGrp="1"/>
          </p:cNvSpPr>
          <p:nvPr>
            <p:ph idx="1"/>
          </p:nvPr>
        </p:nvSpPr>
        <p:spPr>
          <a:xfrm>
            <a:off x="461296" y="1616075"/>
            <a:ext cx="5969001" cy="4740275"/>
          </a:xfrm>
        </p:spPr>
        <p:txBody>
          <a:bodyPr>
            <a:normAutofit lnSpcReduction="10000"/>
          </a:bodyPr>
          <a:lstStyle/>
          <a:p>
            <a:pPr marL="0" indent="0">
              <a:buNone/>
            </a:pPr>
            <a:r>
              <a:rPr lang="en-US" dirty="0"/>
              <a:t>It is important to understand the difference between a variable that is a factor (categorical) and a number. </a:t>
            </a:r>
          </a:p>
          <a:p>
            <a:endParaRPr lang="en-US" dirty="0"/>
          </a:p>
          <a:p>
            <a:pPr marL="0" indent="0">
              <a:buNone/>
            </a:pPr>
            <a:r>
              <a:rPr lang="en-US" dirty="0"/>
              <a:t>Sometimes these distinctions are tricky (e.g., District Number is technically a category)</a:t>
            </a:r>
          </a:p>
          <a:p>
            <a:endParaRPr lang="en-US" dirty="0"/>
          </a:p>
          <a:p>
            <a:pPr marL="0" indent="0">
              <a:buNone/>
            </a:pPr>
            <a:r>
              <a:rPr lang="en-US" dirty="0"/>
              <a:t>Year can be a funny variable. Could be a factor (compare ANOVA between years) or numerical (time trend)</a:t>
            </a:r>
          </a:p>
        </p:txBody>
      </p:sp>
      <p:sp>
        <p:nvSpPr>
          <p:cNvPr id="4" name="Slide Number Placeholder 3">
            <a:extLst>
              <a:ext uri="{FF2B5EF4-FFF2-40B4-BE49-F238E27FC236}">
                <a16:creationId xmlns:a16="http://schemas.microsoft.com/office/drawing/2014/main" id="{BCACA722-A7BA-425D-8405-42BDB8FADD04}"/>
              </a:ext>
            </a:extLst>
          </p:cNvPr>
          <p:cNvSpPr>
            <a:spLocks noGrp="1"/>
          </p:cNvSpPr>
          <p:nvPr>
            <p:ph type="sldNum" sz="quarter" idx="12"/>
          </p:nvPr>
        </p:nvSpPr>
        <p:spPr/>
        <p:txBody>
          <a:bodyPr/>
          <a:lstStyle/>
          <a:p>
            <a:fld id="{6D95AE55-B5F4-483D-AEFF-E8059F5502F5}" type="slidenum">
              <a:rPr lang="en-US" smtClean="0"/>
              <a:t>36</a:t>
            </a:fld>
            <a:endParaRPr lang="en-US"/>
          </a:p>
        </p:txBody>
      </p:sp>
      <p:graphicFrame>
        <p:nvGraphicFramePr>
          <p:cNvPr id="5" name="Table 5">
            <a:extLst>
              <a:ext uri="{FF2B5EF4-FFF2-40B4-BE49-F238E27FC236}">
                <a16:creationId xmlns:a16="http://schemas.microsoft.com/office/drawing/2014/main" id="{B86E9012-4485-4A99-B1EB-4FE8172AB56D}"/>
              </a:ext>
            </a:extLst>
          </p:cNvPr>
          <p:cNvGraphicFramePr>
            <a:graphicFrameLocks noGrp="1"/>
          </p:cNvGraphicFramePr>
          <p:nvPr>
            <p:extLst>
              <p:ext uri="{D42A27DB-BD31-4B8C-83A1-F6EECF244321}">
                <p14:modId xmlns:p14="http://schemas.microsoft.com/office/powerpoint/2010/main" val="1406240911"/>
              </p:ext>
            </p:extLst>
          </p:nvPr>
        </p:nvGraphicFramePr>
        <p:xfrm>
          <a:off x="7532912" y="1597660"/>
          <a:ext cx="4163788" cy="2537460"/>
        </p:xfrm>
        <a:graphic>
          <a:graphicData uri="http://schemas.openxmlformats.org/drawingml/2006/table">
            <a:tbl>
              <a:tblPr firstRow="1" bandRow="1">
                <a:tableStyleId>{9DCAF9ED-07DC-4A11-8D7F-57B35C25682E}</a:tableStyleId>
              </a:tblPr>
              <a:tblGrid>
                <a:gridCol w="2081894">
                  <a:extLst>
                    <a:ext uri="{9D8B030D-6E8A-4147-A177-3AD203B41FA5}">
                      <a16:colId xmlns:a16="http://schemas.microsoft.com/office/drawing/2014/main" val="2459120523"/>
                    </a:ext>
                  </a:extLst>
                </a:gridCol>
                <a:gridCol w="2081894">
                  <a:extLst>
                    <a:ext uri="{9D8B030D-6E8A-4147-A177-3AD203B41FA5}">
                      <a16:colId xmlns:a16="http://schemas.microsoft.com/office/drawing/2014/main" val="52968980"/>
                    </a:ext>
                  </a:extLst>
                </a:gridCol>
              </a:tblGrid>
              <a:tr h="370840">
                <a:tc>
                  <a:txBody>
                    <a:bodyPr/>
                    <a:lstStyle/>
                    <a:p>
                      <a:pPr algn="ctr"/>
                      <a:r>
                        <a:rPr lang="en-US" sz="2400" u="sng" dirty="0">
                          <a:solidFill>
                            <a:schemeClr val="tx1"/>
                          </a:solidFill>
                        </a:rPr>
                        <a:t>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tc>
                  <a:txBody>
                    <a:bodyPr/>
                    <a:lstStyle/>
                    <a:p>
                      <a:pPr algn="ctr"/>
                      <a:r>
                        <a:rPr lang="en-US" sz="2400" u="sng" dirty="0">
                          <a:solidFill>
                            <a:schemeClr val="tx1"/>
                          </a:solidFill>
                        </a:rPr>
                        <a:t>Numeric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BB69"/>
                    </a:solidFill>
                  </a:tcPr>
                </a:tc>
                <a:extLst>
                  <a:ext uri="{0D108BD9-81ED-4DB2-BD59-A6C34878D82A}">
                    <a16:rowId xmlns:a16="http://schemas.microsoft.com/office/drawing/2014/main" val="1789801312"/>
                  </a:ext>
                </a:extLst>
              </a:tr>
              <a:tr h="370840">
                <a:tc>
                  <a:txBody>
                    <a:bodyPr/>
                    <a:lstStyle/>
                    <a:p>
                      <a:pPr algn="ctr"/>
                      <a:r>
                        <a:rPr lang="en-US" sz="2400" dirty="0"/>
                        <a:t>Species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Measurements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3338749434"/>
                  </a:ext>
                </a:extLst>
              </a:tr>
              <a:tr h="370840">
                <a:tc>
                  <a:txBody>
                    <a:bodyPr/>
                    <a:lstStyle/>
                    <a:p>
                      <a:pPr algn="ctr"/>
                      <a:r>
                        <a:rPr lang="en-US" sz="2400" dirty="0"/>
                        <a:t>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695414"/>
                  </a:ext>
                </a:extLst>
              </a:tr>
              <a:tr h="370840">
                <a:tc>
                  <a:txBody>
                    <a:bodyPr/>
                    <a:lstStyle/>
                    <a:p>
                      <a:pPr marL="0" algn="ctr" defTabSz="914400" rtl="0" eaLnBrk="1" latinLnBrk="0" hangingPunct="1"/>
                      <a:r>
                        <a:rPr lang="en-US" sz="2400" kern="1200" dirty="0">
                          <a:solidFill>
                            <a:schemeClr val="dk1"/>
                          </a:solidFill>
                          <a:latin typeface="+mn-lt"/>
                          <a:ea typeface="+mn-ea"/>
                          <a:cs typeface="+mn-cs"/>
                        </a:rPr>
                        <a:t>Station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marL="0" algn="ctr" defTabSz="914400" rtl="0" eaLnBrk="1" latinLnBrk="0" hangingPunct="1"/>
                      <a:r>
                        <a:rPr lang="en-US" sz="2400" kern="1200" dirty="0">
                          <a:solidFill>
                            <a:schemeClr val="dk1"/>
                          </a:solidFill>
                          <a:latin typeface="+mn-lt"/>
                          <a:ea typeface="+mn-ea"/>
                          <a:cs typeface="+mn-cs"/>
                        </a:rPr>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728297543"/>
                  </a:ext>
                </a:extLst>
              </a:tr>
              <a:tr h="233680">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4304560"/>
                  </a:ext>
                </a:extLst>
              </a:tr>
              <a:tr h="370840">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tc>
                  <a:txBody>
                    <a:bodyPr/>
                    <a:lstStyle/>
                    <a:p>
                      <a:pPr algn="ctr"/>
                      <a:r>
                        <a:rPr lang="en-US" sz="240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7C9"/>
                    </a:solidFill>
                  </a:tcPr>
                </a:tc>
                <a:extLst>
                  <a:ext uri="{0D108BD9-81ED-4DB2-BD59-A6C34878D82A}">
                    <a16:rowId xmlns:a16="http://schemas.microsoft.com/office/drawing/2014/main" val="1858891608"/>
                  </a:ext>
                </a:extLst>
              </a:tr>
            </a:tbl>
          </a:graphicData>
        </a:graphic>
      </p:graphicFrame>
      <p:sp>
        <p:nvSpPr>
          <p:cNvPr id="7" name="Content Placeholder 2">
            <a:extLst>
              <a:ext uri="{FF2B5EF4-FFF2-40B4-BE49-F238E27FC236}">
                <a16:creationId xmlns:a16="http://schemas.microsoft.com/office/drawing/2014/main" id="{1CDBF624-65BC-4533-BF86-EE7540727BD1}"/>
              </a:ext>
            </a:extLst>
          </p:cNvPr>
          <p:cNvSpPr txBox="1">
            <a:spLocks/>
          </p:cNvSpPr>
          <p:nvPr/>
        </p:nvSpPr>
        <p:spPr>
          <a:xfrm>
            <a:off x="7264400" y="4525375"/>
            <a:ext cx="4927600" cy="18129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i="1" dirty="0"/>
              <a:t>Why does this matter? </a:t>
            </a:r>
          </a:p>
          <a:p>
            <a:pPr marL="0" indent="0">
              <a:buFont typeface="Arial" panose="020B0604020202020204" pitchFamily="34" charset="0"/>
              <a:buNone/>
            </a:pPr>
            <a:r>
              <a:rPr lang="en-US" sz="2400" i="1" dirty="0"/>
              <a:t>Variable type controls plot type (e.g., scatterplot is numerical vs numerical; boxplot is factor vs numerical) and statistical models </a:t>
            </a:r>
          </a:p>
        </p:txBody>
      </p:sp>
    </p:spTree>
    <p:extLst>
      <p:ext uri="{BB962C8B-B14F-4D97-AF65-F5344CB8AC3E}">
        <p14:creationId xmlns:p14="http://schemas.microsoft.com/office/powerpoint/2010/main" val="297461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70BC-DAF3-4E1F-8373-220FF58C3922}"/>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D8AF674B-2C5B-4D49-8D7B-10A2BD43CFB6}"/>
              </a:ext>
            </a:extLst>
          </p:cNvPr>
          <p:cNvSpPr>
            <a:spLocks noGrp="1"/>
          </p:cNvSpPr>
          <p:nvPr>
            <p:ph idx="1"/>
          </p:nvPr>
        </p:nvSpPr>
        <p:spPr>
          <a:xfrm>
            <a:off x="838201" y="1825625"/>
            <a:ext cx="6185598" cy="4895850"/>
          </a:xfrm>
        </p:spPr>
        <p:txBody>
          <a:bodyPr>
            <a:normAutofit/>
          </a:bodyPr>
          <a:lstStyle/>
          <a:p>
            <a:r>
              <a:rPr lang="en-US" dirty="0"/>
              <a:t>What is a variable?</a:t>
            </a:r>
          </a:p>
          <a:p>
            <a:pPr lvl="1"/>
            <a:r>
              <a:rPr lang="en-US" dirty="0"/>
              <a:t>Saves something by name to look at later</a:t>
            </a:r>
          </a:p>
          <a:p>
            <a:endParaRPr lang="en-US" dirty="0"/>
          </a:p>
          <a:p>
            <a:pPr marL="0" indent="0">
              <a:buNone/>
            </a:pPr>
            <a:r>
              <a:rPr lang="en-US" dirty="0"/>
              <a:t>Variable Naming:</a:t>
            </a:r>
          </a:p>
          <a:p>
            <a:r>
              <a:rPr lang="en-US" dirty="0"/>
              <a:t>Never name something the same as a function (e.g., “mean”)</a:t>
            </a:r>
          </a:p>
          <a:p>
            <a:r>
              <a:rPr lang="en-US" dirty="0"/>
              <a:t>Can’t start with a number</a:t>
            </a:r>
          </a:p>
          <a:p>
            <a:r>
              <a:rPr lang="en-US" dirty="0"/>
              <a:t>Can’t contain a space, comma, etc.</a:t>
            </a:r>
          </a:p>
          <a:p>
            <a:r>
              <a:rPr lang="en-US" dirty="0"/>
              <a:t>Make it memorable &amp; recognizable to others</a:t>
            </a:r>
          </a:p>
          <a:p>
            <a:endParaRPr lang="en-US" dirty="0"/>
          </a:p>
        </p:txBody>
      </p:sp>
      <p:sp>
        <p:nvSpPr>
          <p:cNvPr id="4" name="Slide Number Placeholder 3">
            <a:extLst>
              <a:ext uri="{FF2B5EF4-FFF2-40B4-BE49-F238E27FC236}">
                <a16:creationId xmlns:a16="http://schemas.microsoft.com/office/drawing/2014/main" id="{AFBDA466-2DAD-4427-9ECE-858DDA860018}"/>
              </a:ext>
            </a:extLst>
          </p:cNvPr>
          <p:cNvSpPr>
            <a:spLocks noGrp="1"/>
          </p:cNvSpPr>
          <p:nvPr>
            <p:ph type="sldNum" sz="quarter" idx="12"/>
          </p:nvPr>
        </p:nvSpPr>
        <p:spPr/>
        <p:txBody>
          <a:bodyPr/>
          <a:lstStyle/>
          <a:p>
            <a:fld id="{6D95AE55-B5F4-483D-AEFF-E8059F5502F5}" type="slidenum">
              <a:rPr lang="en-US" smtClean="0"/>
              <a:t>37</a:t>
            </a:fld>
            <a:endParaRPr lang="en-US"/>
          </a:p>
        </p:txBody>
      </p:sp>
      <p:sp>
        <p:nvSpPr>
          <p:cNvPr id="5" name="TextBox 4">
            <a:extLst>
              <a:ext uri="{FF2B5EF4-FFF2-40B4-BE49-F238E27FC236}">
                <a16:creationId xmlns:a16="http://schemas.microsoft.com/office/drawing/2014/main" id="{05CBBF39-D719-45DD-A504-F6FBDDCA0B94}"/>
              </a:ext>
            </a:extLst>
          </p:cNvPr>
          <p:cNvSpPr txBox="1"/>
          <p:nvPr/>
        </p:nvSpPr>
        <p:spPr>
          <a:xfrm>
            <a:off x="7849438" y="1530257"/>
            <a:ext cx="3073122" cy="1569660"/>
          </a:xfrm>
          <a:prstGeom prst="rect">
            <a:avLst/>
          </a:prstGeom>
          <a:noFill/>
          <a:ln w="57150">
            <a:solidFill>
              <a:schemeClr val="accent6"/>
            </a:solidFill>
          </a:ln>
        </p:spPr>
        <p:txBody>
          <a:bodyPr wrap="square" rtlCol="0">
            <a:spAutoFit/>
          </a:bodyPr>
          <a:lstStyle/>
          <a:p>
            <a:pPr algn="ctr"/>
            <a:r>
              <a:rPr lang="en-US" sz="2400" b="1" dirty="0"/>
              <a:t>Good</a:t>
            </a:r>
          </a:p>
          <a:p>
            <a:r>
              <a:rPr lang="en-US" sz="2400" dirty="0"/>
              <a:t>juneaurain_2005-2019</a:t>
            </a:r>
          </a:p>
          <a:p>
            <a:r>
              <a:rPr lang="en-US" sz="2400" dirty="0" err="1"/>
              <a:t>blackcod_surveycount</a:t>
            </a:r>
            <a:endParaRPr lang="en-US" sz="2400" dirty="0"/>
          </a:p>
          <a:p>
            <a:r>
              <a:rPr lang="en-US" sz="2400" dirty="0" err="1"/>
              <a:t>tanner_chela</a:t>
            </a:r>
            <a:endParaRPr lang="en-US" sz="2400" dirty="0"/>
          </a:p>
        </p:txBody>
      </p:sp>
      <p:sp>
        <p:nvSpPr>
          <p:cNvPr id="7" name="TextBox 6">
            <a:extLst>
              <a:ext uri="{FF2B5EF4-FFF2-40B4-BE49-F238E27FC236}">
                <a16:creationId xmlns:a16="http://schemas.microsoft.com/office/drawing/2014/main" id="{A8C407C3-D7A7-4C2D-B8C1-A25CBA6FEB14}"/>
              </a:ext>
            </a:extLst>
          </p:cNvPr>
          <p:cNvSpPr txBox="1"/>
          <p:nvPr/>
        </p:nvSpPr>
        <p:spPr>
          <a:xfrm>
            <a:off x="7849438" y="3861256"/>
            <a:ext cx="3073122" cy="2677656"/>
          </a:xfrm>
          <a:prstGeom prst="rect">
            <a:avLst/>
          </a:prstGeom>
          <a:noFill/>
          <a:ln w="57150">
            <a:solidFill>
              <a:srgbClr val="C00000"/>
            </a:solidFill>
          </a:ln>
        </p:spPr>
        <p:txBody>
          <a:bodyPr wrap="square" rtlCol="0">
            <a:spAutoFit/>
          </a:bodyPr>
          <a:lstStyle/>
          <a:p>
            <a:pPr algn="ctr"/>
            <a:r>
              <a:rPr lang="en-US" sz="2400" b="1" dirty="0"/>
              <a:t>Bad</a:t>
            </a:r>
          </a:p>
          <a:p>
            <a:r>
              <a:rPr lang="en-US" sz="2400" dirty="0"/>
              <a:t>x</a:t>
            </a:r>
          </a:p>
          <a:p>
            <a:r>
              <a:rPr lang="en-US" sz="2400" dirty="0"/>
              <a:t>1 </a:t>
            </a:r>
            <a:r>
              <a:rPr lang="en-US" sz="2400" dirty="0" err="1"/>
              <a:t>dataframe</a:t>
            </a:r>
            <a:endParaRPr lang="en-US" sz="2400" dirty="0"/>
          </a:p>
          <a:p>
            <a:r>
              <a:rPr lang="en-US" sz="2400" dirty="0"/>
              <a:t>dataframe1</a:t>
            </a:r>
          </a:p>
          <a:p>
            <a:r>
              <a:rPr lang="en-US" sz="2400" dirty="0"/>
              <a:t>mean</a:t>
            </a:r>
          </a:p>
          <a:p>
            <a:r>
              <a:rPr lang="en-US" sz="2400" dirty="0"/>
              <a:t>weight</a:t>
            </a:r>
          </a:p>
          <a:p>
            <a:r>
              <a:rPr lang="en-US" sz="2400" dirty="0"/>
              <a:t>cs125_10_g</a:t>
            </a:r>
          </a:p>
        </p:txBody>
      </p:sp>
    </p:spTree>
    <p:extLst>
      <p:ext uri="{BB962C8B-B14F-4D97-AF65-F5344CB8AC3E}">
        <p14:creationId xmlns:p14="http://schemas.microsoft.com/office/powerpoint/2010/main" val="8533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0025-86B4-45A9-B3CA-D80C868E3E02}"/>
              </a:ext>
            </a:extLst>
          </p:cNvPr>
          <p:cNvSpPr>
            <a:spLocks noGrp="1"/>
          </p:cNvSpPr>
          <p:nvPr>
            <p:ph type="title"/>
          </p:nvPr>
        </p:nvSpPr>
        <p:spPr/>
        <p:txBody>
          <a:bodyPr/>
          <a:lstStyle/>
          <a:p>
            <a:r>
              <a:rPr lang="en-US" dirty="0"/>
              <a:t>Errors Revisited</a:t>
            </a:r>
          </a:p>
        </p:txBody>
      </p:sp>
      <p:sp>
        <p:nvSpPr>
          <p:cNvPr id="3" name="Content Placeholder 2">
            <a:extLst>
              <a:ext uri="{FF2B5EF4-FFF2-40B4-BE49-F238E27FC236}">
                <a16:creationId xmlns:a16="http://schemas.microsoft.com/office/drawing/2014/main" id="{3504A33F-C7EF-4FE9-9EAA-E4B881371C75}"/>
              </a:ext>
            </a:extLst>
          </p:cNvPr>
          <p:cNvSpPr>
            <a:spLocks noGrp="1"/>
          </p:cNvSpPr>
          <p:nvPr>
            <p:ph idx="1"/>
          </p:nvPr>
        </p:nvSpPr>
        <p:spPr>
          <a:xfrm>
            <a:off x="838201" y="1556657"/>
            <a:ext cx="6537290" cy="5164818"/>
          </a:xfrm>
        </p:spPr>
        <p:txBody>
          <a:bodyPr>
            <a:noAutofit/>
          </a:bodyPr>
          <a:lstStyle/>
          <a:p>
            <a:pPr marL="0" indent="0">
              <a:buNone/>
            </a:pPr>
            <a:r>
              <a:rPr lang="en-US" sz="3600" dirty="0"/>
              <a:t>Some common errors:</a:t>
            </a:r>
          </a:p>
          <a:p>
            <a:pPr marL="0" indent="0">
              <a:buNone/>
            </a:pPr>
            <a:endParaRPr lang="en-US" sz="1200" dirty="0"/>
          </a:p>
          <a:p>
            <a:r>
              <a:rPr lang="en-US" sz="3200" dirty="0"/>
              <a:t>Misspelling variable/function </a:t>
            </a:r>
          </a:p>
          <a:p>
            <a:r>
              <a:rPr lang="en-US" sz="3200" dirty="0"/>
              <a:t>Not ending a line in parenthesis, comma, etc.</a:t>
            </a:r>
          </a:p>
          <a:p>
            <a:r>
              <a:rPr lang="en-US" sz="3200" dirty="0"/>
              <a:t>Unpaired parentheses/quotes</a:t>
            </a:r>
          </a:p>
          <a:p>
            <a:r>
              <a:rPr lang="en-US" sz="3200" dirty="0"/>
              <a:t>Capitalizing vs no caps</a:t>
            </a:r>
          </a:p>
          <a:p>
            <a:r>
              <a:rPr lang="en-US" sz="3200" dirty="0"/>
              <a:t>Not loading package before calling function</a:t>
            </a:r>
          </a:p>
          <a:p>
            <a:r>
              <a:rPr lang="en-US" sz="3200" dirty="0"/>
              <a:t>Wrong data type is used</a:t>
            </a:r>
          </a:p>
        </p:txBody>
      </p:sp>
      <p:sp>
        <p:nvSpPr>
          <p:cNvPr id="4" name="Slide Number Placeholder 3">
            <a:extLst>
              <a:ext uri="{FF2B5EF4-FFF2-40B4-BE49-F238E27FC236}">
                <a16:creationId xmlns:a16="http://schemas.microsoft.com/office/drawing/2014/main" id="{6169F5A4-6542-4224-9BA3-298696AB56EA}"/>
              </a:ext>
            </a:extLst>
          </p:cNvPr>
          <p:cNvSpPr>
            <a:spLocks noGrp="1"/>
          </p:cNvSpPr>
          <p:nvPr>
            <p:ph type="sldNum" sz="quarter" idx="12"/>
          </p:nvPr>
        </p:nvSpPr>
        <p:spPr/>
        <p:txBody>
          <a:bodyPr/>
          <a:lstStyle/>
          <a:p>
            <a:fld id="{6D95AE55-B5F4-483D-AEFF-E8059F5502F5}" type="slidenum">
              <a:rPr lang="en-US" smtClean="0"/>
              <a:t>38</a:t>
            </a:fld>
            <a:endParaRPr lang="en-US"/>
          </a:p>
        </p:txBody>
      </p:sp>
      <p:sp>
        <p:nvSpPr>
          <p:cNvPr id="5" name="Right Brace 4">
            <a:extLst>
              <a:ext uri="{FF2B5EF4-FFF2-40B4-BE49-F238E27FC236}">
                <a16:creationId xmlns:a16="http://schemas.microsoft.com/office/drawing/2014/main" id="{0B882C29-3706-4FA0-BD80-CE2538734036}"/>
              </a:ext>
            </a:extLst>
          </p:cNvPr>
          <p:cNvSpPr/>
          <p:nvPr/>
        </p:nvSpPr>
        <p:spPr>
          <a:xfrm>
            <a:off x="6707275" y="2505239"/>
            <a:ext cx="361740" cy="2059912"/>
          </a:xfrm>
          <a:prstGeom prst="rightBrace">
            <a:avLst>
              <a:gd name="adj1" fmla="val 88889"/>
              <a:gd name="adj2" fmla="val 48276"/>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close up of a sign&#10;&#10;Description automatically generated">
            <a:extLst>
              <a:ext uri="{FF2B5EF4-FFF2-40B4-BE49-F238E27FC236}">
                <a16:creationId xmlns:a16="http://schemas.microsoft.com/office/drawing/2014/main" id="{9DDDB986-4922-4142-92B4-B66379C94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958" y="1825624"/>
            <a:ext cx="4229519" cy="1485239"/>
          </a:xfrm>
          <a:prstGeom prst="rect">
            <a:avLst/>
          </a:prstGeom>
        </p:spPr>
      </p:pic>
      <p:sp>
        <p:nvSpPr>
          <p:cNvPr id="9" name="TextBox 8">
            <a:extLst>
              <a:ext uri="{FF2B5EF4-FFF2-40B4-BE49-F238E27FC236}">
                <a16:creationId xmlns:a16="http://schemas.microsoft.com/office/drawing/2014/main" id="{A23DB122-860D-4EE4-A1B2-869E3AB183B3}"/>
              </a:ext>
            </a:extLst>
          </p:cNvPr>
          <p:cNvSpPr txBox="1"/>
          <p:nvPr/>
        </p:nvSpPr>
        <p:spPr>
          <a:xfrm>
            <a:off x="7697037" y="3429000"/>
            <a:ext cx="3245618" cy="1077218"/>
          </a:xfrm>
          <a:prstGeom prst="rect">
            <a:avLst/>
          </a:prstGeom>
          <a:noFill/>
        </p:spPr>
        <p:txBody>
          <a:bodyPr wrap="square" rtlCol="0">
            <a:spAutoFit/>
          </a:bodyPr>
          <a:lstStyle/>
          <a:p>
            <a:pPr algn="ctr"/>
            <a:r>
              <a:rPr lang="en-US" sz="3200" dirty="0"/>
              <a:t>RStudio will help minimize these!</a:t>
            </a:r>
          </a:p>
        </p:txBody>
      </p:sp>
      <p:sp>
        <p:nvSpPr>
          <p:cNvPr id="10" name="Right Brace 9">
            <a:extLst>
              <a:ext uri="{FF2B5EF4-FFF2-40B4-BE49-F238E27FC236}">
                <a16:creationId xmlns:a16="http://schemas.microsoft.com/office/drawing/2014/main" id="{D36D9B9B-1B94-41D4-AEAC-ED67AB06469D}"/>
              </a:ext>
            </a:extLst>
          </p:cNvPr>
          <p:cNvSpPr/>
          <p:nvPr/>
        </p:nvSpPr>
        <p:spPr>
          <a:xfrm>
            <a:off x="7084088" y="4612619"/>
            <a:ext cx="361740" cy="2059912"/>
          </a:xfrm>
          <a:prstGeom prst="rightBrace">
            <a:avLst>
              <a:gd name="adj1" fmla="val 88889"/>
              <a:gd name="adj2" fmla="val 46319"/>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9CE9FBC-40A9-43EB-A92A-351F375B20B9}"/>
              </a:ext>
            </a:extLst>
          </p:cNvPr>
          <p:cNvSpPr txBox="1"/>
          <p:nvPr/>
        </p:nvSpPr>
        <p:spPr>
          <a:xfrm>
            <a:off x="7697037" y="4750022"/>
            <a:ext cx="3245618" cy="1569660"/>
          </a:xfrm>
          <a:prstGeom prst="rect">
            <a:avLst/>
          </a:prstGeom>
          <a:noFill/>
        </p:spPr>
        <p:txBody>
          <a:bodyPr wrap="square" rtlCol="0">
            <a:spAutoFit/>
          </a:bodyPr>
          <a:lstStyle/>
          <a:p>
            <a:pPr algn="ctr"/>
            <a:r>
              <a:rPr lang="en-US" sz="3200" dirty="0"/>
              <a:t>Experience, going slow &amp; thorough minimizes these!</a:t>
            </a:r>
          </a:p>
        </p:txBody>
      </p:sp>
      <p:sp>
        <p:nvSpPr>
          <p:cNvPr id="12" name="Rectangle 11">
            <a:extLst>
              <a:ext uri="{FF2B5EF4-FFF2-40B4-BE49-F238E27FC236}">
                <a16:creationId xmlns:a16="http://schemas.microsoft.com/office/drawing/2014/main" id="{E51FEF0B-33B3-404C-B7D0-153000C6FA8E}"/>
              </a:ext>
            </a:extLst>
          </p:cNvPr>
          <p:cNvSpPr/>
          <p:nvPr/>
        </p:nvSpPr>
        <p:spPr>
          <a:xfrm>
            <a:off x="838200" y="2421653"/>
            <a:ext cx="5673132"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DF263B-DCB3-4C7A-9544-92CEDB0BF9A0}"/>
              </a:ext>
            </a:extLst>
          </p:cNvPr>
          <p:cNvSpPr/>
          <p:nvPr/>
        </p:nvSpPr>
        <p:spPr>
          <a:xfrm>
            <a:off x="838199" y="4602145"/>
            <a:ext cx="6074603" cy="2180492"/>
          </a:xfrm>
          <a:prstGeom prst="rect">
            <a:avLst/>
          </a:prstGeom>
          <a:noFill/>
          <a:ln w="57150">
            <a:solidFill>
              <a:srgbClr val="CC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72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A1A1A1"/>
                                      </p:to>
                                    </p:animClr>
                                  </p:childTnLst>
                                </p:cTn>
                              </p:par>
                              <p:par>
                                <p:cTn id="15" presetID="3" presetClass="emph" presetSubtype="2"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rgbClr val="A1A1A1"/>
                                      </p:to>
                                    </p:animClr>
                                  </p:childTnLst>
                                </p:cTn>
                              </p:par>
                              <p:par>
                                <p:cTn id="17" presetID="3" presetClass="emph" presetSubtype="2" fill="hold" nodeType="withEffect">
                                  <p:stCondLst>
                                    <p:cond delay="0"/>
                                  </p:stCondLst>
                                  <p:childTnLst>
                                    <p:animClr clrSpc="rgb" dir="cw">
                                      <p:cBhvr override="childStyle">
                                        <p:cTn id="18" dur="500" fill="hold"/>
                                        <p:tgtEl>
                                          <p:spTgt spid="3">
                                            <p:txEl>
                                              <p:pRg st="4" end="4"/>
                                            </p:txEl>
                                          </p:spTgt>
                                        </p:tgtEl>
                                        <p:attrNameLst>
                                          <p:attrName>style.color</p:attrName>
                                        </p:attrNameLst>
                                      </p:cBhvr>
                                      <p:to>
                                        <a:srgbClr val="A1A1A1"/>
                                      </p:to>
                                    </p:animClr>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3">
                                            <p:txEl>
                                              <p:pRg st="2" end="2"/>
                                            </p:txEl>
                                          </p:spTgt>
                                        </p:tgtEl>
                                        <p:attrNameLst>
                                          <p:attrName>style.color</p:attrName>
                                        </p:attrNameLst>
                                      </p:cBhvr>
                                      <p:to>
                                        <a:schemeClr val="tx1"/>
                                      </p:to>
                                    </p:animClr>
                                  </p:childTnLst>
                                </p:cTn>
                              </p:par>
                              <p:par>
                                <p:cTn id="29" presetID="3" presetClass="emph" presetSubtype="2" fill="hold" nodeType="withEffect">
                                  <p:stCondLst>
                                    <p:cond delay="0"/>
                                  </p:stCondLst>
                                  <p:childTnLst>
                                    <p:animClr clrSpc="rgb" dir="cw">
                                      <p:cBhvr override="childStyle">
                                        <p:cTn id="30" dur="500" fill="hold"/>
                                        <p:tgtEl>
                                          <p:spTgt spid="3">
                                            <p:txEl>
                                              <p:pRg st="3" end="3"/>
                                            </p:txEl>
                                          </p:spTgt>
                                        </p:tgtEl>
                                        <p:attrNameLst>
                                          <p:attrName>style.color</p:attrName>
                                        </p:attrNameLst>
                                      </p:cBhvr>
                                      <p:to>
                                        <a:schemeClr val="tx1"/>
                                      </p:to>
                                    </p:animClr>
                                  </p:childTnLst>
                                </p:cTn>
                              </p:par>
                              <p:par>
                                <p:cTn id="31" presetID="3" presetClass="emph" presetSubtype="2" fill="hold" nodeType="withEffect">
                                  <p:stCondLst>
                                    <p:cond delay="0"/>
                                  </p:stCondLst>
                                  <p:childTnLst>
                                    <p:animClr clrSpc="rgb" dir="cw">
                                      <p:cBhvr override="childStyle">
                                        <p:cTn id="32" dur="500" fill="hold"/>
                                        <p:tgtEl>
                                          <p:spTgt spid="3">
                                            <p:txEl>
                                              <p:pRg st="4" end="4"/>
                                            </p:txEl>
                                          </p:spTgt>
                                        </p:tgtEl>
                                        <p:attrNameLst>
                                          <p:attrName>style.color</p:attrName>
                                        </p:attrNameLst>
                                      </p:cBhvr>
                                      <p:to>
                                        <a:schemeClr val="tx1"/>
                                      </p:to>
                                    </p:animClr>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P spid="12"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B2CE-B69A-4AF7-B3A6-C15AE01D910A}"/>
              </a:ext>
            </a:extLst>
          </p:cNvPr>
          <p:cNvSpPr>
            <a:spLocks noGrp="1"/>
          </p:cNvSpPr>
          <p:nvPr>
            <p:ph type="title"/>
          </p:nvPr>
        </p:nvSpPr>
        <p:spPr/>
        <p:txBody>
          <a:bodyPr/>
          <a:lstStyle/>
          <a:p>
            <a:r>
              <a:rPr lang="en-US" dirty="0"/>
              <a:t>Errors </a:t>
            </a:r>
            <a:r>
              <a:rPr lang="en-US" dirty="0" err="1"/>
              <a:t>Revisted</a:t>
            </a:r>
            <a:r>
              <a:rPr lang="en-US" dirty="0"/>
              <a:t> cont.</a:t>
            </a:r>
          </a:p>
        </p:txBody>
      </p:sp>
      <p:graphicFrame>
        <p:nvGraphicFramePr>
          <p:cNvPr id="6" name="Table 6">
            <a:extLst>
              <a:ext uri="{FF2B5EF4-FFF2-40B4-BE49-F238E27FC236}">
                <a16:creationId xmlns:a16="http://schemas.microsoft.com/office/drawing/2014/main" id="{FB80CCB6-3198-45CD-8C08-C9C57E3CFBB7}"/>
              </a:ext>
            </a:extLst>
          </p:cNvPr>
          <p:cNvGraphicFramePr>
            <a:graphicFrameLocks noGrp="1"/>
          </p:cNvGraphicFramePr>
          <p:nvPr>
            <p:ph idx="1"/>
            <p:extLst>
              <p:ext uri="{D42A27DB-BD31-4B8C-83A1-F6EECF244321}">
                <p14:modId xmlns:p14="http://schemas.microsoft.com/office/powerpoint/2010/main" val="3550625978"/>
              </p:ext>
            </p:extLst>
          </p:nvPr>
        </p:nvGraphicFramePr>
        <p:xfrm>
          <a:off x="2424355" y="1748609"/>
          <a:ext cx="9271927" cy="4145280"/>
        </p:xfrm>
        <a:graphic>
          <a:graphicData uri="http://schemas.openxmlformats.org/drawingml/2006/table">
            <a:tbl>
              <a:tblPr firstRow="1" bandRow="1">
                <a:tableStyleId>{5C22544A-7EE6-4342-B048-85BDC9FD1C3A}</a:tableStyleId>
              </a:tblPr>
              <a:tblGrid>
                <a:gridCol w="3190581">
                  <a:extLst>
                    <a:ext uri="{9D8B030D-6E8A-4147-A177-3AD203B41FA5}">
                      <a16:colId xmlns:a16="http://schemas.microsoft.com/office/drawing/2014/main" val="3113563754"/>
                    </a:ext>
                  </a:extLst>
                </a:gridCol>
                <a:gridCol w="6081346">
                  <a:extLst>
                    <a:ext uri="{9D8B030D-6E8A-4147-A177-3AD203B41FA5}">
                      <a16:colId xmlns:a16="http://schemas.microsoft.com/office/drawing/2014/main" val="3336808008"/>
                    </a:ext>
                  </a:extLst>
                </a:gridCol>
              </a:tblGrid>
              <a:tr h="370840">
                <a:tc>
                  <a:txBody>
                    <a:bodyPr/>
                    <a:lstStyle/>
                    <a:p>
                      <a:r>
                        <a:rPr lang="en-US" dirty="0"/>
                        <a:t>Error Message</a:t>
                      </a:r>
                    </a:p>
                  </a:txBody>
                  <a:tcPr/>
                </a:tc>
                <a:tc>
                  <a:txBody>
                    <a:bodyPr/>
                    <a:lstStyle/>
                    <a:p>
                      <a:r>
                        <a:rPr lang="en-US" dirty="0"/>
                        <a:t>Possible Problem</a:t>
                      </a:r>
                    </a:p>
                  </a:txBody>
                  <a:tcPr/>
                </a:tc>
                <a:extLst>
                  <a:ext uri="{0D108BD9-81ED-4DB2-BD59-A6C34878D82A}">
                    <a16:rowId xmlns:a16="http://schemas.microsoft.com/office/drawing/2014/main" val="2477527896"/>
                  </a:ext>
                </a:extLst>
              </a:tr>
              <a:tr h="370840">
                <a:tc>
                  <a:txBody>
                    <a:bodyPr/>
                    <a:lstStyle/>
                    <a:p>
                      <a:r>
                        <a:rPr lang="en-US" dirty="0"/>
                        <a:t>unexpected symbol in ____</a:t>
                      </a:r>
                    </a:p>
                  </a:txBody>
                  <a:tcPr anchor="ctr"/>
                </a:tc>
                <a:tc>
                  <a:txBody>
                    <a:bodyPr/>
                    <a:lstStyle/>
                    <a:p>
                      <a:r>
                        <a:rPr lang="en-US" dirty="0"/>
                        <a:t>You made a syntax (coding grammar) error (extra comma, parenthesis, etc.)</a:t>
                      </a:r>
                    </a:p>
                  </a:txBody>
                  <a:tcPr anchor="ctr"/>
                </a:tc>
                <a:extLst>
                  <a:ext uri="{0D108BD9-81ED-4DB2-BD59-A6C34878D82A}">
                    <a16:rowId xmlns:a16="http://schemas.microsoft.com/office/drawing/2014/main" val="723954487"/>
                  </a:ext>
                </a:extLst>
              </a:tr>
              <a:tr h="370840">
                <a:tc>
                  <a:txBody>
                    <a:bodyPr/>
                    <a:lstStyle/>
                    <a:p>
                      <a:r>
                        <a:rPr lang="en-US" dirty="0"/>
                        <a:t>could not find function</a:t>
                      </a:r>
                    </a:p>
                  </a:txBody>
                  <a:tcPr anchor="ctr"/>
                </a:tc>
                <a:tc>
                  <a:txBody>
                    <a:bodyPr/>
                    <a:lstStyle/>
                    <a:p>
                      <a:r>
                        <a:rPr lang="en-US" dirty="0"/>
                        <a:t>You forgot to load a package or misspelled the function name.</a:t>
                      </a:r>
                    </a:p>
                  </a:txBody>
                  <a:tcPr anchor="ctr"/>
                </a:tc>
                <a:extLst>
                  <a:ext uri="{0D108BD9-81ED-4DB2-BD59-A6C34878D82A}">
                    <a16:rowId xmlns:a16="http://schemas.microsoft.com/office/drawing/2014/main" val="3518180775"/>
                  </a:ext>
                </a:extLst>
              </a:tr>
              <a:tr h="370840">
                <a:tc>
                  <a:txBody>
                    <a:bodyPr/>
                    <a:lstStyle/>
                    <a:p>
                      <a:r>
                        <a:rPr lang="en-US" dirty="0"/>
                        <a:t>cannot open file .* : No such file or directory</a:t>
                      </a:r>
                    </a:p>
                  </a:txBody>
                  <a:tcPr anchor="ctr"/>
                </a:tc>
                <a:tc>
                  <a:txBody>
                    <a:bodyPr/>
                    <a:lstStyle/>
                    <a:p>
                      <a:r>
                        <a:rPr lang="en-US" dirty="0"/>
                        <a:t>You tried a path that doesn't exist.</a:t>
                      </a:r>
                    </a:p>
                  </a:txBody>
                  <a:tcPr anchor="ctr"/>
                </a:tc>
                <a:extLst>
                  <a:ext uri="{0D108BD9-81ED-4DB2-BD59-A6C34878D82A}">
                    <a16:rowId xmlns:a16="http://schemas.microsoft.com/office/drawing/2014/main" val="4068340406"/>
                  </a:ext>
                </a:extLst>
              </a:tr>
              <a:tr h="370840">
                <a:tc>
                  <a:txBody>
                    <a:bodyPr/>
                    <a:lstStyle/>
                    <a:p>
                      <a:r>
                        <a:rPr lang="en-US" dirty="0"/>
                        <a:t>there is no package called ___</a:t>
                      </a:r>
                    </a:p>
                  </a:txBody>
                  <a:tcPr anchor="ctr"/>
                </a:tc>
                <a:tc>
                  <a:txBody>
                    <a:bodyPr/>
                    <a:lstStyle/>
                    <a:p>
                      <a:r>
                        <a:rPr lang="en-US" dirty="0"/>
                        <a:t>You forgot to install a package or misspelled the package name</a:t>
                      </a:r>
                    </a:p>
                  </a:txBody>
                  <a:tcPr anchor="ctr"/>
                </a:tc>
                <a:extLst>
                  <a:ext uri="{0D108BD9-81ED-4DB2-BD59-A6C34878D82A}">
                    <a16:rowId xmlns:a16="http://schemas.microsoft.com/office/drawing/2014/main" val="460854558"/>
                  </a:ext>
                </a:extLst>
              </a:tr>
              <a:tr h="370840">
                <a:tc>
                  <a:txBody>
                    <a:bodyPr/>
                    <a:lstStyle/>
                    <a:p>
                      <a:r>
                        <a:rPr lang="en-US" dirty="0"/>
                        <a:t>object .* not found</a:t>
                      </a:r>
                    </a:p>
                  </a:txBody>
                  <a:tcPr anchor="ctr"/>
                </a:tc>
                <a:tc>
                  <a:txBody>
                    <a:bodyPr/>
                    <a:lstStyle/>
                    <a:p>
                      <a:r>
                        <a:rPr lang="en-US" dirty="0"/>
                        <a:t>The object you are looking for might not exist.</a:t>
                      </a:r>
                    </a:p>
                  </a:txBody>
                  <a:tcPr anchor="ctr"/>
                </a:tc>
                <a:extLst>
                  <a:ext uri="{0D108BD9-81ED-4DB2-BD59-A6C34878D82A}">
                    <a16:rowId xmlns:a16="http://schemas.microsoft.com/office/drawing/2014/main" val="72390332"/>
                  </a:ext>
                </a:extLst>
              </a:tr>
              <a:tr h="370840">
                <a:tc>
                  <a:txBody>
                    <a:bodyPr/>
                    <a:lstStyle/>
                    <a:p>
                      <a:r>
                        <a:rPr lang="en-US" dirty="0"/>
                        <a:t>non-numeric argument to ___</a:t>
                      </a:r>
                    </a:p>
                  </a:txBody>
                  <a:tcPr anchor="ctr"/>
                </a:tc>
                <a:tc>
                  <a:txBody>
                    <a:bodyPr/>
                    <a:lstStyle/>
                    <a:p>
                      <a:r>
                        <a:rPr lang="en-US" dirty="0"/>
                        <a:t>You tried to use a character vector where a numeric is needed.</a:t>
                      </a:r>
                    </a:p>
                  </a:txBody>
                  <a:tcPr anchor="ctr"/>
                </a:tc>
                <a:extLst>
                  <a:ext uri="{0D108BD9-81ED-4DB2-BD59-A6C34878D82A}">
                    <a16:rowId xmlns:a16="http://schemas.microsoft.com/office/drawing/2014/main" val="194196734"/>
                  </a:ext>
                </a:extLst>
              </a:tr>
              <a:tr h="370840">
                <a:tc>
                  <a:txBody>
                    <a:bodyPr/>
                    <a:lstStyle/>
                    <a:p>
                      <a:r>
                        <a:rPr lang="en-US" dirty="0"/>
                        <a:t>attempt to apply non-function</a:t>
                      </a:r>
                    </a:p>
                  </a:txBody>
                  <a:tcPr anchor="ctr"/>
                </a:tc>
                <a:tc>
                  <a:txBody>
                    <a:bodyPr/>
                    <a:lstStyle/>
                    <a:p>
                      <a:r>
                        <a:rPr lang="en-US" dirty="0"/>
                        <a:t>You tried to use an object which is not a function as a function.</a:t>
                      </a:r>
                    </a:p>
                  </a:txBody>
                  <a:tcPr anchor="ctr"/>
                </a:tc>
                <a:extLst>
                  <a:ext uri="{0D108BD9-81ED-4DB2-BD59-A6C34878D82A}">
                    <a16:rowId xmlns:a16="http://schemas.microsoft.com/office/drawing/2014/main" val="2943773"/>
                  </a:ext>
                </a:extLst>
              </a:tr>
              <a:tr h="370840">
                <a:tc>
                  <a:txBody>
                    <a:bodyPr/>
                    <a:lstStyle/>
                    <a:p>
                      <a:r>
                        <a:rPr lang="en-US" dirty="0"/>
                        <a:t>object of type 'closure' is not </a:t>
                      </a:r>
                      <a:r>
                        <a:rPr lang="en-US" dirty="0" err="1"/>
                        <a:t>subsettable</a:t>
                      </a:r>
                      <a:endParaRPr lang="en-US" dirty="0"/>
                    </a:p>
                  </a:txBody>
                  <a:tcPr anchor="ctr"/>
                </a:tc>
                <a:tc>
                  <a:txBody>
                    <a:bodyPr/>
                    <a:lstStyle/>
                    <a:p>
                      <a:r>
                        <a:rPr lang="en-US" dirty="0"/>
                        <a:t>You called `$` on a function.</a:t>
                      </a:r>
                    </a:p>
                  </a:txBody>
                  <a:tcPr anchor="ctr"/>
                </a:tc>
                <a:extLst>
                  <a:ext uri="{0D108BD9-81ED-4DB2-BD59-A6C34878D82A}">
                    <a16:rowId xmlns:a16="http://schemas.microsoft.com/office/drawing/2014/main" val="4052070391"/>
                  </a:ext>
                </a:extLst>
              </a:tr>
            </a:tbl>
          </a:graphicData>
        </a:graphic>
      </p:graphicFrame>
      <p:sp>
        <p:nvSpPr>
          <p:cNvPr id="4" name="Slide Number Placeholder 3">
            <a:extLst>
              <a:ext uri="{FF2B5EF4-FFF2-40B4-BE49-F238E27FC236}">
                <a16:creationId xmlns:a16="http://schemas.microsoft.com/office/drawing/2014/main" id="{CBCBF94A-9E3A-4A20-B623-227CA9621C4D}"/>
              </a:ext>
            </a:extLst>
          </p:cNvPr>
          <p:cNvSpPr>
            <a:spLocks noGrp="1"/>
          </p:cNvSpPr>
          <p:nvPr>
            <p:ph type="sldNum" sz="quarter" idx="12"/>
          </p:nvPr>
        </p:nvSpPr>
        <p:spPr/>
        <p:txBody>
          <a:bodyPr/>
          <a:lstStyle/>
          <a:p>
            <a:fld id="{6D95AE55-B5F4-483D-AEFF-E8059F5502F5}" type="slidenum">
              <a:rPr lang="en-US" smtClean="0"/>
              <a:t>39</a:t>
            </a:fld>
            <a:endParaRPr lang="en-US"/>
          </a:p>
        </p:txBody>
      </p:sp>
      <p:sp>
        <p:nvSpPr>
          <p:cNvPr id="32" name="TextBox 31">
            <a:extLst>
              <a:ext uri="{FF2B5EF4-FFF2-40B4-BE49-F238E27FC236}">
                <a16:creationId xmlns:a16="http://schemas.microsoft.com/office/drawing/2014/main" id="{E5AC60C7-0628-4906-84D6-8F01372C772F}"/>
              </a:ext>
            </a:extLst>
          </p:cNvPr>
          <p:cNvSpPr txBox="1"/>
          <p:nvPr/>
        </p:nvSpPr>
        <p:spPr>
          <a:xfrm>
            <a:off x="3596148" y="6483348"/>
            <a:ext cx="5014452" cy="338554"/>
          </a:xfrm>
          <a:prstGeom prst="rect">
            <a:avLst/>
          </a:prstGeom>
          <a:noFill/>
        </p:spPr>
        <p:txBody>
          <a:bodyPr wrap="square" rtlCol="0">
            <a:spAutoFit/>
          </a:bodyPr>
          <a:lstStyle/>
          <a:p>
            <a:r>
              <a:rPr lang="en-US" sz="1600" dirty="0"/>
              <a:t>Based on https://github.com/colinfay/argh</a:t>
            </a:r>
          </a:p>
        </p:txBody>
      </p:sp>
      <p:cxnSp>
        <p:nvCxnSpPr>
          <p:cNvPr id="5" name="Straight Arrow Connector 4">
            <a:extLst>
              <a:ext uri="{FF2B5EF4-FFF2-40B4-BE49-F238E27FC236}">
                <a16:creationId xmlns:a16="http://schemas.microsoft.com/office/drawing/2014/main" id="{AF2B8148-B489-41C5-82F6-7BF62E3F7E04}"/>
              </a:ext>
            </a:extLst>
          </p:cNvPr>
          <p:cNvCxnSpPr>
            <a:cxnSpLocks/>
          </p:cNvCxnSpPr>
          <p:nvPr/>
        </p:nvCxnSpPr>
        <p:spPr>
          <a:xfrm>
            <a:off x="1778557" y="2602523"/>
            <a:ext cx="0" cy="26929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E49B06-CF5B-4BF9-95C8-097220572185}"/>
              </a:ext>
            </a:extLst>
          </p:cNvPr>
          <p:cNvSpPr txBox="1"/>
          <p:nvPr/>
        </p:nvSpPr>
        <p:spPr>
          <a:xfrm>
            <a:off x="1095529" y="5295481"/>
            <a:ext cx="1366055" cy="707886"/>
          </a:xfrm>
          <a:prstGeom prst="rect">
            <a:avLst/>
          </a:prstGeom>
          <a:noFill/>
        </p:spPr>
        <p:txBody>
          <a:bodyPr wrap="square" rtlCol="0">
            <a:spAutoFit/>
          </a:bodyPr>
          <a:lstStyle/>
          <a:p>
            <a:pPr algn="ctr"/>
            <a:r>
              <a:rPr lang="en-US" sz="2000" b="1" dirty="0"/>
              <a:t>Less common</a:t>
            </a:r>
          </a:p>
        </p:txBody>
      </p:sp>
      <p:sp>
        <p:nvSpPr>
          <p:cNvPr id="10" name="TextBox 9">
            <a:extLst>
              <a:ext uri="{FF2B5EF4-FFF2-40B4-BE49-F238E27FC236}">
                <a16:creationId xmlns:a16="http://schemas.microsoft.com/office/drawing/2014/main" id="{A115088D-D33A-4150-8E93-BE37F78913DD}"/>
              </a:ext>
            </a:extLst>
          </p:cNvPr>
          <p:cNvSpPr txBox="1"/>
          <p:nvPr/>
        </p:nvSpPr>
        <p:spPr>
          <a:xfrm>
            <a:off x="1058300" y="1892072"/>
            <a:ext cx="1366055" cy="707886"/>
          </a:xfrm>
          <a:prstGeom prst="rect">
            <a:avLst/>
          </a:prstGeom>
          <a:noFill/>
        </p:spPr>
        <p:txBody>
          <a:bodyPr wrap="square" rtlCol="0">
            <a:spAutoFit/>
          </a:bodyPr>
          <a:lstStyle/>
          <a:p>
            <a:pPr algn="ctr"/>
            <a:r>
              <a:rPr lang="en-US" sz="2000" b="1" dirty="0"/>
              <a:t>More common</a:t>
            </a:r>
          </a:p>
        </p:txBody>
      </p:sp>
    </p:spTree>
    <p:extLst>
      <p:ext uri="{BB962C8B-B14F-4D97-AF65-F5344CB8AC3E}">
        <p14:creationId xmlns:p14="http://schemas.microsoft.com/office/powerpoint/2010/main" val="21107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12477-B04B-41CD-B187-DF3BDF1EC822}"/>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27CD436-6A5A-4189-AD98-3CF0D84DF993}"/>
              </a:ext>
            </a:extLst>
          </p:cNvPr>
          <p:cNvSpPr>
            <a:spLocks noGrp="1"/>
          </p:cNvSpPr>
          <p:nvPr>
            <p:ph idx="1"/>
          </p:nvPr>
        </p:nvSpPr>
        <p:spPr>
          <a:xfrm>
            <a:off x="254128" y="1911446"/>
            <a:ext cx="6425935" cy="3525694"/>
          </a:xfrm>
        </p:spPr>
        <p:txBody>
          <a:bodyPr/>
          <a:lstStyle/>
          <a:p>
            <a:pPr marL="0" indent="0">
              <a:buNone/>
            </a:pPr>
            <a:r>
              <a:rPr lang="en-US" i="1" dirty="0"/>
              <a:t>09:00–10:00</a:t>
            </a:r>
            <a:r>
              <a:rPr lang="en-US" dirty="0"/>
              <a:t>   1 – About R</a:t>
            </a:r>
          </a:p>
          <a:p>
            <a:pPr marL="0" indent="0">
              <a:buNone/>
            </a:pPr>
            <a:r>
              <a:rPr lang="en-US" i="1" dirty="0"/>
              <a:t>10:00–11:00</a:t>
            </a:r>
            <a:r>
              <a:rPr lang="en-US" dirty="0"/>
              <a:t>   2 – </a:t>
            </a:r>
            <a:r>
              <a:rPr lang="en-US" sz="2800" dirty="0"/>
              <a:t>Basics of Programming</a:t>
            </a:r>
            <a:endParaRPr lang="en-US" dirty="0"/>
          </a:p>
          <a:p>
            <a:pPr marL="0" indent="0">
              <a:buNone/>
            </a:pPr>
            <a:r>
              <a:rPr lang="en-US" i="1" dirty="0"/>
              <a:t>11:00–12:00</a:t>
            </a:r>
            <a:r>
              <a:rPr lang="en-US" dirty="0"/>
              <a:t>   3 – Working with your data</a:t>
            </a:r>
          </a:p>
          <a:p>
            <a:pPr marL="0" indent="0">
              <a:buNone/>
            </a:pPr>
            <a:r>
              <a:rPr lang="en-US" i="1" dirty="0"/>
              <a:t>12:00–13:00</a:t>
            </a:r>
            <a:r>
              <a:rPr lang="en-US" dirty="0"/>
              <a:t>   Lunch</a:t>
            </a:r>
          </a:p>
          <a:p>
            <a:pPr marL="0" indent="0">
              <a:buNone/>
            </a:pPr>
            <a:r>
              <a:rPr lang="en-US" i="1" dirty="0"/>
              <a:t>13:00–14:00</a:t>
            </a:r>
            <a:r>
              <a:rPr lang="en-US" dirty="0"/>
              <a:t>   4 – Basic Data Manipulation</a:t>
            </a:r>
          </a:p>
          <a:p>
            <a:pPr marL="0" indent="0">
              <a:buNone/>
            </a:pPr>
            <a:r>
              <a:rPr lang="en-US" i="1" dirty="0"/>
              <a:t>14:00–14:15</a:t>
            </a:r>
            <a:r>
              <a:rPr lang="en-US" dirty="0"/>
              <a:t>   Review &amp; Wrap Up</a:t>
            </a:r>
          </a:p>
        </p:txBody>
      </p:sp>
      <p:sp>
        <p:nvSpPr>
          <p:cNvPr id="4" name="Slide Number Placeholder 3">
            <a:extLst>
              <a:ext uri="{FF2B5EF4-FFF2-40B4-BE49-F238E27FC236}">
                <a16:creationId xmlns:a16="http://schemas.microsoft.com/office/drawing/2014/main" id="{49340FDD-5A0B-47E3-8B31-24B773E77072}"/>
              </a:ext>
            </a:extLst>
          </p:cNvPr>
          <p:cNvSpPr>
            <a:spLocks noGrp="1"/>
          </p:cNvSpPr>
          <p:nvPr>
            <p:ph type="sldNum" sz="quarter" idx="12"/>
          </p:nvPr>
        </p:nvSpPr>
        <p:spPr/>
        <p:txBody>
          <a:bodyPr/>
          <a:lstStyle/>
          <a:p>
            <a:fld id="{6D95AE55-B5F4-483D-AEFF-E8059F5502F5}" type="slidenum">
              <a:rPr lang="en-US" smtClean="0"/>
              <a:t>4</a:t>
            </a:fld>
            <a:endParaRPr lang="en-US"/>
          </a:p>
        </p:txBody>
      </p:sp>
      <p:sp>
        <p:nvSpPr>
          <p:cNvPr id="5" name="Content Placeholder 2">
            <a:extLst>
              <a:ext uri="{FF2B5EF4-FFF2-40B4-BE49-F238E27FC236}">
                <a16:creationId xmlns:a16="http://schemas.microsoft.com/office/drawing/2014/main" id="{DF555FAF-63CC-44A8-96D7-088CCCF93F08}"/>
              </a:ext>
            </a:extLst>
          </p:cNvPr>
          <p:cNvSpPr txBox="1">
            <a:spLocks/>
          </p:cNvSpPr>
          <p:nvPr/>
        </p:nvSpPr>
        <p:spPr>
          <a:xfrm>
            <a:off x="6982297" y="2356120"/>
            <a:ext cx="5195454" cy="234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Each section will be organized by:</a:t>
            </a:r>
          </a:p>
          <a:p>
            <a:pPr marL="0" indent="0">
              <a:buFont typeface="Arial" panose="020B0604020202020204" pitchFamily="34" charset="0"/>
              <a:buNone/>
            </a:pPr>
            <a:r>
              <a:rPr lang="en-US" dirty="0"/>
              <a:t>~20–30 min PowerPoint</a:t>
            </a:r>
          </a:p>
          <a:p>
            <a:pPr marL="0" indent="0">
              <a:buFont typeface="Arial" panose="020B0604020202020204" pitchFamily="34" charset="0"/>
              <a:buNone/>
            </a:pPr>
            <a:r>
              <a:rPr lang="en-US" dirty="0"/>
              <a:t>~15–25 min RStudio code demo</a:t>
            </a:r>
          </a:p>
          <a:p>
            <a:pPr marL="0" indent="0">
              <a:buNone/>
            </a:pPr>
            <a:r>
              <a:rPr lang="en-US" dirty="0"/>
              <a:t>~10–20 min “</a:t>
            </a:r>
            <a:r>
              <a:rPr lang="en-US" dirty="0" err="1"/>
              <a:t>learnr</a:t>
            </a:r>
            <a:r>
              <a:rPr lang="en-US" dirty="0"/>
              <a:t>” code practice</a:t>
            </a:r>
          </a:p>
          <a:p>
            <a:pPr marL="0" indent="0">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93E14090-E93F-4806-93AC-FB90F254D898}"/>
              </a:ext>
            </a:extLst>
          </p:cNvPr>
          <p:cNvSpPr txBox="1">
            <a:spLocks/>
          </p:cNvSpPr>
          <p:nvPr/>
        </p:nvSpPr>
        <p:spPr>
          <a:xfrm>
            <a:off x="0" y="5641883"/>
            <a:ext cx="12192001" cy="714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i="1" dirty="0"/>
              <a:t>Today will unfortunately be a little dry but Friday will be very </a:t>
            </a:r>
            <a:r>
              <a:rPr lang="en-US" sz="2400" i="1" dirty="0" err="1"/>
              <a:t>charty</a:t>
            </a:r>
            <a:r>
              <a:rPr lang="en-US" sz="2400" i="1" dirty="0"/>
              <a:t>!</a:t>
            </a:r>
          </a:p>
        </p:txBody>
      </p:sp>
      <p:pic>
        <p:nvPicPr>
          <p:cNvPr id="8" name="Picture 7">
            <a:extLst>
              <a:ext uri="{FF2B5EF4-FFF2-40B4-BE49-F238E27FC236}">
                <a16:creationId xmlns:a16="http://schemas.microsoft.com/office/drawing/2014/main" id="{2D53D035-60BA-41F9-B1AF-8278F40622D8}"/>
              </a:ext>
            </a:extLst>
          </p:cNvPr>
          <p:cNvPicPr>
            <a:picLocks noChangeAspect="1"/>
          </p:cNvPicPr>
          <p:nvPr/>
        </p:nvPicPr>
        <p:blipFill rotWithShape="1">
          <a:blip r:embed="rId3"/>
          <a:srcRect l="40088" t="23848" r="39028" b="25071"/>
          <a:stretch/>
        </p:blipFill>
        <p:spPr>
          <a:xfrm>
            <a:off x="6311890" y="1864478"/>
            <a:ext cx="519290" cy="3619629"/>
          </a:xfrm>
          <a:prstGeom prst="rect">
            <a:avLst/>
          </a:prstGeom>
        </p:spPr>
      </p:pic>
    </p:spTree>
    <p:extLst>
      <p:ext uri="{BB962C8B-B14F-4D97-AF65-F5344CB8AC3E}">
        <p14:creationId xmlns:p14="http://schemas.microsoft.com/office/powerpoint/2010/main" val="2831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7F8-B0B7-49B8-9131-D0D0143D5E07}"/>
              </a:ext>
            </a:extLst>
          </p:cNvPr>
          <p:cNvSpPr>
            <a:spLocks noGrp="1"/>
          </p:cNvSpPr>
          <p:nvPr>
            <p:ph type="title"/>
          </p:nvPr>
        </p:nvSpPr>
        <p:spPr/>
        <p:txBody>
          <a:bodyPr/>
          <a:lstStyle/>
          <a:p>
            <a:r>
              <a:rPr lang="en-US" dirty="0"/>
              <a:t>Stop! And Restarting</a:t>
            </a:r>
          </a:p>
        </p:txBody>
      </p:sp>
      <p:sp>
        <p:nvSpPr>
          <p:cNvPr id="3" name="Content Placeholder 2">
            <a:extLst>
              <a:ext uri="{FF2B5EF4-FFF2-40B4-BE49-F238E27FC236}">
                <a16:creationId xmlns:a16="http://schemas.microsoft.com/office/drawing/2014/main" id="{7EFCDCE9-A13B-4518-BF6C-69EF9291F3D7}"/>
              </a:ext>
            </a:extLst>
          </p:cNvPr>
          <p:cNvSpPr>
            <a:spLocks noGrp="1"/>
          </p:cNvSpPr>
          <p:nvPr>
            <p:ph idx="1"/>
          </p:nvPr>
        </p:nvSpPr>
        <p:spPr>
          <a:xfrm>
            <a:off x="4441371" y="2057400"/>
            <a:ext cx="7489371" cy="4021592"/>
          </a:xfrm>
        </p:spPr>
        <p:txBody>
          <a:bodyPr/>
          <a:lstStyle/>
          <a:p>
            <a:r>
              <a:rPr lang="en-US" dirty="0"/>
              <a:t>Practice closing out of RStudio and then reopening. You can click save workspace or not. See what happens when you do both!</a:t>
            </a:r>
          </a:p>
          <a:p>
            <a:endParaRPr lang="en-US" dirty="0"/>
          </a:p>
          <a:p>
            <a:r>
              <a:rPr lang="en-US" dirty="0"/>
              <a:t>Practice closing out of a long loop (stop button) and open-ended code (esc key in console)</a:t>
            </a:r>
          </a:p>
          <a:p>
            <a:endParaRPr lang="en-US" dirty="0"/>
          </a:p>
        </p:txBody>
      </p:sp>
      <p:sp>
        <p:nvSpPr>
          <p:cNvPr id="4" name="Slide Number Placeholder 3">
            <a:extLst>
              <a:ext uri="{FF2B5EF4-FFF2-40B4-BE49-F238E27FC236}">
                <a16:creationId xmlns:a16="http://schemas.microsoft.com/office/drawing/2014/main" id="{9B189068-6A85-4CE4-B975-0551D0606AFF}"/>
              </a:ext>
            </a:extLst>
          </p:cNvPr>
          <p:cNvSpPr>
            <a:spLocks noGrp="1"/>
          </p:cNvSpPr>
          <p:nvPr>
            <p:ph type="sldNum" sz="quarter" idx="12"/>
          </p:nvPr>
        </p:nvSpPr>
        <p:spPr/>
        <p:txBody>
          <a:bodyPr/>
          <a:lstStyle/>
          <a:p>
            <a:fld id="{6D95AE55-B5F4-483D-AEFF-E8059F5502F5}" type="slidenum">
              <a:rPr lang="en-US" smtClean="0"/>
              <a:t>40</a:t>
            </a:fld>
            <a:endParaRPr lang="en-US"/>
          </a:p>
        </p:txBody>
      </p:sp>
      <p:pic>
        <p:nvPicPr>
          <p:cNvPr id="6" name="Graphic 5" descr="Stop with solid fill">
            <a:extLst>
              <a:ext uri="{FF2B5EF4-FFF2-40B4-BE49-F238E27FC236}">
                <a16:creationId xmlns:a16="http://schemas.microsoft.com/office/drawing/2014/main" id="{36F2734C-A285-4BDD-9857-1725D3147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249828"/>
            <a:ext cx="2939142" cy="2939142"/>
          </a:xfrm>
          <a:prstGeom prst="rect">
            <a:avLst/>
          </a:prstGeom>
        </p:spPr>
      </p:pic>
    </p:spTree>
    <p:extLst>
      <p:ext uri="{BB962C8B-B14F-4D97-AF65-F5344CB8AC3E}">
        <p14:creationId xmlns:p14="http://schemas.microsoft.com/office/powerpoint/2010/main" val="14774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825625"/>
            <a:ext cx="4884174" cy="4351338"/>
          </a:xfrm>
        </p:spPr>
        <p:txBody>
          <a:bodyPr/>
          <a:lstStyle/>
          <a:p>
            <a:pPr marL="0" indent="0">
              <a:buNone/>
            </a:pPr>
            <a:r>
              <a:rPr lang="en-US" dirty="0"/>
              <a:t>Which one of the following will run?</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a:p>
            <a:r>
              <a:rPr lang="en-US" dirty="0"/>
              <a:t>Now test your answers in R</a:t>
            </a: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825625"/>
            <a:ext cx="55360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two make a numerical sequence?</a:t>
            </a:r>
          </a:p>
          <a:p>
            <a:r>
              <a:rPr lang="en-US" dirty="0">
                <a:latin typeface="Consolas" panose="020B0609020204030204" pitchFamily="49" charset="0"/>
              </a:rPr>
              <a:t>seq(1:10)</a:t>
            </a:r>
          </a:p>
          <a:p>
            <a:r>
              <a:rPr lang="en-US" dirty="0">
                <a:latin typeface="Consolas" panose="020B0609020204030204" pitchFamily="49" charset="0"/>
              </a:rPr>
              <a:t>Seq(1:10)</a:t>
            </a:r>
          </a:p>
          <a:p>
            <a:r>
              <a:rPr lang="en-US" dirty="0">
                <a:latin typeface="Consolas" panose="020B0609020204030204" pitchFamily="49" charset="0"/>
              </a:rPr>
              <a:t>seq(from=5, to=25, by=2)</a:t>
            </a:r>
          </a:p>
          <a:p>
            <a:r>
              <a:rPr lang="en-US" dirty="0">
                <a:latin typeface="Consolas" panose="020B0609020204030204" pitchFamily="49" charset="0"/>
              </a:rPr>
              <a:t>Seq(start=5, end=25, by=2)</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41</a:t>
            </a:fld>
            <a:endParaRPr lang="en-US"/>
          </a:p>
        </p:txBody>
      </p:sp>
    </p:spTree>
    <p:extLst>
      <p:ext uri="{BB962C8B-B14F-4D97-AF65-F5344CB8AC3E}">
        <p14:creationId xmlns:p14="http://schemas.microsoft.com/office/powerpoint/2010/main" val="215516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2-1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825626"/>
            <a:ext cx="4884174" cy="3214208"/>
          </a:xfrm>
        </p:spPr>
        <p:txBody>
          <a:bodyPr/>
          <a:lstStyle/>
          <a:p>
            <a:pPr marL="0" indent="0">
              <a:buNone/>
            </a:pPr>
            <a:r>
              <a:rPr lang="en-US" dirty="0"/>
              <a:t>Which one of the following will run?</a:t>
            </a:r>
          </a:p>
          <a:p>
            <a:r>
              <a:rPr lang="en-US" dirty="0">
                <a:latin typeface="Consolas" panose="020B0609020204030204" pitchFamily="49" charset="0"/>
              </a:rPr>
              <a:t>c(1,2,3,4, “five”)</a:t>
            </a:r>
          </a:p>
          <a:p>
            <a:r>
              <a:rPr lang="en-US" dirty="0">
                <a:latin typeface="Consolas" panose="020B0609020204030204" pitchFamily="49" charset="0"/>
              </a:rPr>
              <a:t>c(1, 2, 3, 4, 5)</a:t>
            </a:r>
          </a:p>
          <a:p>
            <a:r>
              <a:rPr lang="en-US" dirty="0">
                <a:latin typeface="Consolas" panose="020B0609020204030204" pitchFamily="49" charset="0"/>
              </a:rPr>
              <a:t>c(1, 2, 3, five) </a:t>
            </a:r>
          </a:p>
          <a:p>
            <a:r>
              <a:rPr lang="en-US" dirty="0">
                <a:latin typeface="Consolas" panose="020B0609020204030204" pitchFamily="49" charset="0"/>
              </a:rPr>
              <a:t>C(1,2,3,4,5)</a:t>
            </a: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825625"/>
            <a:ext cx="5536019" cy="3416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Which two make a numerical sequence?</a:t>
            </a:r>
          </a:p>
          <a:p>
            <a:r>
              <a:rPr lang="en-US" dirty="0">
                <a:latin typeface="Consolas" panose="020B0609020204030204" pitchFamily="49" charset="0"/>
              </a:rPr>
              <a:t>seq(1:10)</a:t>
            </a:r>
          </a:p>
          <a:p>
            <a:r>
              <a:rPr lang="en-US" dirty="0">
                <a:latin typeface="Consolas" panose="020B0609020204030204" pitchFamily="49" charset="0"/>
              </a:rPr>
              <a:t>Seq(1:10)</a:t>
            </a:r>
          </a:p>
          <a:p>
            <a:r>
              <a:rPr lang="en-US" dirty="0">
                <a:latin typeface="Consolas" panose="020B0609020204030204" pitchFamily="49" charset="0"/>
              </a:rPr>
              <a:t>seq(from=5, to=25, by=2)</a:t>
            </a:r>
          </a:p>
          <a:p>
            <a:r>
              <a:rPr lang="en-US" dirty="0">
                <a:latin typeface="Consolas" panose="020B0609020204030204" pitchFamily="49" charset="0"/>
              </a:rPr>
              <a:t>Seq(start=5, end=25, by=2)</a:t>
            </a:r>
          </a:p>
          <a:p>
            <a:pPr marL="0" indent="0">
              <a:buNone/>
            </a:pPr>
            <a:endParaRPr lang="en-US" dirty="0">
              <a:latin typeface="Consolas" panose="020B0609020204030204" pitchFamily="49" charset="0"/>
            </a:endParaRPr>
          </a:p>
        </p:txBody>
      </p:sp>
      <p:pic>
        <p:nvPicPr>
          <p:cNvPr id="9" name="Graphic 8" descr="Checkmark">
            <a:extLst>
              <a:ext uri="{FF2B5EF4-FFF2-40B4-BE49-F238E27FC236}">
                <a16:creationId xmlns:a16="http://schemas.microsoft.com/office/drawing/2014/main" id="{DB1B3E28-9775-44C2-827F-F73D5A165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920" y="3312042"/>
            <a:ext cx="914400" cy="914400"/>
          </a:xfrm>
          <a:prstGeom prst="rect">
            <a:avLst/>
          </a:prstGeom>
        </p:spPr>
      </p:pic>
      <p:pic>
        <p:nvPicPr>
          <p:cNvPr id="11" name="Graphic 10" descr="Checkmark">
            <a:extLst>
              <a:ext uri="{FF2B5EF4-FFF2-40B4-BE49-F238E27FC236}">
                <a16:creationId xmlns:a16="http://schemas.microsoft.com/office/drawing/2014/main" id="{C4F17122-93F6-4CD8-AEB7-CD480AAA8C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63517" y="2397642"/>
            <a:ext cx="914400" cy="914400"/>
          </a:xfrm>
          <a:prstGeom prst="rect">
            <a:avLst/>
          </a:prstGeom>
        </p:spPr>
      </p:pic>
      <p:pic>
        <p:nvPicPr>
          <p:cNvPr id="13" name="Graphic 12" descr="Checkmark">
            <a:extLst>
              <a:ext uri="{FF2B5EF4-FFF2-40B4-BE49-F238E27FC236}">
                <a16:creationId xmlns:a16="http://schemas.microsoft.com/office/drawing/2014/main" id="{D15B4166-17B4-46FB-A837-60237F180A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4647" y="2971800"/>
            <a:ext cx="914400" cy="914400"/>
          </a:xfrm>
          <a:prstGeom prst="rect">
            <a:avLst/>
          </a:prstGeom>
        </p:spPr>
      </p:pic>
      <p:sp>
        <p:nvSpPr>
          <p:cNvPr id="14" name="Content Placeholder 2">
            <a:extLst>
              <a:ext uri="{FF2B5EF4-FFF2-40B4-BE49-F238E27FC236}">
                <a16:creationId xmlns:a16="http://schemas.microsoft.com/office/drawing/2014/main" id="{0DAAB178-C51A-4F15-BCC3-5083AF7871CA}"/>
              </a:ext>
            </a:extLst>
          </p:cNvPr>
          <p:cNvSpPr txBox="1">
            <a:spLocks/>
          </p:cNvSpPr>
          <p:nvPr/>
        </p:nvSpPr>
        <p:spPr>
          <a:xfrm>
            <a:off x="658762" y="5434806"/>
            <a:ext cx="5063612" cy="12105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run? </a:t>
            </a:r>
          </a:p>
          <a:p>
            <a:pPr marL="0" indent="0">
              <a:buFont typeface="Arial" panose="020B0604020202020204" pitchFamily="34" charset="0"/>
              <a:buNone/>
            </a:pPr>
            <a:r>
              <a:rPr lang="en-US" dirty="0"/>
              <a:t>Case sensitivity, combining types, and calling an object that doesn’t exist</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6" name="Content Placeholder 2">
            <a:extLst>
              <a:ext uri="{FF2B5EF4-FFF2-40B4-BE49-F238E27FC236}">
                <a16:creationId xmlns:a16="http://schemas.microsoft.com/office/drawing/2014/main" id="{1E13AA94-92F4-4841-85A4-62F5837CB986}"/>
              </a:ext>
            </a:extLst>
          </p:cNvPr>
          <p:cNvSpPr txBox="1">
            <a:spLocks/>
          </p:cNvSpPr>
          <p:nvPr/>
        </p:nvSpPr>
        <p:spPr>
          <a:xfrm>
            <a:off x="6290188" y="5434805"/>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didn’t these run? </a:t>
            </a:r>
          </a:p>
          <a:p>
            <a:pPr marL="0" indent="0">
              <a:buFont typeface="Arial" panose="020B0604020202020204" pitchFamily="34" charset="0"/>
              <a:buNone/>
            </a:pPr>
            <a:r>
              <a:rPr lang="en-US" sz="2400" dirty="0"/>
              <a:t>Case sensitivity, used wrong code inputs</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sp>
        <p:nvSpPr>
          <p:cNvPr id="4" name="Slide Number Placeholder 3">
            <a:extLst>
              <a:ext uri="{FF2B5EF4-FFF2-40B4-BE49-F238E27FC236}">
                <a16:creationId xmlns:a16="http://schemas.microsoft.com/office/drawing/2014/main" id="{A3DF053F-1EA2-4813-819C-FEB0B755A00F}"/>
              </a:ext>
            </a:extLst>
          </p:cNvPr>
          <p:cNvSpPr>
            <a:spLocks noGrp="1"/>
          </p:cNvSpPr>
          <p:nvPr>
            <p:ph type="sldNum" sz="quarter" idx="12"/>
          </p:nvPr>
        </p:nvSpPr>
        <p:spPr/>
        <p:txBody>
          <a:bodyPr/>
          <a:lstStyle/>
          <a:p>
            <a:fld id="{6D95AE55-B5F4-483D-AEFF-E8059F5502F5}" type="slidenum">
              <a:rPr lang="en-US" smtClean="0"/>
              <a:t>42</a:t>
            </a:fld>
            <a:endParaRPr lang="en-US"/>
          </a:p>
        </p:txBody>
      </p:sp>
    </p:spTree>
    <p:extLst>
      <p:ext uri="{BB962C8B-B14F-4D97-AF65-F5344CB8AC3E}">
        <p14:creationId xmlns:p14="http://schemas.microsoft.com/office/powerpoint/2010/main" val="36737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4214-BE5A-4A4E-84D4-E2140628103F}"/>
              </a:ext>
            </a:extLst>
          </p:cNvPr>
          <p:cNvSpPr>
            <a:spLocks noGrp="1"/>
          </p:cNvSpPr>
          <p:nvPr>
            <p:ph type="title"/>
          </p:nvPr>
        </p:nvSpPr>
        <p:spPr/>
        <p:txBody>
          <a:bodyPr/>
          <a:lstStyle/>
          <a:p>
            <a:r>
              <a:rPr lang="en-US" sz="6000" b="1" dirty="0"/>
              <a:t>3 – Working With </a:t>
            </a:r>
            <a:r>
              <a:rPr lang="en-US" sz="6000" b="1" i="1" dirty="0"/>
              <a:t>Your</a:t>
            </a:r>
            <a:r>
              <a:rPr lang="en-US" sz="6000" b="1" dirty="0"/>
              <a:t> Data</a:t>
            </a:r>
            <a:endParaRPr lang="en-US" dirty="0"/>
          </a:p>
        </p:txBody>
      </p:sp>
      <p:sp>
        <p:nvSpPr>
          <p:cNvPr id="3" name="Text Placeholder 2">
            <a:extLst>
              <a:ext uri="{FF2B5EF4-FFF2-40B4-BE49-F238E27FC236}">
                <a16:creationId xmlns:a16="http://schemas.microsoft.com/office/drawing/2014/main" id="{822C827F-694E-41F8-8209-DFE86AD1BEAF}"/>
              </a:ext>
            </a:extLst>
          </p:cNvPr>
          <p:cNvSpPr>
            <a:spLocks noGrp="1"/>
          </p:cNvSpPr>
          <p:nvPr>
            <p:ph type="body" idx="1"/>
          </p:nvPr>
        </p:nvSpPr>
        <p:spPr/>
        <p:txBody>
          <a:bodyPr/>
          <a:lstStyle/>
          <a:p>
            <a:r>
              <a:rPr lang="en-US" dirty="0"/>
              <a:t>It’s cooler than the underside of your pillow</a:t>
            </a:r>
          </a:p>
        </p:txBody>
      </p:sp>
      <p:sp>
        <p:nvSpPr>
          <p:cNvPr id="4" name="Slide Number Placeholder 3">
            <a:extLst>
              <a:ext uri="{FF2B5EF4-FFF2-40B4-BE49-F238E27FC236}">
                <a16:creationId xmlns:a16="http://schemas.microsoft.com/office/drawing/2014/main" id="{0B03CD59-2C96-4253-86C0-99BCB81C6E32}"/>
              </a:ext>
            </a:extLst>
          </p:cNvPr>
          <p:cNvSpPr>
            <a:spLocks noGrp="1"/>
          </p:cNvSpPr>
          <p:nvPr>
            <p:ph type="sldNum" sz="quarter" idx="12"/>
          </p:nvPr>
        </p:nvSpPr>
        <p:spPr/>
        <p:txBody>
          <a:bodyPr/>
          <a:lstStyle/>
          <a:p>
            <a:fld id="{6D95AE55-B5F4-483D-AEFF-E8059F5502F5}" type="slidenum">
              <a:rPr lang="en-US" smtClean="0"/>
              <a:t>43</a:t>
            </a:fld>
            <a:endParaRPr lang="en-US"/>
          </a:p>
        </p:txBody>
      </p:sp>
    </p:spTree>
    <p:extLst>
      <p:ext uri="{BB962C8B-B14F-4D97-AF65-F5344CB8AC3E}">
        <p14:creationId xmlns:p14="http://schemas.microsoft.com/office/powerpoint/2010/main" val="90992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DF34-55CF-447B-8D22-6D086F2FBE3A}"/>
              </a:ext>
            </a:extLst>
          </p:cNvPr>
          <p:cNvSpPr>
            <a:spLocks noGrp="1"/>
          </p:cNvSpPr>
          <p:nvPr>
            <p:ph type="title"/>
          </p:nvPr>
        </p:nvSpPr>
        <p:spPr/>
        <p:txBody>
          <a:bodyPr/>
          <a:lstStyle/>
          <a:p>
            <a:r>
              <a:rPr lang="en-US" dirty="0"/>
              <a:t>But First! Directories</a:t>
            </a:r>
          </a:p>
        </p:txBody>
      </p:sp>
      <p:sp>
        <p:nvSpPr>
          <p:cNvPr id="3" name="Content Placeholder 2">
            <a:extLst>
              <a:ext uri="{FF2B5EF4-FFF2-40B4-BE49-F238E27FC236}">
                <a16:creationId xmlns:a16="http://schemas.microsoft.com/office/drawing/2014/main" id="{E558C028-D80C-4276-9EC2-C5376E9C5137}"/>
              </a:ext>
            </a:extLst>
          </p:cNvPr>
          <p:cNvSpPr>
            <a:spLocks noGrp="1"/>
          </p:cNvSpPr>
          <p:nvPr>
            <p:ph idx="1"/>
          </p:nvPr>
        </p:nvSpPr>
        <p:spPr>
          <a:xfrm>
            <a:off x="838200" y="1825625"/>
            <a:ext cx="5675489" cy="4670868"/>
          </a:xfrm>
        </p:spPr>
        <p:txBody>
          <a:bodyPr>
            <a:normAutofit lnSpcReduction="10000"/>
          </a:bodyPr>
          <a:lstStyle/>
          <a:p>
            <a:r>
              <a:rPr lang="en-US" dirty="0"/>
              <a:t>Before getting your data in, you should know where R thinks you are</a:t>
            </a:r>
          </a:p>
          <a:p>
            <a:endParaRPr lang="en-US" dirty="0"/>
          </a:p>
          <a:p>
            <a:r>
              <a:rPr lang="en-US" dirty="0"/>
              <a:t>By using modern tools in R (</a:t>
            </a:r>
            <a:r>
              <a:rPr lang="en-US" dirty="0" err="1"/>
              <a:t>esp</a:t>
            </a:r>
            <a:r>
              <a:rPr lang="en-US" dirty="0"/>
              <a:t> </a:t>
            </a:r>
            <a:r>
              <a:rPr lang="en-US" dirty="0" err="1"/>
              <a:t>RProjects</a:t>
            </a:r>
            <a:r>
              <a:rPr lang="en-US" dirty="0"/>
              <a:t>) we avoid many of the headaches with directories; regardless, it’s important to be aware of these issues. </a:t>
            </a:r>
          </a:p>
          <a:p>
            <a:endParaRPr lang="en-US" dirty="0"/>
          </a:p>
          <a:p>
            <a:r>
              <a:rPr lang="en-US" dirty="0"/>
              <a:t>Type </a:t>
            </a:r>
            <a:r>
              <a:rPr lang="en-US" sz="2400" dirty="0" err="1">
                <a:latin typeface="Consolas" panose="020B0609020204030204" pitchFamily="49" charset="0"/>
              </a:rPr>
              <a:t>getwd</a:t>
            </a:r>
            <a:r>
              <a:rPr lang="en-US" sz="2400" dirty="0">
                <a:latin typeface="Consolas" panose="020B0609020204030204" pitchFamily="49" charset="0"/>
              </a:rPr>
              <a:t>() </a:t>
            </a:r>
            <a:r>
              <a:rPr lang="en-US" dirty="0"/>
              <a:t>to see what your working directory is. </a:t>
            </a:r>
          </a:p>
        </p:txBody>
      </p:sp>
      <p:sp>
        <p:nvSpPr>
          <p:cNvPr id="4" name="Slide Number Placeholder 3">
            <a:extLst>
              <a:ext uri="{FF2B5EF4-FFF2-40B4-BE49-F238E27FC236}">
                <a16:creationId xmlns:a16="http://schemas.microsoft.com/office/drawing/2014/main" id="{27861926-771C-4845-867D-37F507B597D2}"/>
              </a:ext>
            </a:extLst>
          </p:cNvPr>
          <p:cNvSpPr>
            <a:spLocks noGrp="1"/>
          </p:cNvSpPr>
          <p:nvPr>
            <p:ph type="sldNum" sz="quarter" idx="12"/>
          </p:nvPr>
        </p:nvSpPr>
        <p:spPr/>
        <p:txBody>
          <a:bodyPr/>
          <a:lstStyle/>
          <a:p>
            <a:fld id="{6D95AE55-B5F4-483D-AEFF-E8059F5502F5}" type="slidenum">
              <a:rPr lang="en-US" smtClean="0"/>
              <a:t>44</a:t>
            </a:fld>
            <a:endParaRPr lang="en-US"/>
          </a:p>
        </p:txBody>
      </p:sp>
      <p:sp>
        <p:nvSpPr>
          <p:cNvPr id="5" name="TextBox 4">
            <a:extLst>
              <a:ext uri="{FF2B5EF4-FFF2-40B4-BE49-F238E27FC236}">
                <a16:creationId xmlns:a16="http://schemas.microsoft.com/office/drawing/2014/main" id="{0E28873F-D866-495A-922C-9F6208E8C708}"/>
              </a:ext>
            </a:extLst>
          </p:cNvPr>
          <p:cNvSpPr txBox="1"/>
          <p:nvPr/>
        </p:nvSpPr>
        <p:spPr>
          <a:xfrm>
            <a:off x="6953955" y="1878894"/>
            <a:ext cx="5373511" cy="2616101"/>
          </a:xfrm>
          <a:prstGeom prst="rect">
            <a:avLst/>
          </a:prstGeom>
          <a:noFill/>
        </p:spPr>
        <p:txBody>
          <a:bodyPr wrap="square" rtlCol="0">
            <a:spAutoFit/>
          </a:bodyPr>
          <a:lstStyle/>
          <a:p>
            <a:r>
              <a:rPr lang="en-US" sz="2800" dirty="0"/>
              <a:t>What happens if you write:</a:t>
            </a:r>
          </a:p>
          <a:p>
            <a:pPr marL="0" indent="0">
              <a:buNone/>
            </a:pPr>
            <a:r>
              <a:rPr lang="en-US" sz="2400" dirty="0">
                <a:latin typeface="Consolas" panose="020B0609020204030204" pitchFamily="49" charset="0"/>
              </a:rPr>
              <a:t>&gt; read.csv(“input.csv”)</a:t>
            </a:r>
            <a:r>
              <a:rPr lang="en-US" sz="2800" dirty="0">
                <a:latin typeface="Consolas" panose="020B0609020204030204" pitchFamily="49" charset="0"/>
              </a:rPr>
              <a:t> </a:t>
            </a:r>
          </a:p>
          <a:p>
            <a:pPr marL="0" indent="0">
              <a:buNone/>
            </a:pPr>
            <a:r>
              <a:rPr lang="en-US" sz="2800" dirty="0"/>
              <a:t> </a:t>
            </a:r>
          </a:p>
          <a:p>
            <a:pPr marL="0" indent="0">
              <a:buNone/>
            </a:pPr>
            <a:r>
              <a:rPr lang="en-US" sz="2800" dirty="0"/>
              <a:t>It can’t find the file. Change this to </a:t>
            </a:r>
          </a:p>
          <a:p>
            <a:pPr marL="0" indent="0">
              <a:buNone/>
            </a:pPr>
            <a:r>
              <a:rPr lang="en-US" sz="2400" dirty="0">
                <a:latin typeface="Consolas" panose="020B0609020204030204" pitchFamily="49" charset="0"/>
              </a:rPr>
              <a:t>&gt; read.csv(“data/input.csv”)</a:t>
            </a:r>
          </a:p>
          <a:p>
            <a:endParaRPr lang="en-US" sz="2800" dirty="0"/>
          </a:p>
        </p:txBody>
      </p:sp>
    </p:spTree>
    <p:extLst>
      <p:ext uri="{BB962C8B-B14F-4D97-AF65-F5344CB8AC3E}">
        <p14:creationId xmlns:p14="http://schemas.microsoft.com/office/powerpoint/2010/main" val="307726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B3AE-5645-4C08-A5AA-FA67106AE92E}"/>
              </a:ext>
            </a:extLst>
          </p:cNvPr>
          <p:cNvSpPr>
            <a:spLocks noGrp="1"/>
          </p:cNvSpPr>
          <p:nvPr>
            <p:ph type="title"/>
          </p:nvPr>
        </p:nvSpPr>
        <p:spPr/>
        <p:txBody>
          <a:bodyPr/>
          <a:lstStyle/>
          <a:p>
            <a:r>
              <a:rPr lang="en-US" dirty="0"/>
              <a:t>Directory Structure</a:t>
            </a:r>
          </a:p>
        </p:txBody>
      </p:sp>
      <p:sp>
        <p:nvSpPr>
          <p:cNvPr id="3" name="Content Placeholder 2">
            <a:extLst>
              <a:ext uri="{FF2B5EF4-FFF2-40B4-BE49-F238E27FC236}">
                <a16:creationId xmlns:a16="http://schemas.microsoft.com/office/drawing/2014/main" id="{F29E3A93-1FFB-4143-998F-D0AE9D2504EA}"/>
              </a:ext>
            </a:extLst>
          </p:cNvPr>
          <p:cNvSpPr>
            <a:spLocks noGrp="1"/>
          </p:cNvSpPr>
          <p:nvPr>
            <p:ph idx="1"/>
          </p:nvPr>
        </p:nvSpPr>
        <p:spPr>
          <a:xfrm>
            <a:off x="838200" y="1825625"/>
            <a:ext cx="5062870" cy="4351338"/>
          </a:xfrm>
        </p:spPr>
        <p:txBody>
          <a:bodyPr/>
          <a:lstStyle/>
          <a:p>
            <a:r>
              <a:rPr lang="en-US" dirty="0"/>
              <a:t>It is </a:t>
            </a:r>
            <a:r>
              <a:rPr lang="en-US" i="1" dirty="0"/>
              <a:t>very</a:t>
            </a:r>
            <a:r>
              <a:rPr lang="en-US" dirty="0"/>
              <a:t> helpful to standardize your structure</a:t>
            </a:r>
          </a:p>
          <a:p>
            <a:endParaRPr lang="en-US" dirty="0"/>
          </a:p>
          <a:p>
            <a:r>
              <a:rPr lang="en-US" dirty="0"/>
              <a:t>Under your main project folder, use one .</a:t>
            </a:r>
            <a:r>
              <a:rPr lang="en-US" dirty="0" err="1"/>
              <a:t>Rproj</a:t>
            </a:r>
            <a:r>
              <a:rPr lang="en-US" dirty="0"/>
              <a:t> for that group of analyses. Use folders named:</a:t>
            </a:r>
          </a:p>
          <a:p>
            <a:pPr lvl="1"/>
            <a:r>
              <a:rPr lang="en-US" dirty="0"/>
              <a:t>data </a:t>
            </a:r>
          </a:p>
          <a:p>
            <a:pPr lvl="1"/>
            <a:r>
              <a:rPr lang="en-US" dirty="0"/>
              <a:t>code (or “analysis”) </a:t>
            </a:r>
          </a:p>
          <a:p>
            <a:pPr lvl="1"/>
            <a:r>
              <a:rPr lang="en-US" dirty="0"/>
              <a:t>output </a:t>
            </a:r>
          </a:p>
          <a:p>
            <a:pPr lvl="1"/>
            <a:r>
              <a:rPr lang="en-US" dirty="0"/>
              <a:t>etc. </a:t>
            </a:r>
          </a:p>
        </p:txBody>
      </p:sp>
      <p:sp>
        <p:nvSpPr>
          <p:cNvPr id="4" name="Slide Number Placeholder 3">
            <a:extLst>
              <a:ext uri="{FF2B5EF4-FFF2-40B4-BE49-F238E27FC236}">
                <a16:creationId xmlns:a16="http://schemas.microsoft.com/office/drawing/2014/main" id="{B69BCCE6-6E45-4090-B8BA-986D360FB80E}"/>
              </a:ext>
            </a:extLst>
          </p:cNvPr>
          <p:cNvSpPr>
            <a:spLocks noGrp="1"/>
          </p:cNvSpPr>
          <p:nvPr>
            <p:ph type="sldNum" sz="quarter" idx="12"/>
          </p:nvPr>
        </p:nvSpPr>
        <p:spPr/>
        <p:txBody>
          <a:bodyPr/>
          <a:lstStyle/>
          <a:p>
            <a:fld id="{6D95AE55-B5F4-483D-AEFF-E8059F5502F5}" type="slidenum">
              <a:rPr lang="en-US" smtClean="0"/>
              <a:t>45</a:t>
            </a:fld>
            <a:endParaRPr lang="en-US"/>
          </a:p>
        </p:txBody>
      </p:sp>
      <p:pic>
        <p:nvPicPr>
          <p:cNvPr id="6" name="Picture 5">
            <a:extLst>
              <a:ext uri="{FF2B5EF4-FFF2-40B4-BE49-F238E27FC236}">
                <a16:creationId xmlns:a16="http://schemas.microsoft.com/office/drawing/2014/main" id="{354352D2-5728-471B-B815-FB6CC34E36D1}"/>
              </a:ext>
            </a:extLst>
          </p:cNvPr>
          <p:cNvPicPr>
            <a:picLocks noChangeAspect="1"/>
          </p:cNvPicPr>
          <p:nvPr/>
        </p:nvPicPr>
        <p:blipFill>
          <a:blip r:embed="rId3"/>
          <a:stretch>
            <a:fillRect/>
          </a:stretch>
        </p:blipFill>
        <p:spPr>
          <a:xfrm>
            <a:off x="6096000" y="1825625"/>
            <a:ext cx="5921540" cy="3301546"/>
          </a:xfrm>
          <a:prstGeom prst="rect">
            <a:avLst/>
          </a:prstGeom>
          <a:ln>
            <a:solidFill>
              <a:schemeClr val="tx1"/>
            </a:solidFill>
          </a:ln>
        </p:spPr>
      </p:pic>
    </p:spTree>
    <p:extLst>
      <p:ext uri="{BB962C8B-B14F-4D97-AF65-F5344CB8AC3E}">
        <p14:creationId xmlns:p14="http://schemas.microsoft.com/office/powerpoint/2010/main" val="176933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838200" y="1825624"/>
            <a:ext cx="5892209" cy="4947315"/>
          </a:xfrm>
        </p:spPr>
        <p:txBody>
          <a:bodyPr>
            <a:normAutofit lnSpcReduction="10000"/>
          </a:bodyPr>
          <a:lstStyle/>
          <a:p>
            <a:r>
              <a:rPr lang="en-US" dirty="0"/>
              <a:t>A package is just a collection of new functions (commands). If you’ve never used the package before, run: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 After this, you load it into R: </a:t>
            </a:r>
            <a:r>
              <a:rPr lang="en-US" sz="2400" dirty="0">
                <a:latin typeface="Consolas" panose="020B0609020204030204" pitchFamily="49" charset="0"/>
              </a:rPr>
              <a:t>library(</a:t>
            </a:r>
            <a:r>
              <a:rPr lang="en-US" sz="2400" dirty="0" err="1">
                <a:latin typeface="Consolas" panose="020B0609020204030204" pitchFamily="49" charset="0"/>
              </a:rPr>
              <a:t>packagename</a:t>
            </a:r>
            <a:r>
              <a:rPr lang="en-US" sz="2400" dirty="0">
                <a:latin typeface="Consolas" panose="020B0609020204030204" pitchFamily="49" charset="0"/>
              </a:rPr>
              <a:t>)</a:t>
            </a:r>
            <a:endParaRPr lang="en-US" dirty="0">
              <a:latin typeface="Consolas" panose="020B0609020204030204" pitchFamily="49" charset="0"/>
            </a:endParaRPr>
          </a:p>
          <a:p>
            <a:endParaRPr lang="en-US" dirty="0"/>
          </a:p>
          <a:p>
            <a:r>
              <a:rPr lang="en-US" dirty="0"/>
              <a:t>You’ll need to load your libraries every time you restart R, so add the libraries you’ll need for that specific script at the top. </a:t>
            </a:r>
          </a:p>
          <a:p>
            <a:pPr marL="0" indent="0">
              <a:buNone/>
            </a:pPr>
            <a:endParaRPr lang="en-US" dirty="0"/>
          </a:p>
        </p:txBody>
      </p:sp>
      <p:sp>
        <p:nvSpPr>
          <p:cNvPr id="4" name="Content Placeholder 2">
            <a:extLst>
              <a:ext uri="{FF2B5EF4-FFF2-40B4-BE49-F238E27FC236}">
                <a16:creationId xmlns:a16="http://schemas.microsoft.com/office/drawing/2014/main" id="{BBA5E44D-C839-4BBB-A5A2-E9D576DC7648}"/>
              </a:ext>
            </a:extLst>
          </p:cNvPr>
          <p:cNvSpPr txBox="1">
            <a:spLocks/>
          </p:cNvSpPr>
          <p:nvPr/>
        </p:nvSpPr>
        <p:spPr>
          <a:xfrm>
            <a:off x="7251700" y="3071620"/>
            <a:ext cx="4776177" cy="2866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rPr>
              <a:t>&gt;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2400" dirty="0">
              <a:latin typeface="Consolas" panose="020B0609020204030204" pitchFamily="49" charset="0"/>
            </a:endParaRPr>
          </a:p>
          <a:p>
            <a:pPr marL="0" indent="0">
              <a:buNone/>
            </a:pPr>
            <a:r>
              <a:rPr lang="en-US" sz="2400" dirty="0">
                <a:latin typeface="Consolas" panose="020B0609020204030204" pitchFamily="49" charset="0"/>
              </a:rPr>
              <a:t>&gt; library(</a:t>
            </a:r>
            <a:r>
              <a:rPr lang="en-US" sz="2400" dirty="0" err="1">
                <a:latin typeface="Consolas" panose="020B0609020204030204" pitchFamily="49" charset="0"/>
              </a:rPr>
              <a:t>dplyr</a:t>
            </a:r>
            <a:r>
              <a:rPr lang="en-US" sz="2400" dirty="0">
                <a:latin typeface="Consolas" panose="020B0609020204030204" pitchFamily="49" charset="0"/>
              </a:rPr>
              <a:t>)</a:t>
            </a:r>
          </a:p>
          <a:p>
            <a:pPr marL="0" indent="0">
              <a:buNone/>
            </a:pPr>
            <a:endParaRPr lang="en-US" sz="32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07B4F63B-A2A1-4175-B8EB-917884A0DFD8}"/>
              </a:ext>
            </a:extLst>
          </p:cNvPr>
          <p:cNvCxnSpPr/>
          <p:nvPr/>
        </p:nvCxnSpPr>
        <p:spPr>
          <a:xfrm>
            <a:off x="9792054" y="2507598"/>
            <a:ext cx="350874" cy="4965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932827-00BF-4F65-A7D1-3BF337D7D765}"/>
              </a:ext>
            </a:extLst>
          </p:cNvPr>
          <p:cNvCxnSpPr>
            <a:cxnSpLocks/>
          </p:cNvCxnSpPr>
          <p:nvPr/>
        </p:nvCxnSpPr>
        <p:spPr>
          <a:xfrm flipH="1" flipV="1">
            <a:off x="8743351" y="4662627"/>
            <a:ext cx="241004" cy="47632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4742DD-5DD3-4D25-87B7-EAC7AEFC8152}"/>
              </a:ext>
            </a:extLst>
          </p:cNvPr>
          <p:cNvSpPr txBox="1"/>
          <p:nvPr/>
        </p:nvSpPr>
        <p:spPr>
          <a:xfrm>
            <a:off x="8984355" y="2089824"/>
            <a:ext cx="1564758" cy="461665"/>
          </a:xfrm>
          <a:prstGeom prst="rect">
            <a:avLst/>
          </a:prstGeom>
          <a:noFill/>
        </p:spPr>
        <p:txBody>
          <a:bodyPr wrap="square" rtlCol="0">
            <a:spAutoFit/>
          </a:bodyPr>
          <a:lstStyle/>
          <a:p>
            <a:r>
              <a:rPr lang="en-US" sz="2400" i="1" dirty="0"/>
              <a:t>Run once! </a:t>
            </a:r>
          </a:p>
        </p:txBody>
      </p:sp>
      <p:sp>
        <p:nvSpPr>
          <p:cNvPr id="13" name="TextBox 12">
            <a:extLst>
              <a:ext uri="{FF2B5EF4-FFF2-40B4-BE49-F238E27FC236}">
                <a16:creationId xmlns:a16="http://schemas.microsoft.com/office/drawing/2014/main" id="{37F65949-DF72-47CE-8582-B858A6805EAC}"/>
              </a:ext>
            </a:extLst>
          </p:cNvPr>
          <p:cNvSpPr txBox="1"/>
          <p:nvPr/>
        </p:nvSpPr>
        <p:spPr>
          <a:xfrm>
            <a:off x="8115301" y="5138952"/>
            <a:ext cx="3712888" cy="461665"/>
          </a:xfrm>
          <a:prstGeom prst="rect">
            <a:avLst/>
          </a:prstGeom>
          <a:noFill/>
        </p:spPr>
        <p:txBody>
          <a:bodyPr wrap="square" rtlCol="0">
            <a:spAutoFit/>
          </a:bodyPr>
          <a:lstStyle/>
          <a:p>
            <a:r>
              <a:rPr lang="en-US" sz="2400" i="1" dirty="0"/>
              <a:t>Run every time you open R</a:t>
            </a:r>
          </a:p>
        </p:txBody>
      </p:sp>
      <p:sp>
        <p:nvSpPr>
          <p:cNvPr id="6" name="Slide Number Placeholder 5">
            <a:extLst>
              <a:ext uri="{FF2B5EF4-FFF2-40B4-BE49-F238E27FC236}">
                <a16:creationId xmlns:a16="http://schemas.microsoft.com/office/drawing/2014/main" id="{E8C0AF79-7827-4191-9596-3644F3635EE6}"/>
              </a:ext>
            </a:extLst>
          </p:cNvPr>
          <p:cNvSpPr>
            <a:spLocks noGrp="1"/>
          </p:cNvSpPr>
          <p:nvPr>
            <p:ph type="sldNum" sz="quarter" idx="12"/>
          </p:nvPr>
        </p:nvSpPr>
        <p:spPr/>
        <p:txBody>
          <a:bodyPr/>
          <a:lstStyle/>
          <a:p>
            <a:fld id="{6D95AE55-B5F4-483D-AEFF-E8059F5502F5}" type="slidenum">
              <a:rPr lang="en-US" smtClean="0"/>
              <a:t>46</a:t>
            </a:fld>
            <a:endParaRPr lang="en-US"/>
          </a:p>
        </p:txBody>
      </p:sp>
    </p:spTree>
    <p:extLst>
      <p:ext uri="{BB962C8B-B14F-4D97-AF65-F5344CB8AC3E}">
        <p14:creationId xmlns:p14="http://schemas.microsoft.com/office/powerpoint/2010/main" val="3933032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9FE3-8D19-4088-9F8F-CE700AE9DC87}"/>
              </a:ext>
            </a:extLst>
          </p:cNvPr>
          <p:cNvSpPr>
            <a:spLocks noGrp="1"/>
          </p:cNvSpPr>
          <p:nvPr>
            <p:ph type="title"/>
          </p:nvPr>
        </p:nvSpPr>
        <p:spPr/>
        <p:txBody>
          <a:bodyPr/>
          <a:lstStyle/>
          <a:p>
            <a:r>
              <a:rPr lang="en-US" dirty="0"/>
              <a:t>Packages cont.</a:t>
            </a:r>
          </a:p>
        </p:txBody>
      </p:sp>
      <p:sp>
        <p:nvSpPr>
          <p:cNvPr id="3" name="Content Placeholder 2">
            <a:extLst>
              <a:ext uri="{FF2B5EF4-FFF2-40B4-BE49-F238E27FC236}">
                <a16:creationId xmlns:a16="http://schemas.microsoft.com/office/drawing/2014/main" id="{8E10FD0A-7DDF-417B-90FA-B1E06711258B}"/>
              </a:ext>
            </a:extLst>
          </p:cNvPr>
          <p:cNvSpPr>
            <a:spLocks noGrp="1"/>
          </p:cNvSpPr>
          <p:nvPr>
            <p:ph idx="1"/>
          </p:nvPr>
        </p:nvSpPr>
        <p:spPr>
          <a:xfrm>
            <a:off x="1225920" y="2758833"/>
            <a:ext cx="4371321" cy="785144"/>
          </a:xfrm>
        </p:spPr>
        <p:txBody>
          <a:bodyPr>
            <a:normAutofit/>
          </a:bodyPr>
          <a:lstStyle/>
          <a:p>
            <a:pPr marL="0" lvl="1" indent="0" algn="r">
              <a:buNone/>
            </a:pPr>
            <a:r>
              <a:rPr lang="en-US" b="1" dirty="0" err="1"/>
              <a:t>lubridate</a:t>
            </a:r>
            <a:r>
              <a:rPr lang="en-US" dirty="0"/>
              <a:t> for dealing with dates</a:t>
            </a:r>
          </a:p>
        </p:txBody>
      </p:sp>
      <p:sp>
        <p:nvSpPr>
          <p:cNvPr id="4" name="Slide Number Placeholder 3">
            <a:extLst>
              <a:ext uri="{FF2B5EF4-FFF2-40B4-BE49-F238E27FC236}">
                <a16:creationId xmlns:a16="http://schemas.microsoft.com/office/drawing/2014/main" id="{22964C12-17BC-4985-9798-7CBCB8B4A27B}"/>
              </a:ext>
            </a:extLst>
          </p:cNvPr>
          <p:cNvSpPr>
            <a:spLocks noGrp="1"/>
          </p:cNvSpPr>
          <p:nvPr>
            <p:ph type="sldNum" sz="quarter" idx="12"/>
          </p:nvPr>
        </p:nvSpPr>
        <p:spPr/>
        <p:txBody>
          <a:bodyPr/>
          <a:lstStyle/>
          <a:p>
            <a:fld id="{6D95AE55-B5F4-483D-AEFF-E8059F5502F5}" type="slidenum">
              <a:rPr lang="en-US" smtClean="0"/>
              <a:t>47</a:t>
            </a:fld>
            <a:endParaRPr lang="en-US" dirty="0"/>
          </a:p>
        </p:txBody>
      </p:sp>
      <p:pic>
        <p:nvPicPr>
          <p:cNvPr id="7" name="Picture 6" descr="Icon&#10;&#10;Description automatically generated">
            <a:extLst>
              <a:ext uri="{FF2B5EF4-FFF2-40B4-BE49-F238E27FC236}">
                <a16:creationId xmlns:a16="http://schemas.microsoft.com/office/drawing/2014/main" id="{2378E057-1EAC-40DE-B1B8-C10EE4B6996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8963" y="5440700"/>
            <a:ext cx="1231690" cy="1417606"/>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13EFF33D-FD2A-45F3-8EDB-1BC30DA6F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40" y="2468261"/>
            <a:ext cx="1197811" cy="1387463"/>
          </a:xfrm>
          <a:prstGeom prst="rect">
            <a:avLst/>
          </a:prstGeom>
        </p:spPr>
      </p:pic>
      <p:pic>
        <p:nvPicPr>
          <p:cNvPr id="8" name="Content Placeholder 4" descr="A close up of a sign&#10;&#10;Description automatically generated">
            <a:extLst>
              <a:ext uri="{FF2B5EF4-FFF2-40B4-BE49-F238E27FC236}">
                <a16:creationId xmlns:a16="http://schemas.microsoft.com/office/drawing/2014/main" id="{E8D96795-F6A3-48BC-9A4C-60F111763EB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8989" y="2470907"/>
            <a:ext cx="1179831" cy="1366513"/>
          </a:xfrm>
          <a:prstGeom prst="rect">
            <a:avLst/>
          </a:prstGeom>
        </p:spPr>
      </p:pic>
      <p:grpSp>
        <p:nvGrpSpPr>
          <p:cNvPr id="25" name="Group 24">
            <a:extLst>
              <a:ext uri="{FF2B5EF4-FFF2-40B4-BE49-F238E27FC236}">
                <a16:creationId xmlns:a16="http://schemas.microsoft.com/office/drawing/2014/main" id="{343BF754-31FD-4D75-A4F0-AEA782DA21E1}"/>
              </a:ext>
            </a:extLst>
          </p:cNvPr>
          <p:cNvGrpSpPr/>
          <p:nvPr/>
        </p:nvGrpSpPr>
        <p:grpSpPr>
          <a:xfrm>
            <a:off x="4314197" y="4505482"/>
            <a:ext cx="1278073" cy="1265827"/>
            <a:chOff x="144070" y="5202981"/>
            <a:chExt cx="1419969" cy="1406363"/>
          </a:xfrm>
        </p:grpSpPr>
        <p:sp>
          <p:nvSpPr>
            <p:cNvPr id="18" name="Freeform: Shape 17">
              <a:extLst>
                <a:ext uri="{FF2B5EF4-FFF2-40B4-BE49-F238E27FC236}">
                  <a16:creationId xmlns:a16="http://schemas.microsoft.com/office/drawing/2014/main" id="{A02BD188-2F6B-453E-BDA0-7112F6C0739E}"/>
                </a:ext>
              </a:extLst>
            </p:cNvPr>
            <p:cNvSpPr/>
            <p:nvPr/>
          </p:nvSpPr>
          <p:spPr bwMode="auto">
            <a:xfrm>
              <a:off x="231093" y="5202981"/>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CFAFE7"/>
                </a:gs>
                <a:gs pos="100000">
                  <a:schemeClr val="bg1"/>
                </a:gs>
              </a:gsLst>
              <a:path path="circle">
                <a:fillToRect l="100000" b="100000"/>
              </a:path>
              <a:tileRect t="-100000" r="-100000"/>
            </a:gra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9" name="Picture 18">
              <a:extLst>
                <a:ext uri="{FF2B5EF4-FFF2-40B4-BE49-F238E27FC236}">
                  <a16:creationId xmlns:a16="http://schemas.microsoft.com/office/drawing/2014/main" id="{06BC0E60-EEBF-4FB1-B391-7A3E2AA4A9A2}"/>
                </a:ext>
              </a:extLst>
            </p:cNvPr>
            <p:cNvPicPr>
              <a:picLocks noChangeAspect="1"/>
            </p:cNvPicPr>
            <p:nvPr/>
          </p:nvPicPr>
          <p:blipFill rotWithShape="1">
            <a:blip r:embed="rId6">
              <a:clrChange>
                <a:clrFrom>
                  <a:srgbClr val="FFFFFF"/>
                </a:clrFrom>
                <a:clrTo>
                  <a:srgbClr val="FFFFFF">
                    <a:alpha val="0"/>
                  </a:srgbClr>
                </a:clrTo>
              </a:clrChange>
            </a:blip>
            <a:srcRect t="32594"/>
            <a:stretch/>
          </p:blipFill>
          <p:spPr>
            <a:xfrm>
              <a:off x="268757" y="5681571"/>
              <a:ext cx="1138886" cy="721040"/>
            </a:xfrm>
            <a:prstGeom prst="rect">
              <a:avLst/>
            </a:prstGeom>
          </p:spPr>
        </p:pic>
        <p:sp>
          <p:nvSpPr>
            <p:cNvPr id="20" name="TextBox 4">
              <a:extLst>
                <a:ext uri="{FF2B5EF4-FFF2-40B4-BE49-F238E27FC236}">
                  <a16:creationId xmlns:a16="http://schemas.microsoft.com/office/drawing/2014/main" id="{1E962E91-DBD4-4110-86D1-8CCBA98D7C60}"/>
                </a:ext>
              </a:extLst>
            </p:cNvPr>
            <p:cNvSpPr txBox="1">
              <a:spLocks noChangeArrowheads="1"/>
            </p:cNvSpPr>
            <p:nvPr/>
          </p:nvSpPr>
          <p:spPr bwMode="auto">
            <a:xfrm>
              <a:off x="144070" y="5261389"/>
              <a:ext cx="1419969" cy="5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000" b="1" dirty="0" err="1">
                  <a:latin typeface="Arial Narrow" panose="020B0606020202030204" pitchFamily="34" charset="0"/>
                </a:rPr>
                <a:t>mgcv</a:t>
              </a:r>
              <a:endParaRPr lang="en-US" altLang="en-US" sz="2600" b="1" dirty="0">
                <a:latin typeface="Arial Narrow" panose="020B0606020202030204" pitchFamily="34" charset="0"/>
              </a:endParaRPr>
            </a:p>
          </p:txBody>
        </p:sp>
      </p:grpSp>
      <p:pic>
        <p:nvPicPr>
          <p:cNvPr id="22" name="Picture 21" descr="A close - up of a cell phone&#10;&#10;Description automatically generated with medium confidence">
            <a:extLst>
              <a:ext uri="{FF2B5EF4-FFF2-40B4-BE49-F238E27FC236}">
                <a16:creationId xmlns:a16="http://schemas.microsoft.com/office/drawing/2014/main" id="{CBE24CE7-BAD9-45AF-B247-A5EAFD5543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915" y="1472950"/>
            <a:ext cx="1171032" cy="1351842"/>
          </a:xfrm>
          <a:prstGeom prst="rect">
            <a:avLst/>
          </a:prstGeom>
        </p:spPr>
      </p:pic>
      <p:pic>
        <p:nvPicPr>
          <p:cNvPr id="24" name="Picture 23">
            <a:extLst>
              <a:ext uri="{FF2B5EF4-FFF2-40B4-BE49-F238E27FC236}">
                <a16:creationId xmlns:a16="http://schemas.microsoft.com/office/drawing/2014/main" id="{3C9815A9-ECE8-4807-AC35-B38CF99B8ACB}"/>
              </a:ext>
            </a:extLst>
          </p:cNvPr>
          <p:cNvPicPr>
            <a:picLocks noChangeAspect="1"/>
          </p:cNvPicPr>
          <p:nvPr/>
        </p:nvPicPr>
        <p:blipFill>
          <a:blip r:embed="rId8"/>
          <a:stretch>
            <a:fillRect/>
          </a:stretch>
        </p:blipFill>
        <p:spPr>
          <a:xfrm>
            <a:off x="5542022" y="4474793"/>
            <a:ext cx="1345919" cy="1328530"/>
          </a:xfrm>
          <a:prstGeom prst="rect">
            <a:avLst/>
          </a:prstGeom>
        </p:spPr>
      </p:pic>
      <p:sp>
        <p:nvSpPr>
          <p:cNvPr id="27" name="Freeform: Shape 26">
            <a:extLst>
              <a:ext uri="{FF2B5EF4-FFF2-40B4-BE49-F238E27FC236}">
                <a16:creationId xmlns:a16="http://schemas.microsoft.com/office/drawing/2014/main" id="{1C7E2BA9-D516-4ECC-B4F3-CBE62B071757}"/>
              </a:ext>
            </a:extLst>
          </p:cNvPr>
          <p:cNvSpPr/>
          <p:nvPr/>
        </p:nvSpPr>
        <p:spPr bwMode="auto">
          <a:xfrm>
            <a:off x="6178462" y="3522987"/>
            <a:ext cx="1128666" cy="1265827"/>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0">
                <a:srgbClr val="8B4EFA"/>
              </a:gs>
              <a:gs pos="34000">
                <a:srgbClr val="A758FB"/>
              </a:gs>
              <a:gs pos="82000">
                <a:schemeClr val="bg1"/>
              </a:gs>
            </a:gsLst>
            <a:path path="circle">
              <a:fillToRect r="100000" b="100000"/>
            </a:path>
            <a:tileRect l="-100000" t="-100000"/>
          </a:gra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34" name="Group 33">
            <a:extLst>
              <a:ext uri="{FF2B5EF4-FFF2-40B4-BE49-F238E27FC236}">
                <a16:creationId xmlns:a16="http://schemas.microsoft.com/office/drawing/2014/main" id="{2CF73CD6-1588-4FFC-B5F8-667354D3985C}"/>
              </a:ext>
            </a:extLst>
          </p:cNvPr>
          <p:cNvGrpSpPr/>
          <p:nvPr/>
        </p:nvGrpSpPr>
        <p:grpSpPr>
          <a:xfrm>
            <a:off x="4951343" y="3513460"/>
            <a:ext cx="1197811" cy="1265828"/>
            <a:chOff x="7349193" y="1881393"/>
            <a:chExt cx="1037330" cy="1096234"/>
          </a:xfrm>
        </p:grpSpPr>
        <p:grpSp>
          <p:nvGrpSpPr>
            <p:cNvPr id="30" name="Group 29">
              <a:extLst>
                <a:ext uri="{FF2B5EF4-FFF2-40B4-BE49-F238E27FC236}">
                  <a16:creationId xmlns:a16="http://schemas.microsoft.com/office/drawing/2014/main" id="{230A8039-5C7E-4404-B788-5FF7BC68D281}"/>
                </a:ext>
              </a:extLst>
            </p:cNvPr>
            <p:cNvGrpSpPr/>
            <p:nvPr/>
          </p:nvGrpSpPr>
          <p:grpSpPr>
            <a:xfrm>
              <a:off x="7349193" y="1881393"/>
              <a:ext cx="1037330" cy="1096234"/>
              <a:chOff x="149604" y="4908457"/>
              <a:chExt cx="1330795" cy="1406363"/>
            </a:xfrm>
          </p:grpSpPr>
          <p:sp>
            <p:nvSpPr>
              <p:cNvPr id="31" name="Freeform: Shape 30">
                <a:extLst>
                  <a:ext uri="{FF2B5EF4-FFF2-40B4-BE49-F238E27FC236}">
                    <a16:creationId xmlns:a16="http://schemas.microsoft.com/office/drawing/2014/main" id="{ED89EDC3-FEEF-4CAC-90A8-E58DF060FC0E}"/>
                  </a:ext>
                </a:extLst>
              </p:cNvPr>
              <p:cNvSpPr/>
              <p:nvPr/>
            </p:nvSpPr>
            <p:spPr bwMode="auto">
              <a:xfrm>
                <a:off x="199066" y="4908457"/>
                <a:ext cx="1253974" cy="1406363"/>
              </a:xfrm>
              <a:custGeom>
                <a:avLst/>
                <a:gdLst>
                  <a:gd name="connsiteX0" fmla="*/ 645319 w 1297781"/>
                  <a:gd name="connsiteY0" fmla="*/ 0 h 1490663"/>
                  <a:gd name="connsiteX1" fmla="*/ 1297781 w 1297781"/>
                  <a:gd name="connsiteY1" fmla="*/ 371475 h 1490663"/>
                  <a:gd name="connsiteX2" fmla="*/ 1297781 w 1297781"/>
                  <a:gd name="connsiteY2" fmla="*/ 1121569 h 1490663"/>
                  <a:gd name="connsiteX3" fmla="*/ 650081 w 1297781"/>
                  <a:gd name="connsiteY3" fmla="*/ 1490663 h 1490663"/>
                  <a:gd name="connsiteX4" fmla="*/ 0 w 1297781"/>
                  <a:gd name="connsiteY4" fmla="*/ 1123950 h 1490663"/>
                  <a:gd name="connsiteX5" fmla="*/ 2381 w 1297781"/>
                  <a:gd name="connsiteY5" fmla="*/ 376238 h 1490663"/>
                  <a:gd name="connsiteX6" fmla="*/ 645319 w 1297781"/>
                  <a:gd name="connsiteY6" fmla="*/ 0 h 14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781" h="1490663">
                    <a:moveTo>
                      <a:pt x="645319" y="0"/>
                    </a:moveTo>
                    <a:lnTo>
                      <a:pt x="1297781" y="371475"/>
                    </a:lnTo>
                    <a:lnTo>
                      <a:pt x="1297781" y="1121569"/>
                    </a:lnTo>
                    <a:lnTo>
                      <a:pt x="650081" y="1490663"/>
                    </a:lnTo>
                    <a:lnTo>
                      <a:pt x="0" y="1123950"/>
                    </a:lnTo>
                    <a:cubicBezTo>
                      <a:pt x="794" y="874713"/>
                      <a:pt x="1587" y="625475"/>
                      <a:pt x="2381" y="376238"/>
                    </a:cubicBezTo>
                    <a:lnTo>
                      <a:pt x="645319" y="0"/>
                    </a:lnTo>
                    <a:close/>
                  </a:path>
                </a:pathLst>
              </a:custGeom>
              <a:gradFill flip="none" rotWithShape="1">
                <a:gsLst>
                  <a:gs pos="5000">
                    <a:schemeClr val="accent2">
                      <a:lumMod val="75000"/>
                    </a:schemeClr>
                  </a:gs>
                  <a:gs pos="82000">
                    <a:schemeClr val="bg1"/>
                  </a:gs>
                </a:gsLst>
                <a:lin ang="8100000" scaled="1"/>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 name="TextBox 4">
                <a:extLst>
                  <a:ext uri="{FF2B5EF4-FFF2-40B4-BE49-F238E27FC236}">
                    <a16:creationId xmlns:a16="http://schemas.microsoft.com/office/drawing/2014/main" id="{E4EE5FFA-B2D7-429B-847D-6D8CEB9D4A7A}"/>
                  </a:ext>
                </a:extLst>
              </p:cNvPr>
              <p:cNvSpPr txBox="1">
                <a:spLocks noChangeArrowheads="1"/>
              </p:cNvSpPr>
              <p:nvPr/>
            </p:nvSpPr>
            <p:spPr bwMode="auto">
              <a:xfrm>
                <a:off x="149604" y="5461410"/>
                <a:ext cx="1330795" cy="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i="1" dirty="0" err="1">
                    <a:latin typeface="Gabriola" panose="04040605051002020D02" pitchFamily="82" charset="0"/>
                  </a:rPr>
                  <a:t>extrafont</a:t>
                </a:r>
                <a:r>
                  <a:rPr lang="en-US" altLang="en-US" sz="1800" b="1" i="1" dirty="0">
                    <a:latin typeface="Arial Narrow" panose="020B0606020202030204" pitchFamily="34" charset="0"/>
                  </a:rPr>
                  <a:t> </a:t>
                </a:r>
              </a:p>
            </p:txBody>
          </p:sp>
        </p:grpSp>
        <p:sp>
          <p:nvSpPr>
            <p:cNvPr id="33" name="TextBox 4">
              <a:extLst>
                <a:ext uri="{FF2B5EF4-FFF2-40B4-BE49-F238E27FC236}">
                  <a16:creationId xmlns:a16="http://schemas.microsoft.com/office/drawing/2014/main" id="{B4F09DA2-ECCC-4FC8-9706-D751EBE18AC9}"/>
                </a:ext>
              </a:extLst>
            </p:cNvPr>
            <p:cNvSpPr txBox="1">
              <a:spLocks noChangeArrowheads="1"/>
            </p:cNvSpPr>
            <p:nvPr/>
          </p:nvSpPr>
          <p:spPr bwMode="auto">
            <a:xfrm>
              <a:off x="7349193" y="1946006"/>
              <a:ext cx="10160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b="1" i="1" dirty="0">
                  <a:solidFill>
                    <a:schemeClr val="bg1"/>
                  </a:solidFill>
                  <a:latin typeface="Brush Script MT" panose="03060802040406070304" pitchFamily="66" charset="0"/>
                </a:rPr>
                <a:t>R</a:t>
              </a:r>
            </a:p>
          </p:txBody>
        </p:sp>
      </p:grpSp>
      <p:sp>
        <p:nvSpPr>
          <p:cNvPr id="35" name="Content Placeholder 2">
            <a:extLst>
              <a:ext uri="{FF2B5EF4-FFF2-40B4-BE49-F238E27FC236}">
                <a16:creationId xmlns:a16="http://schemas.microsoft.com/office/drawing/2014/main" id="{1CA7242E-B087-47F5-8518-2FF0C3150F78}"/>
              </a:ext>
            </a:extLst>
          </p:cNvPr>
          <p:cNvSpPr txBox="1">
            <a:spLocks/>
          </p:cNvSpPr>
          <p:nvPr/>
        </p:nvSpPr>
        <p:spPr>
          <a:xfrm>
            <a:off x="3575548" y="1461931"/>
            <a:ext cx="2548981" cy="103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err="1"/>
              <a:t>Tidyverse</a:t>
            </a:r>
            <a:endParaRPr lang="en-US" sz="2400" dirty="0"/>
          </a:p>
          <a:p>
            <a:pPr marL="0" indent="0" algn="ctr">
              <a:buNone/>
            </a:pPr>
            <a:r>
              <a:rPr lang="en-US" sz="2400" i="1" dirty="0"/>
              <a:t>more on this later!</a:t>
            </a:r>
          </a:p>
        </p:txBody>
      </p:sp>
      <p:sp>
        <p:nvSpPr>
          <p:cNvPr id="36" name="Content Placeholder 2">
            <a:extLst>
              <a:ext uri="{FF2B5EF4-FFF2-40B4-BE49-F238E27FC236}">
                <a16:creationId xmlns:a16="http://schemas.microsoft.com/office/drawing/2014/main" id="{48E4EBCD-04DA-44DB-A6E4-724369983F2D}"/>
              </a:ext>
            </a:extLst>
          </p:cNvPr>
          <p:cNvSpPr txBox="1">
            <a:spLocks/>
          </p:cNvSpPr>
          <p:nvPr/>
        </p:nvSpPr>
        <p:spPr>
          <a:xfrm>
            <a:off x="6751840" y="4861467"/>
            <a:ext cx="4911840" cy="1259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err="1"/>
              <a:t>mgcv</a:t>
            </a:r>
            <a:r>
              <a:rPr lang="en-US" dirty="0"/>
              <a:t> or </a:t>
            </a:r>
            <a:r>
              <a:rPr lang="en-US" b="1" dirty="0" err="1"/>
              <a:t>nlme</a:t>
            </a:r>
            <a:r>
              <a:rPr lang="en-US" dirty="0"/>
              <a:t> for advanced modeling </a:t>
            </a:r>
          </a:p>
          <a:p>
            <a:pPr marL="0" lvl="1" indent="0">
              <a:buNone/>
            </a:pPr>
            <a:r>
              <a:rPr lang="en-US" b="1" dirty="0"/>
              <a:t>vegan</a:t>
            </a:r>
            <a:r>
              <a:rPr lang="en-US" dirty="0"/>
              <a:t> for multivariate statistics</a:t>
            </a:r>
          </a:p>
          <a:p>
            <a:pPr marL="0" indent="0">
              <a:buNone/>
            </a:pPr>
            <a:endParaRPr lang="en-US" dirty="0"/>
          </a:p>
        </p:txBody>
      </p:sp>
      <p:sp>
        <p:nvSpPr>
          <p:cNvPr id="37" name="Content Placeholder 2">
            <a:extLst>
              <a:ext uri="{FF2B5EF4-FFF2-40B4-BE49-F238E27FC236}">
                <a16:creationId xmlns:a16="http://schemas.microsoft.com/office/drawing/2014/main" id="{0F57F011-5F28-431A-837D-D65044B05965}"/>
              </a:ext>
            </a:extLst>
          </p:cNvPr>
          <p:cNvSpPr txBox="1">
            <a:spLocks/>
          </p:cNvSpPr>
          <p:nvPr/>
        </p:nvSpPr>
        <p:spPr>
          <a:xfrm>
            <a:off x="632221" y="374017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extrafont</a:t>
            </a:r>
            <a:r>
              <a:rPr lang="en-US" dirty="0"/>
              <a:t> for pretty fonts</a:t>
            </a:r>
          </a:p>
        </p:txBody>
      </p:sp>
      <p:sp>
        <p:nvSpPr>
          <p:cNvPr id="39" name="TextBox 38">
            <a:extLst>
              <a:ext uri="{FF2B5EF4-FFF2-40B4-BE49-F238E27FC236}">
                <a16:creationId xmlns:a16="http://schemas.microsoft.com/office/drawing/2014/main" id="{C328C076-4EDF-463C-BB1E-01D62440265A}"/>
              </a:ext>
            </a:extLst>
          </p:cNvPr>
          <p:cNvSpPr txBox="1"/>
          <p:nvPr/>
        </p:nvSpPr>
        <p:spPr>
          <a:xfrm>
            <a:off x="7991466" y="2643553"/>
            <a:ext cx="3981468" cy="830997"/>
          </a:xfrm>
          <a:prstGeom prst="rect">
            <a:avLst/>
          </a:prstGeom>
          <a:noFill/>
        </p:spPr>
        <p:txBody>
          <a:bodyPr wrap="square">
            <a:spAutoFit/>
          </a:bodyPr>
          <a:lstStyle/>
          <a:p>
            <a:r>
              <a:rPr lang="en-US" sz="2400" b="1" dirty="0"/>
              <a:t>scales</a:t>
            </a:r>
            <a:r>
              <a:rPr lang="en-US" sz="2400" dirty="0"/>
              <a:t> for dealing with ease of plotting axis scales </a:t>
            </a:r>
          </a:p>
        </p:txBody>
      </p:sp>
      <p:sp>
        <p:nvSpPr>
          <p:cNvPr id="40" name="Content Placeholder 2">
            <a:extLst>
              <a:ext uri="{FF2B5EF4-FFF2-40B4-BE49-F238E27FC236}">
                <a16:creationId xmlns:a16="http://schemas.microsoft.com/office/drawing/2014/main" id="{1EFE4A31-1483-4644-AC03-50FB3E2BA3A3}"/>
              </a:ext>
            </a:extLst>
          </p:cNvPr>
          <p:cNvSpPr txBox="1">
            <a:spLocks/>
          </p:cNvSpPr>
          <p:nvPr/>
        </p:nvSpPr>
        <p:spPr>
          <a:xfrm>
            <a:off x="7326773" y="3799662"/>
            <a:ext cx="4371321" cy="78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b="1" dirty="0"/>
              <a:t>here</a:t>
            </a:r>
            <a:r>
              <a:rPr lang="en-US" dirty="0"/>
              <a:t> for relative filenames (if you share / rename file directories), </a:t>
            </a:r>
          </a:p>
        </p:txBody>
      </p:sp>
      <p:pic>
        <p:nvPicPr>
          <p:cNvPr id="42" name="Picture 41">
            <a:extLst>
              <a:ext uri="{FF2B5EF4-FFF2-40B4-BE49-F238E27FC236}">
                <a16:creationId xmlns:a16="http://schemas.microsoft.com/office/drawing/2014/main" id="{C6FA81AC-335E-488D-9381-AFF02E36C4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7451" y="5463715"/>
            <a:ext cx="1177235" cy="1358725"/>
          </a:xfrm>
          <a:prstGeom prst="rect">
            <a:avLst/>
          </a:prstGeom>
        </p:spPr>
      </p:pic>
      <p:sp>
        <p:nvSpPr>
          <p:cNvPr id="43" name="Content Placeholder 2">
            <a:extLst>
              <a:ext uri="{FF2B5EF4-FFF2-40B4-BE49-F238E27FC236}">
                <a16:creationId xmlns:a16="http://schemas.microsoft.com/office/drawing/2014/main" id="{65F12C8B-1BB7-4583-B186-C54690AEA76D}"/>
              </a:ext>
            </a:extLst>
          </p:cNvPr>
          <p:cNvSpPr txBox="1">
            <a:spLocks/>
          </p:cNvSpPr>
          <p:nvPr/>
        </p:nvSpPr>
        <p:spPr>
          <a:xfrm>
            <a:off x="-267979" y="5771309"/>
            <a:ext cx="4048522" cy="285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buNone/>
            </a:pPr>
            <a:r>
              <a:rPr lang="en-US" b="1" dirty="0" err="1"/>
              <a:t>cowplot</a:t>
            </a:r>
            <a:r>
              <a:rPr lang="en-US" dirty="0"/>
              <a:t> or </a:t>
            </a:r>
            <a:r>
              <a:rPr lang="en-US" b="1" dirty="0"/>
              <a:t>patchwork</a:t>
            </a:r>
            <a:r>
              <a:rPr lang="en-US" dirty="0"/>
              <a:t> to put multiple plots together </a:t>
            </a:r>
          </a:p>
          <a:p>
            <a:pPr marL="0" indent="0">
              <a:buNone/>
            </a:pPr>
            <a:endParaRPr lang="en-US" dirty="0"/>
          </a:p>
        </p:txBody>
      </p:sp>
      <p:pic>
        <p:nvPicPr>
          <p:cNvPr id="9" name="Picture 8">
            <a:extLst>
              <a:ext uri="{FF2B5EF4-FFF2-40B4-BE49-F238E27FC236}">
                <a16:creationId xmlns:a16="http://schemas.microsoft.com/office/drawing/2014/main" id="{339D7DEE-C692-4ADD-AAAB-3CCA51061128}"/>
              </a:ext>
            </a:extLst>
          </p:cNvPr>
          <p:cNvPicPr>
            <a:picLocks noChangeAspect="1"/>
          </p:cNvPicPr>
          <p:nvPr/>
        </p:nvPicPr>
        <p:blipFill rotWithShape="1">
          <a:blip r:embed="rId10">
            <a:extLst>
              <a:ext uri="{28A0092B-C50C-407E-A947-70E740481C1C}">
                <a14:useLocalDpi xmlns:a14="http://schemas.microsoft.com/office/drawing/2010/main" val="0"/>
              </a:ext>
            </a:extLst>
          </a:blip>
          <a:srcRect l="11011" t="6227" r="48321" b="76500"/>
          <a:stretch/>
        </p:blipFill>
        <p:spPr>
          <a:xfrm>
            <a:off x="6215256" y="3853903"/>
            <a:ext cx="1055078" cy="385761"/>
          </a:xfrm>
          <a:prstGeom prst="ellipse">
            <a:avLst/>
          </a:prstGeom>
        </p:spPr>
      </p:pic>
      <p:pic>
        <p:nvPicPr>
          <p:cNvPr id="38" name="Picture 37">
            <a:extLst>
              <a:ext uri="{FF2B5EF4-FFF2-40B4-BE49-F238E27FC236}">
                <a16:creationId xmlns:a16="http://schemas.microsoft.com/office/drawing/2014/main" id="{11D0AF13-F561-4B1B-B8C4-7BB164B61AEF}"/>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4426" t="2491" r="6751" b="77207"/>
          <a:stretch/>
        </p:blipFill>
        <p:spPr>
          <a:xfrm>
            <a:off x="6329302" y="4171574"/>
            <a:ext cx="859035" cy="386674"/>
          </a:xfrm>
          <a:prstGeom prst="hexagon">
            <a:avLst/>
          </a:prstGeom>
        </p:spPr>
      </p:pic>
    </p:spTree>
    <p:extLst>
      <p:ext uri="{BB962C8B-B14F-4D97-AF65-F5344CB8AC3E}">
        <p14:creationId xmlns:p14="http://schemas.microsoft.com/office/powerpoint/2010/main" val="16979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7" grpId="0"/>
      <p:bldP spid="39" grpId="0"/>
      <p:bldP spid="40" grpId="0"/>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969-245A-4501-AC1A-39417381C507}"/>
              </a:ext>
            </a:extLst>
          </p:cNvPr>
          <p:cNvSpPr>
            <a:spLocks noGrp="1"/>
          </p:cNvSpPr>
          <p:nvPr>
            <p:ph type="title"/>
          </p:nvPr>
        </p:nvSpPr>
        <p:spPr/>
        <p:txBody>
          <a:bodyPr/>
          <a:lstStyle/>
          <a:p>
            <a:r>
              <a:rPr lang="en-US" dirty="0"/>
              <a:t>A Typical Analysis Workflow</a:t>
            </a:r>
          </a:p>
        </p:txBody>
      </p:sp>
      <p:pic>
        <p:nvPicPr>
          <p:cNvPr id="6" name="Content Placeholder 5" descr="Diagram&#10;&#10;Description automatically generated">
            <a:extLst>
              <a:ext uri="{FF2B5EF4-FFF2-40B4-BE49-F238E27FC236}">
                <a16:creationId xmlns:a16="http://schemas.microsoft.com/office/drawing/2014/main" id="{C8CB2578-1B85-4322-B7B5-AABA07C4E5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2010" y="1825625"/>
            <a:ext cx="8047979" cy="4351338"/>
          </a:xfrm>
        </p:spPr>
      </p:pic>
      <p:sp>
        <p:nvSpPr>
          <p:cNvPr id="4" name="Slide Number Placeholder 3">
            <a:extLst>
              <a:ext uri="{FF2B5EF4-FFF2-40B4-BE49-F238E27FC236}">
                <a16:creationId xmlns:a16="http://schemas.microsoft.com/office/drawing/2014/main" id="{8EB17D72-8884-4F65-B5C1-328A1CEA120D}"/>
              </a:ext>
            </a:extLst>
          </p:cNvPr>
          <p:cNvSpPr>
            <a:spLocks noGrp="1"/>
          </p:cNvSpPr>
          <p:nvPr>
            <p:ph type="sldNum" sz="quarter" idx="12"/>
          </p:nvPr>
        </p:nvSpPr>
        <p:spPr/>
        <p:txBody>
          <a:bodyPr/>
          <a:lstStyle/>
          <a:p>
            <a:fld id="{6D95AE55-B5F4-483D-AEFF-E8059F5502F5}" type="slidenum">
              <a:rPr lang="en-US" smtClean="0"/>
              <a:t>48</a:t>
            </a:fld>
            <a:endParaRPr lang="en-US"/>
          </a:p>
        </p:txBody>
      </p:sp>
    </p:spTree>
    <p:extLst>
      <p:ext uri="{BB962C8B-B14F-4D97-AF65-F5344CB8AC3E}">
        <p14:creationId xmlns:p14="http://schemas.microsoft.com/office/powerpoint/2010/main" val="156826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AC065-B95D-43FF-B49C-6419A82A81A7}"/>
              </a:ext>
            </a:extLst>
          </p:cNvPr>
          <p:cNvSpPr>
            <a:spLocks noGrp="1"/>
          </p:cNvSpPr>
          <p:nvPr>
            <p:ph type="title"/>
          </p:nvPr>
        </p:nvSpPr>
        <p:spPr>
          <a:xfrm>
            <a:off x="838200" y="2092916"/>
            <a:ext cx="10515600" cy="1325563"/>
          </a:xfrm>
        </p:spPr>
        <p:txBody>
          <a:bodyPr/>
          <a:lstStyle/>
          <a:p>
            <a:r>
              <a:rPr lang="en-US" dirty="0"/>
              <a:t>But Wait! There’s More!</a:t>
            </a:r>
          </a:p>
        </p:txBody>
      </p:sp>
      <p:sp>
        <p:nvSpPr>
          <p:cNvPr id="2" name="Slide Number Placeholder 1">
            <a:extLst>
              <a:ext uri="{FF2B5EF4-FFF2-40B4-BE49-F238E27FC236}">
                <a16:creationId xmlns:a16="http://schemas.microsoft.com/office/drawing/2014/main" id="{F955946B-48F8-4F92-9450-1605033249B4}"/>
              </a:ext>
            </a:extLst>
          </p:cNvPr>
          <p:cNvSpPr>
            <a:spLocks noGrp="1"/>
          </p:cNvSpPr>
          <p:nvPr>
            <p:ph type="sldNum" sz="quarter" idx="12"/>
          </p:nvPr>
        </p:nvSpPr>
        <p:spPr/>
        <p:txBody>
          <a:bodyPr/>
          <a:lstStyle/>
          <a:p>
            <a:fld id="{6D95AE55-B5F4-483D-AEFF-E8059F5502F5}" type="slidenum">
              <a:rPr lang="en-US" smtClean="0"/>
              <a:t>49</a:t>
            </a:fld>
            <a:endParaRPr lang="en-US"/>
          </a:p>
        </p:txBody>
      </p:sp>
    </p:spTree>
    <p:extLst>
      <p:ext uri="{BB962C8B-B14F-4D97-AF65-F5344CB8AC3E}">
        <p14:creationId xmlns:p14="http://schemas.microsoft.com/office/powerpoint/2010/main" val="3512222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1FB-D159-4FD1-8F86-72EFE5A1C7E7}"/>
              </a:ext>
            </a:extLst>
          </p:cNvPr>
          <p:cNvSpPr>
            <a:spLocks noGrp="1"/>
          </p:cNvSpPr>
          <p:nvPr>
            <p:ph type="title"/>
          </p:nvPr>
        </p:nvSpPr>
        <p:spPr/>
        <p:txBody>
          <a:bodyPr/>
          <a:lstStyle/>
          <a:p>
            <a:r>
              <a:rPr lang="en-US" dirty="0"/>
              <a:t>Friday</a:t>
            </a:r>
          </a:p>
        </p:txBody>
      </p:sp>
      <p:sp>
        <p:nvSpPr>
          <p:cNvPr id="4" name="Slide Number Placeholder 3">
            <a:extLst>
              <a:ext uri="{FF2B5EF4-FFF2-40B4-BE49-F238E27FC236}">
                <a16:creationId xmlns:a16="http://schemas.microsoft.com/office/drawing/2014/main" id="{C0870503-D512-448F-8F00-BB844688BDC8}"/>
              </a:ext>
            </a:extLst>
          </p:cNvPr>
          <p:cNvSpPr>
            <a:spLocks noGrp="1"/>
          </p:cNvSpPr>
          <p:nvPr>
            <p:ph type="sldNum" sz="quarter" idx="12"/>
          </p:nvPr>
        </p:nvSpPr>
        <p:spPr/>
        <p:txBody>
          <a:bodyPr/>
          <a:lstStyle/>
          <a:p>
            <a:fld id="{6D95AE55-B5F4-483D-AEFF-E8059F5502F5}" type="slidenum">
              <a:rPr lang="en-US" smtClean="0"/>
              <a:t>5</a:t>
            </a:fld>
            <a:endParaRPr lang="en-US"/>
          </a:p>
        </p:txBody>
      </p:sp>
      <p:sp>
        <p:nvSpPr>
          <p:cNvPr id="5" name="Content Placeholder 2">
            <a:extLst>
              <a:ext uri="{FF2B5EF4-FFF2-40B4-BE49-F238E27FC236}">
                <a16:creationId xmlns:a16="http://schemas.microsoft.com/office/drawing/2014/main" id="{74186E8D-D29C-40D4-9691-CBCE1B892EC9}"/>
              </a:ext>
            </a:extLst>
          </p:cNvPr>
          <p:cNvSpPr>
            <a:spLocks noGrp="1"/>
          </p:cNvSpPr>
          <p:nvPr>
            <p:ph idx="1"/>
          </p:nvPr>
        </p:nvSpPr>
        <p:spPr>
          <a:xfrm>
            <a:off x="838200" y="1825625"/>
            <a:ext cx="5509437" cy="4351338"/>
          </a:xfrm>
        </p:spPr>
        <p:txBody>
          <a:bodyPr/>
          <a:lstStyle/>
          <a:p>
            <a:pPr marL="0" indent="0">
              <a:buNone/>
            </a:pPr>
            <a:r>
              <a:rPr lang="en-US" i="1" dirty="0"/>
              <a:t>09:00–10:30</a:t>
            </a:r>
            <a:r>
              <a:rPr lang="en-US" dirty="0"/>
              <a:t>   5 – Charts</a:t>
            </a:r>
          </a:p>
          <a:p>
            <a:pPr marL="0" indent="0">
              <a:buNone/>
            </a:pPr>
            <a:r>
              <a:rPr lang="en-US" i="1" dirty="0"/>
              <a:t>10:30–11:30</a:t>
            </a:r>
            <a:r>
              <a:rPr lang="en-US" dirty="0"/>
              <a:t>   6 – </a:t>
            </a:r>
            <a:r>
              <a:rPr lang="en-US" sz="2800" dirty="0"/>
              <a:t>Basics Analysis</a:t>
            </a:r>
            <a:endParaRPr lang="en-US" dirty="0"/>
          </a:p>
          <a:p>
            <a:pPr marL="0" indent="0">
              <a:buNone/>
            </a:pPr>
            <a:r>
              <a:rPr lang="en-US" i="1" dirty="0"/>
              <a:t>11:30–12:00</a:t>
            </a:r>
            <a:r>
              <a:rPr lang="en-US" dirty="0"/>
              <a:t>   7 – </a:t>
            </a:r>
            <a:r>
              <a:rPr lang="en-US" dirty="0" err="1"/>
              <a:t>Tidyverse</a:t>
            </a:r>
            <a:endParaRPr lang="en-US" dirty="0"/>
          </a:p>
          <a:p>
            <a:pPr marL="0" indent="0">
              <a:buNone/>
            </a:pPr>
            <a:r>
              <a:rPr lang="en-US" i="1" dirty="0"/>
              <a:t>12:00–13:00</a:t>
            </a:r>
            <a:r>
              <a:rPr lang="en-US" dirty="0"/>
              <a:t>   Lunch</a:t>
            </a:r>
          </a:p>
          <a:p>
            <a:pPr marL="0" indent="0">
              <a:buNone/>
            </a:pPr>
            <a:r>
              <a:rPr lang="en-US" i="1" dirty="0"/>
              <a:t>13:00–14:00</a:t>
            </a:r>
            <a:r>
              <a:rPr lang="en-US" dirty="0"/>
              <a:t>   Project</a:t>
            </a:r>
          </a:p>
          <a:p>
            <a:pPr marL="0" indent="0">
              <a:buNone/>
            </a:pPr>
            <a:r>
              <a:rPr lang="en-US" i="1" dirty="0"/>
              <a:t>14:00–14:30</a:t>
            </a:r>
            <a:r>
              <a:rPr lang="en-US" dirty="0"/>
              <a:t>   Concluding Thoughts</a:t>
            </a:r>
          </a:p>
        </p:txBody>
      </p:sp>
      <p:sp>
        <p:nvSpPr>
          <p:cNvPr id="6" name="Content Placeholder 2">
            <a:extLst>
              <a:ext uri="{FF2B5EF4-FFF2-40B4-BE49-F238E27FC236}">
                <a16:creationId xmlns:a16="http://schemas.microsoft.com/office/drawing/2014/main" id="{37E735ED-C601-4F18-9F8E-6A85158565DE}"/>
              </a:ext>
            </a:extLst>
          </p:cNvPr>
          <p:cNvSpPr txBox="1">
            <a:spLocks/>
          </p:cNvSpPr>
          <p:nvPr/>
        </p:nvSpPr>
        <p:spPr>
          <a:xfrm>
            <a:off x="6773196" y="1413144"/>
            <a:ext cx="4917558" cy="4115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Project!</a:t>
            </a:r>
          </a:p>
          <a:p>
            <a:pPr marL="0" indent="0">
              <a:buFont typeface="Arial" panose="020B0604020202020204" pitchFamily="34" charset="0"/>
              <a:buNone/>
            </a:pPr>
            <a:r>
              <a:rPr lang="en-US" dirty="0"/>
              <a:t>Throughout today, think of the project that you’ll work on Friday, especially whether any of issues we’ll discuss pertain to your dataset.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7207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51126-A266-41EC-95BB-BDE3FDB21AAF}"/>
              </a:ext>
            </a:extLst>
          </p:cNvPr>
          <p:cNvSpPr>
            <a:spLocks noGrp="1"/>
          </p:cNvSpPr>
          <p:nvPr>
            <p:ph type="title"/>
          </p:nvPr>
        </p:nvSpPr>
        <p:spPr/>
        <p:txBody>
          <a:bodyPr/>
          <a:lstStyle/>
          <a:p>
            <a:r>
              <a:rPr lang="en-US" dirty="0"/>
              <a:t>Data Do’s &amp; Data Don’ts </a:t>
            </a:r>
          </a:p>
        </p:txBody>
      </p:sp>
      <p:sp>
        <p:nvSpPr>
          <p:cNvPr id="4" name="Content Placeholder 3">
            <a:extLst>
              <a:ext uri="{FF2B5EF4-FFF2-40B4-BE49-F238E27FC236}">
                <a16:creationId xmlns:a16="http://schemas.microsoft.com/office/drawing/2014/main" id="{622526AC-7E7A-498F-9751-BA674743F594}"/>
              </a:ext>
            </a:extLst>
          </p:cNvPr>
          <p:cNvSpPr>
            <a:spLocks noGrp="1"/>
          </p:cNvSpPr>
          <p:nvPr>
            <p:ph idx="1"/>
          </p:nvPr>
        </p:nvSpPr>
        <p:spPr>
          <a:xfrm>
            <a:off x="446567" y="1616149"/>
            <a:ext cx="11355573" cy="5056382"/>
          </a:xfrm>
        </p:spPr>
        <p:txBody>
          <a:bodyPr>
            <a:normAutofit/>
          </a:bodyPr>
          <a:lstStyle/>
          <a:p>
            <a:r>
              <a:rPr lang="en-US" dirty="0"/>
              <a:t>Don’t use summarized data (if possible)</a:t>
            </a:r>
          </a:p>
          <a:p>
            <a:pPr>
              <a:spcBef>
                <a:spcPts val="3600"/>
              </a:spcBef>
            </a:pPr>
            <a:r>
              <a:rPr lang="en-US" dirty="0"/>
              <a:t>To the extent possible, do cleanup in R so that if you re-download from </a:t>
            </a:r>
            <a:r>
              <a:rPr lang="en-US" dirty="0" err="1"/>
              <a:t>OceanAK</a:t>
            </a:r>
            <a:r>
              <a:rPr lang="en-US" dirty="0"/>
              <a:t> you don’t have to spend time changing things</a:t>
            </a:r>
          </a:p>
          <a:p>
            <a:pPr lvl="1"/>
            <a:r>
              <a:rPr lang="en-US" dirty="0"/>
              <a:t>Starting out, it’s completely fine to clean things up in Excel first</a:t>
            </a:r>
          </a:p>
          <a:p>
            <a:pPr>
              <a:spcBef>
                <a:spcPts val="3600"/>
              </a:spcBef>
            </a:pPr>
            <a:r>
              <a:rPr lang="en-US" dirty="0"/>
              <a:t>Don’t use “tabled” data, e.g., Year by Stream</a:t>
            </a:r>
          </a:p>
          <a:p>
            <a:pPr lvl="1"/>
            <a:r>
              <a:rPr lang="en-US" dirty="0"/>
              <a:t>Use “long” format with many rows where each row is a year and a stream</a:t>
            </a:r>
          </a:p>
          <a:p>
            <a:pPr>
              <a:spcBef>
                <a:spcPts val="3600"/>
              </a:spcBef>
            </a:pPr>
            <a:r>
              <a:rPr lang="en-US" dirty="0"/>
              <a:t>Use “tidy” data where:</a:t>
            </a:r>
          </a:p>
          <a:p>
            <a:pPr marL="457200" lvl="1" indent="0">
              <a:buNone/>
            </a:pPr>
            <a:r>
              <a:rPr lang="en-US" dirty="0"/>
              <a:t>- Every column is variable.   - Every row is an observation.    - Every cell is a single value.</a:t>
            </a:r>
            <a:endParaRPr lang="en-US" dirty="0">
              <a:hlinkClick r:id="rId3"/>
            </a:endParaRPr>
          </a:p>
          <a:p>
            <a:pPr lvl="1"/>
            <a:r>
              <a:rPr lang="en-US" dirty="0">
                <a:hlinkClick r:id="rId3"/>
              </a:rPr>
              <a:t>More info here</a:t>
            </a:r>
            <a:endParaRPr lang="en-US" dirty="0"/>
          </a:p>
          <a:p>
            <a:endParaRPr lang="en-US" dirty="0"/>
          </a:p>
        </p:txBody>
      </p:sp>
      <p:sp>
        <p:nvSpPr>
          <p:cNvPr id="5" name="Slide Number Placeholder 4">
            <a:extLst>
              <a:ext uri="{FF2B5EF4-FFF2-40B4-BE49-F238E27FC236}">
                <a16:creationId xmlns:a16="http://schemas.microsoft.com/office/drawing/2014/main" id="{E96AE24A-84E8-40ED-95ED-2E44A87F9D8D}"/>
              </a:ext>
            </a:extLst>
          </p:cNvPr>
          <p:cNvSpPr>
            <a:spLocks noGrp="1"/>
          </p:cNvSpPr>
          <p:nvPr>
            <p:ph type="sldNum" sz="quarter" idx="12"/>
          </p:nvPr>
        </p:nvSpPr>
        <p:spPr/>
        <p:txBody>
          <a:bodyPr/>
          <a:lstStyle/>
          <a:p>
            <a:fld id="{6D95AE55-B5F4-483D-AEFF-E8059F5502F5}" type="slidenum">
              <a:rPr lang="en-US" smtClean="0"/>
              <a:t>50</a:t>
            </a:fld>
            <a:endParaRPr lang="en-US"/>
          </a:p>
        </p:txBody>
      </p:sp>
    </p:spTree>
    <p:extLst>
      <p:ext uri="{BB962C8B-B14F-4D97-AF65-F5344CB8AC3E}">
        <p14:creationId xmlns:p14="http://schemas.microsoft.com/office/powerpoint/2010/main" val="358143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51</a:t>
            </a:fld>
            <a:endParaRPr lang="en-US"/>
          </a:p>
        </p:txBody>
      </p:sp>
      <p:sp>
        <p:nvSpPr>
          <p:cNvPr id="10" name="TextBox 9">
            <a:extLst>
              <a:ext uri="{FF2B5EF4-FFF2-40B4-BE49-F238E27FC236}">
                <a16:creationId xmlns:a16="http://schemas.microsoft.com/office/drawing/2014/main" id="{845541AE-E859-4659-82EA-223A6121AFCB}"/>
              </a:ext>
            </a:extLst>
          </p:cNvPr>
          <p:cNvSpPr txBox="1"/>
          <p:nvPr/>
        </p:nvSpPr>
        <p:spPr>
          <a:xfrm>
            <a:off x="2733774" y="1292724"/>
            <a:ext cx="6900420" cy="584775"/>
          </a:xfrm>
          <a:prstGeom prst="rect">
            <a:avLst/>
          </a:prstGeom>
          <a:noFill/>
        </p:spPr>
        <p:txBody>
          <a:bodyPr wrap="square" rtlCol="0">
            <a:spAutoFit/>
          </a:bodyPr>
          <a:lstStyle/>
          <a:p>
            <a:pPr algn="ctr"/>
            <a:r>
              <a:rPr lang="en-US" sz="3200" dirty="0"/>
              <a:t>Which of these datasets are tidy data?</a:t>
            </a:r>
          </a:p>
        </p:txBody>
      </p:sp>
      <p:sp>
        <p:nvSpPr>
          <p:cNvPr id="12" name="TextBox 11">
            <a:extLst>
              <a:ext uri="{FF2B5EF4-FFF2-40B4-BE49-F238E27FC236}">
                <a16:creationId xmlns:a16="http://schemas.microsoft.com/office/drawing/2014/main" id="{8194359D-2472-4EDD-8ECE-F3F3A48D8D4B}"/>
              </a:ext>
            </a:extLst>
          </p:cNvPr>
          <p:cNvSpPr txBox="1"/>
          <p:nvPr/>
        </p:nvSpPr>
        <p:spPr>
          <a:xfrm>
            <a:off x="1794164" y="5625207"/>
            <a:ext cx="4593303" cy="1077218"/>
          </a:xfrm>
          <a:prstGeom prst="rect">
            <a:avLst/>
          </a:prstGeom>
          <a:noFill/>
        </p:spPr>
        <p:txBody>
          <a:bodyPr wrap="square" rtlCol="0">
            <a:spAutoFit/>
          </a:bodyPr>
          <a:lstStyle/>
          <a:p>
            <a:pPr algn="ctr"/>
            <a:r>
              <a:rPr lang="en-US" sz="3200" dirty="0"/>
              <a:t>This one!</a:t>
            </a:r>
          </a:p>
          <a:p>
            <a:pPr algn="ctr"/>
            <a:r>
              <a:rPr lang="en-US" sz="3200" dirty="0"/>
              <a:t>Any guesses why?</a:t>
            </a:r>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2359186023"/>
              </p:ext>
            </p:extLst>
          </p:nvPr>
        </p:nvGraphicFramePr>
        <p:xfrm>
          <a:off x="267637" y="2484120"/>
          <a:ext cx="4207156" cy="188976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895279">
                  <a:extLst>
                    <a:ext uri="{9D8B030D-6E8A-4147-A177-3AD203B41FA5}">
                      <a16:colId xmlns:a16="http://schemas.microsoft.com/office/drawing/2014/main" val="519276145"/>
                    </a:ext>
                  </a:extLst>
                </a:gridCol>
                <a:gridCol w="1069967">
                  <a:extLst>
                    <a:ext uri="{9D8B030D-6E8A-4147-A177-3AD203B41FA5}">
                      <a16:colId xmlns:a16="http://schemas.microsoft.com/office/drawing/2014/main" val="1879728500"/>
                    </a:ext>
                  </a:extLst>
                </a:gridCol>
                <a:gridCol w="1401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tabLst>
                          <a:tab pos="800100" algn="l"/>
                        </a:tabLst>
                      </a:pPr>
                      <a:r>
                        <a:rPr lang="en-US" sz="2000" dirty="0"/>
                        <a:t>Berners River</a:t>
                      </a:r>
                      <a:endParaRPr lang="en-US" sz="2000" dirty="0">
                        <a:latin typeface="+mn-lt"/>
                      </a:endParaRPr>
                    </a:p>
                  </a:txBody>
                  <a:tcPr/>
                </a:tc>
                <a:tc>
                  <a:txBody>
                    <a:bodyPr/>
                    <a:lstStyle/>
                    <a:p>
                      <a:pPr algn="ctr"/>
                      <a:r>
                        <a:rPr lang="en-US" sz="2000" dirty="0"/>
                        <a:t>Hugh Smith Lake</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4101095527"/>
              </p:ext>
            </p:extLst>
          </p:nvPr>
        </p:nvGraphicFramePr>
        <p:xfrm>
          <a:off x="6760498" y="2135724"/>
          <a:ext cx="3637338" cy="3962400"/>
        </p:xfrm>
        <a:graphic>
          <a:graphicData uri="http://schemas.openxmlformats.org/drawingml/2006/table">
            <a:tbl>
              <a:tblPr firstRow="1" bandRow="1">
                <a:tableStyleId>{9D7B26C5-4107-4FEC-AEDC-1716B250A1EF}</a:tableStyleId>
              </a:tblPr>
              <a:tblGrid>
                <a:gridCol w="840688">
                  <a:extLst>
                    <a:ext uri="{9D8B030D-6E8A-4147-A177-3AD203B41FA5}">
                      <a16:colId xmlns:a16="http://schemas.microsoft.com/office/drawing/2014/main" val="640234232"/>
                    </a:ext>
                  </a:extLst>
                </a:gridCol>
                <a:gridCol w="1776428">
                  <a:extLst>
                    <a:ext uri="{9D8B030D-6E8A-4147-A177-3AD203B41FA5}">
                      <a16:colId xmlns:a16="http://schemas.microsoft.com/office/drawing/2014/main" val="519276145"/>
                    </a:ext>
                  </a:extLst>
                </a:gridCol>
                <a:gridCol w="1020222">
                  <a:extLst>
                    <a:ext uri="{9D8B030D-6E8A-4147-A177-3AD203B41FA5}">
                      <a16:colId xmlns:a16="http://schemas.microsoft.com/office/drawing/2014/main" val="20376579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extLst>
                  <a:ext uri="{0D108BD9-81ED-4DB2-BD59-A6C34878D82A}">
                    <a16:rowId xmlns:a16="http://schemas.microsoft.com/office/drawing/2014/main" val="1645221756"/>
                  </a:ext>
                </a:extLst>
              </a:tr>
            </a:tbl>
          </a:graphicData>
        </a:graphic>
      </p:graphicFrame>
      <p:cxnSp>
        <p:nvCxnSpPr>
          <p:cNvPr id="13" name="Straight Arrow Connector 12">
            <a:extLst>
              <a:ext uri="{FF2B5EF4-FFF2-40B4-BE49-F238E27FC236}">
                <a16:creationId xmlns:a16="http://schemas.microsoft.com/office/drawing/2014/main" id="{07A9E5E0-71CB-4BB1-9252-B864E6ABD0D3}"/>
              </a:ext>
            </a:extLst>
          </p:cNvPr>
          <p:cNvCxnSpPr>
            <a:cxnSpLocks/>
          </p:cNvCxnSpPr>
          <p:nvPr/>
        </p:nvCxnSpPr>
        <p:spPr>
          <a:xfrm flipV="1">
            <a:off x="5431503" y="5565276"/>
            <a:ext cx="1045039" cy="4852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3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42C-98C0-466E-AB32-364388FD03C7}"/>
              </a:ext>
            </a:extLst>
          </p:cNvPr>
          <p:cNvSpPr>
            <a:spLocks noGrp="1"/>
          </p:cNvSpPr>
          <p:nvPr>
            <p:ph type="title"/>
          </p:nvPr>
        </p:nvSpPr>
        <p:spPr/>
        <p:txBody>
          <a:bodyPr/>
          <a:lstStyle/>
          <a:p>
            <a:r>
              <a:rPr lang="en-US" dirty="0"/>
              <a:t>Tidy vs non-tidy data</a:t>
            </a:r>
          </a:p>
        </p:txBody>
      </p:sp>
      <p:sp>
        <p:nvSpPr>
          <p:cNvPr id="4" name="Slide Number Placeholder 3">
            <a:extLst>
              <a:ext uri="{FF2B5EF4-FFF2-40B4-BE49-F238E27FC236}">
                <a16:creationId xmlns:a16="http://schemas.microsoft.com/office/drawing/2014/main" id="{30BB3C7C-3161-44C6-868B-6EE71E908460}"/>
              </a:ext>
            </a:extLst>
          </p:cNvPr>
          <p:cNvSpPr>
            <a:spLocks noGrp="1"/>
          </p:cNvSpPr>
          <p:nvPr>
            <p:ph type="sldNum" sz="quarter" idx="12"/>
          </p:nvPr>
        </p:nvSpPr>
        <p:spPr/>
        <p:txBody>
          <a:bodyPr/>
          <a:lstStyle/>
          <a:p>
            <a:fld id="{6D95AE55-B5F4-483D-AEFF-E8059F5502F5}" type="slidenum">
              <a:rPr lang="en-US" smtClean="0"/>
              <a:t>52</a:t>
            </a:fld>
            <a:endParaRPr lang="en-US"/>
          </a:p>
        </p:txBody>
      </p:sp>
      <p:graphicFrame>
        <p:nvGraphicFramePr>
          <p:cNvPr id="3" name="Table 4">
            <a:extLst>
              <a:ext uri="{FF2B5EF4-FFF2-40B4-BE49-F238E27FC236}">
                <a16:creationId xmlns:a16="http://schemas.microsoft.com/office/drawing/2014/main" id="{7114020E-8AB5-4878-8ACD-F37DCC6D37B1}"/>
              </a:ext>
            </a:extLst>
          </p:cNvPr>
          <p:cNvGraphicFramePr>
            <a:graphicFrameLocks noGrp="1"/>
          </p:cNvGraphicFramePr>
          <p:nvPr>
            <p:extLst>
              <p:ext uri="{D42A27DB-BD31-4B8C-83A1-F6EECF244321}">
                <p14:modId xmlns:p14="http://schemas.microsoft.com/office/powerpoint/2010/main" val="748977133"/>
              </p:ext>
            </p:extLst>
          </p:nvPr>
        </p:nvGraphicFramePr>
        <p:xfrm>
          <a:off x="267635" y="2484120"/>
          <a:ext cx="5937222" cy="1889760"/>
        </p:xfrm>
        <a:graphic>
          <a:graphicData uri="http://schemas.openxmlformats.org/drawingml/2006/table">
            <a:tbl>
              <a:tblPr firstRow="1" bandRow="1">
                <a:tableStyleId>{9D7B26C5-4107-4FEC-AEDC-1716B250A1EF}</a:tableStyleId>
              </a:tblPr>
              <a:tblGrid>
                <a:gridCol w="814090">
                  <a:extLst>
                    <a:ext uri="{9D8B030D-6E8A-4147-A177-3AD203B41FA5}">
                      <a16:colId xmlns:a16="http://schemas.microsoft.com/office/drawing/2014/main" val="640234232"/>
                    </a:ext>
                  </a:extLst>
                </a:gridCol>
                <a:gridCol w="879730">
                  <a:extLst>
                    <a:ext uri="{9D8B030D-6E8A-4147-A177-3AD203B41FA5}">
                      <a16:colId xmlns:a16="http://schemas.microsoft.com/office/drawing/2014/main" val="519276145"/>
                    </a:ext>
                  </a:extLst>
                </a:gridCol>
                <a:gridCol w="1075659">
                  <a:extLst>
                    <a:ext uri="{9D8B030D-6E8A-4147-A177-3AD203B41FA5}">
                      <a16:colId xmlns:a16="http://schemas.microsoft.com/office/drawing/2014/main" val="1879728500"/>
                    </a:ext>
                  </a:extLst>
                </a:gridCol>
                <a:gridCol w="1502229">
                  <a:extLst>
                    <a:ext uri="{9D8B030D-6E8A-4147-A177-3AD203B41FA5}">
                      <a16:colId xmlns:a16="http://schemas.microsoft.com/office/drawing/2014/main" val="2037657942"/>
                    </a:ext>
                  </a:extLst>
                </a:gridCol>
                <a:gridCol w="1665514">
                  <a:extLst>
                    <a:ext uri="{9D8B030D-6E8A-4147-A177-3AD203B41FA5}">
                      <a16:colId xmlns:a16="http://schemas.microsoft.com/office/drawing/2014/main" val="238880982"/>
                    </a:ext>
                  </a:extLst>
                </a:gridCol>
              </a:tblGrid>
              <a:tr h="370840">
                <a:tc>
                  <a:txBody>
                    <a:bodyPr/>
                    <a:lstStyle/>
                    <a:p>
                      <a:pPr algn="ctr"/>
                      <a:r>
                        <a:rPr lang="en-US" sz="2000" dirty="0"/>
                        <a:t>Year</a:t>
                      </a:r>
                      <a:endParaRPr lang="en-US" sz="2000" dirty="0">
                        <a:latin typeface="+mn-lt"/>
                      </a:endParaRPr>
                    </a:p>
                  </a:txBody>
                  <a:tcPr anchor="b"/>
                </a:tc>
                <a:tc>
                  <a:txBody>
                    <a:bodyPr/>
                    <a:lstStyle/>
                    <a:p>
                      <a:pPr algn="ctr"/>
                      <a:r>
                        <a:rPr lang="en-US" sz="2000" dirty="0"/>
                        <a:t>Auke Creek</a:t>
                      </a:r>
                      <a:endParaRPr lang="en-US" sz="2000" dirty="0">
                        <a:latin typeface="+mn-lt"/>
                      </a:endParaRPr>
                    </a:p>
                  </a:txBody>
                  <a:tcPr anchor="b"/>
                </a:tc>
                <a:tc>
                  <a:txBody>
                    <a:bodyPr/>
                    <a:lstStyle/>
                    <a:p>
                      <a:pPr algn="ctr">
                        <a:tabLst>
                          <a:tab pos="800100" algn="l"/>
                        </a:tabLst>
                      </a:pPr>
                      <a:r>
                        <a:rPr lang="en-US" sz="2000" dirty="0"/>
                        <a:t>Berners River</a:t>
                      </a:r>
                      <a:endParaRPr lang="en-US" sz="2000" dirty="0">
                        <a:latin typeface="+mn-lt"/>
                      </a:endParaRPr>
                    </a:p>
                  </a:txBody>
                  <a:tcPr anchor="b"/>
                </a:tc>
                <a:tc>
                  <a:txBody>
                    <a:bodyPr/>
                    <a:lstStyle/>
                    <a:p>
                      <a:pPr algn="ctr"/>
                      <a:r>
                        <a:rPr lang="en-US" sz="2000" dirty="0"/>
                        <a:t>Hugh Smith Lake</a:t>
                      </a:r>
                      <a:endParaRPr lang="en-US" sz="2000" dirty="0">
                        <a:latin typeface="+mn-lt"/>
                      </a:endParaRPr>
                    </a:p>
                  </a:txBody>
                  <a:tcPr anchor="b"/>
                </a:tc>
                <a:tc>
                  <a:txBody>
                    <a:bodyPr/>
                    <a:lstStyle/>
                    <a:p>
                      <a:pPr algn="ctr"/>
                      <a:r>
                        <a:rPr lang="en-US" sz="2000" dirty="0">
                          <a:latin typeface="+mn-lt"/>
                        </a:rPr>
                        <a:t>Comment</a:t>
                      </a:r>
                    </a:p>
                  </a:txBody>
                  <a:tcPr anchor="b"/>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a:solidFill>
                            <a:srgbClr val="000000"/>
                          </a:solidFill>
                          <a:effectLst/>
                        </a:rPr>
                        <a:t>146</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a:solidFill>
                            <a:srgbClr val="000000"/>
                          </a:solidFill>
                          <a:effectLst/>
                        </a:rPr>
                        <a:t>3550</a:t>
                      </a:r>
                      <a:endParaRPr lang="en-US" sz="2000" b="0" i="0" u="none" strike="noStrike">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No fish 7/24-8/25</a:t>
                      </a:r>
                    </a:p>
                  </a:txBody>
                  <a:tcPr marL="7620" marR="7620" marT="7620" marB="0" anchor="b"/>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345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600" b="0" i="0" u="none" strike="noStrike" dirty="0">
                          <a:solidFill>
                            <a:srgbClr val="000000"/>
                          </a:solidFill>
                          <a:effectLst/>
                          <a:latin typeface="+mn-lt"/>
                        </a:rPr>
                        <a:t>Andy quit</a:t>
                      </a:r>
                    </a:p>
                  </a:txBody>
                  <a:tcPr marL="7620" marR="7620" marT="7620" marB="0" anchor="b"/>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173</a:t>
                      </a:r>
                      <a:endParaRPr lang="en-US" sz="2000" dirty="0">
                        <a:latin typeface="+mn-lt"/>
                      </a:endParaRPr>
                    </a:p>
                  </a:txBody>
                  <a:tcPr/>
                </a:tc>
                <a:tc>
                  <a:txBody>
                    <a:bodyPr/>
                    <a:lstStyle/>
                    <a:p>
                      <a:pPr algn="ctr"/>
                      <a:r>
                        <a:rPr lang="en-US" sz="2000" dirty="0"/>
                        <a:t>3296</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600" dirty="0">
                          <a:latin typeface="+mn-lt"/>
                        </a:rPr>
                        <a:t>Prob 100 fish low</a:t>
                      </a:r>
                    </a:p>
                  </a:txBody>
                  <a:tcPr/>
                </a:tc>
                <a:extLst>
                  <a:ext uri="{0D108BD9-81ED-4DB2-BD59-A6C34878D82A}">
                    <a16:rowId xmlns:a16="http://schemas.microsoft.com/office/drawing/2014/main" val="2258635586"/>
                  </a:ext>
                </a:extLst>
              </a:tr>
            </a:tbl>
          </a:graphicData>
        </a:graphic>
      </p:graphicFrame>
      <p:graphicFrame>
        <p:nvGraphicFramePr>
          <p:cNvPr id="11" name="Table 4">
            <a:extLst>
              <a:ext uri="{FF2B5EF4-FFF2-40B4-BE49-F238E27FC236}">
                <a16:creationId xmlns:a16="http://schemas.microsoft.com/office/drawing/2014/main" id="{C0655233-AA30-4E91-A597-5F4A89E2F6BD}"/>
              </a:ext>
            </a:extLst>
          </p:cNvPr>
          <p:cNvGraphicFramePr>
            <a:graphicFrameLocks noGrp="1"/>
          </p:cNvGraphicFramePr>
          <p:nvPr>
            <p:extLst>
              <p:ext uri="{D42A27DB-BD31-4B8C-83A1-F6EECF244321}">
                <p14:modId xmlns:p14="http://schemas.microsoft.com/office/powerpoint/2010/main" val="1575548906"/>
              </p:ext>
            </p:extLst>
          </p:nvPr>
        </p:nvGraphicFramePr>
        <p:xfrm>
          <a:off x="6760498" y="2135724"/>
          <a:ext cx="5075902" cy="4084320"/>
        </p:xfrm>
        <a:graphic>
          <a:graphicData uri="http://schemas.openxmlformats.org/drawingml/2006/table">
            <a:tbl>
              <a:tblPr firstRow="1" bandRow="1">
                <a:tableStyleId>{9D7B26C5-4107-4FEC-AEDC-1716B250A1EF}</a:tableStyleId>
              </a:tblPr>
              <a:tblGrid>
                <a:gridCol w="796002">
                  <a:extLst>
                    <a:ext uri="{9D8B030D-6E8A-4147-A177-3AD203B41FA5}">
                      <a16:colId xmlns:a16="http://schemas.microsoft.com/office/drawing/2014/main" val="640234232"/>
                    </a:ext>
                  </a:extLst>
                </a:gridCol>
                <a:gridCol w="1854200">
                  <a:extLst>
                    <a:ext uri="{9D8B030D-6E8A-4147-A177-3AD203B41FA5}">
                      <a16:colId xmlns:a16="http://schemas.microsoft.com/office/drawing/2014/main" val="519276145"/>
                    </a:ext>
                  </a:extLst>
                </a:gridCol>
                <a:gridCol w="1003300">
                  <a:extLst>
                    <a:ext uri="{9D8B030D-6E8A-4147-A177-3AD203B41FA5}">
                      <a16:colId xmlns:a16="http://schemas.microsoft.com/office/drawing/2014/main" val="2037657942"/>
                    </a:ext>
                  </a:extLst>
                </a:gridCol>
                <a:gridCol w="1422400">
                  <a:extLst>
                    <a:ext uri="{9D8B030D-6E8A-4147-A177-3AD203B41FA5}">
                      <a16:colId xmlns:a16="http://schemas.microsoft.com/office/drawing/2014/main" val="4009930242"/>
                    </a:ext>
                  </a:extLst>
                </a:gridCol>
              </a:tblGrid>
              <a:tr h="370840">
                <a:tc>
                  <a:txBody>
                    <a:bodyPr/>
                    <a:lstStyle/>
                    <a:p>
                      <a:pPr algn="ctr"/>
                      <a:r>
                        <a:rPr lang="en-US" sz="2000" dirty="0"/>
                        <a:t>Year</a:t>
                      </a:r>
                      <a:endParaRPr lang="en-US" sz="2000" dirty="0">
                        <a:latin typeface="+mn-lt"/>
                      </a:endParaRPr>
                    </a:p>
                  </a:txBody>
                  <a:tcPr/>
                </a:tc>
                <a:tc>
                  <a:txBody>
                    <a:bodyPr/>
                    <a:lstStyle/>
                    <a:p>
                      <a:pPr algn="ctr"/>
                      <a:r>
                        <a:rPr lang="en-US" sz="2000" dirty="0"/>
                        <a:t>River</a:t>
                      </a:r>
                      <a:endParaRPr lang="en-US" sz="2000" dirty="0">
                        <a:latin typeface="+mn-lt"/>
                      </a:endParaRPr>
                    </a:p>
                  </a:txBody>
                  <a:tcPr/>
                </a:tc>
                <a:tc>
                  <a:txBody>
                    <a:bodyPr/>
                    <a:lstStyle/>
                    <a:p>
                      <a:pPr algn="ctr"/>
                      <a:r>
                        <a:rPr lang="en-US" sz="2000" dirty="0"/>
                        <a:t>Count</a:t>
                      </a:r>
                      <a:endParaRPr lang="en-US" sz="2000" dirty="0">
                        <a:latin typeface="+mn-lt"/>
                      </a:endParaRPr>
                    </a:p>
                  </a:txBody>
                  <a:tcPr/>
                </a:tc>
                <a:tc>
                  <a:txBody>
                    <a:bodyPr/>
                    <a:lstStyle/>
                    <a:p>
                      <a:pPr algn="ctr"/>
                      <a:r>
                        <a:rPr lang="en-US" sz="2000" dirty="0">
                          <a:latin typeface="+mn-lt"/>
                        </a:rPr>
                        <a:t>Comment</a:t>
                      </a:r>
                    </a:p>
                  </a:txBody>
                  <a:tcPr/>
                </a:tc>
                <a:extLst>
                  <a:ext uri="{0D108BD9-81ED-4DB2-BD59-A6C34878D82A}">
                    <a16:rowId xmlns:a16="http://schemas.microsoft.com/office/drawing/2014/main" val="3732537577"/>
                  </a:ext>
                </a:extLst>
              </a:tr>
              <a:tr h="370840">
                <a:tc>
                  <a:txBody>
                    <a:bodyPr/>
                    <a:lstStyle/>
                    <a:p>
                      <a:pPr algn="ctr"/>
                      <a:r>
                        <a:rPr lang="en-US" sz="2000" dirty="0"/>
                        <a:t>2018</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No fish 7/24-8/25</a:t>
                      </a:r>
                    </a:p>
                  </a:txBody>
                  <a:tcPr marL="7620" marR="7620" marT="7620" marB="0" anchor="ctr"/>
                </a:tc>
                <a:extLst>
                  <a:ext uri="{0D108BD9-81ED-4DB2-BD59-A6C34878D82A}">
                    <a16:rowId xmlns:a16="http://schemas.microsoft.com/office/drawing/2014/main" val="3353214748"/>
                  </a:ext>
                </a:extLst>
              </a:tr>
              <a:tr h="370840">
                <a:tc>
                  <a:txBody>
                    <a:bodyPr/>
                    <a:lstStyle/>
                    <a:p>
                      <a:pPr algn="ctr"/>
                      <a:r>
                        <a:rPr lang="en-US" sz="2000" dirty="0"/>
                        <a:t>2019</a:t>
                      </a:r>
                      <a:endParaRPr lang="en-US" sz="2000" dirty="0">
                        <a:latin typeface="+mn-lt"/>
                      </a:endParaRPr>
                    </a:p>
                  </a:txBody>
                  <a:tcPr/>
                </a:tc>
                <a:tc>
                  <a:txBody>
                    <a:bodyPr/>
                    <a:lstStyle/>
                    <a:p>
                      <a:pPr algn="ctr" fontAlgn="b"/>
                      <a:r>
                        <a:rPr lang="en-US" sz="2000" b="0" u="none" strike="noStrike" dirty="0">
                          <a:solidFill>
                            <a:srgbClr val="000000"/>
                          </a:solidFill>
                          <a:effectLst/>
                        </a:rPr>
                        <a:t>Auke Creek</a:t>
                      </a:r>
                    </a:p>
                  </a:txBody>
                  <a:tcPr marL="7620" marR="7620" marT="7620" marB="0" anchor="b"/>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algn="ctr" fontAlgn="b"/>
                      <a:r>
                        <a:rPr lang="en-US" sz="1400" b="0" i="0" u="none" strike="noStrike" dirty="0">
                          <a:solidFill>
                            <a:srgbClr val="000000"/>
                          </a:solidFill>
                          <a:effectLst/>
                          <a:latin typeface="+mn-lt"/>
                        </a:rPr>
                        <a:t>Andy quit</a:t>
                      </a:r>
                    </a:p>
                  </a:txBody>
                  <a:tcPr marL="7620" marR="7620" marT="7620" marB="0" anchor="ctr"/>
                </a:tc>
                <a:extLst>
                  <a:ext uri="{0D108BD9-81ED-4DB2-BD59-A6C34878D82A}">
                    <a16:rowId xmlns:a16="http://schemas.microsoft.com/office/drawing/2014/main" val="1503242982"/>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t>Auke Creek</a:t>
                      </a:r>
                      <a:endParaRPr lang="en-US" sz="2000" dirty="0">
                        <a:latin typeface="+mn-lt"/>
                      </a:endParaRP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High water 8/30</a:t>
                      </a:r>
                    </a:p>
                  </a:txBody>
                  <a:tcPr anchor="ctr"/>
                </a:tc>
                <a:extLst>
                  <a:ext uri="{0D108BD9-81ED-4DB2-BD59-A6C34878D82A}">
                    <a16:rowId xmlns:a16="http://schemas.microsoft.com/office/drawing/2014/main" val="2258635586"/>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3550</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4061931577"/>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fontAlgn="b"/>
                      <a:r>
                        <a:rPr lang="en-US" sz="2000" b="0" u="none" strike="noStrike" dirty="0">
                          <a:solidFill>
                            <a:srgbClr val="000000"/>
                          </a:solidFill>
                          <a:effectLst/>
                        </a:rPr>
                        <a:t>9405</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95957223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Berners River</a:t>
                      </a:r>
                    </a:p>
                  </a:txBody>
                  <a:tcPr/>
                </a:tc>
                <a:tc>
                  <a:txBody>
                    <a:bodyPr/>
                    <a:lstStyle/>
                    <a:p>
                      <a:pPr algn="ctr"/>
                      <a:r>
                        <a:rPr lang="en-US" sz="2000" dirty="0"/>
                        <a:t>3296</a:t>
                      </a:r>
                      <a:endParaRPr lang="en-US" sz="2000" dirty="0">
                        <a:latin typeface="+mn-lt"/>
                      </a:endParaRPr>
                    </a:p>
                  </a:txBody>
                  <a:tcPr/>
                </a:tc>
                <a:tc>
                  <a:txBody>
                    <a:bodyPr/>
                    <a:lstStyle/>
                    <a:p>
                      <a:pPr algn="ctr"/>
                      <a:r>
                        <a:rPr lang="en-US" sz="1400" dirty="0">
                          <a:latin typeface="+mn-lt"/>
                        </a:rPr>
                        <a:t>Not a peak count</a:t>
                      </a:r>
                    </a:p>
                  </a:txBody>
                  <a:tcPr anchor="ctr"/>
                </a:tc>
                <a:extLst>
                  <a:ext uri="{0D108BD9-81ED-4DB2-BD59-A6C34878D82A}">
                    <a16:rowId xmlns:a16="http://schemas.microsoft.com/office/drawing/2014/main" val="1714161499"/>
                  </a:ext>
                </a:extLst>
              </a:tr>
              <a:tr h="370840">
                <a:tc>
                  <a:txBody>
                    <a:bodyPr/>
                    <a:lstStyle/>
                    <a:p>
                      <a:pPr algn="ctr"/>
                      <a:r>
                        <a:rPr lang="en-US" sz="2000" dirty="0"/>
                        <a:t>2018</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619</a:t>
                      </a:r>
                      <a:endParaRPr lang="en-US" sz="2000" b="0" i="0" u="none" strike="noStrike" dirty="0">
                        <a:solidFill>
                          <a:srgbClr val="000000"/>
                        </a:solidFill>
                        <a:effectLst/>
                        <a:latin typeface="+mn-lt"/>
                      </a:endParaRPr>
                    </a:p>
                  </a:txBody>
                  <a:tcPr marL="7620" marR="7620" marT="7620" marB="0" anchor="b"/>
                </a:tc>
                <a:tc>
                  <a:txBody>
                    <a:bodyPr/>
                    <a:lstStyle/>
                    <a:p>
                      <a:pPr algn="ctr" fontAlgn="b"/>
                      <a:endParaRPr lang="en-US" sz="14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881580272"/>
                  </a:ext>
                </a:extLst>
              </a:tr>
              <a:tr h="370840">
                <a:tc>
                  <a:txBody>
                    <a:bodyPr/>
                    <a:lstStyle/>
                    <a:p>
                      <a:pPr algn="ctr"/>
                      <a:r>
                        <a:rPr lang="en-US" sz="2000" dirty="0"/>
                        <a:t>2019</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fontAlgn="b"/>
                      <a:r>
                        <a:rPr lang="en-US" sz="2000" b="0" u="none" strike="noStrike" dirty="0">
                          <a:solidFill>
                            <a:srgbClr val="000000"/>
                          </a:solidFill>
                          <a:effectLst/>
                        </a:rPr>
                        <a:t>1235</a:t>
                      </a:r>
                      <a:endParaRPr lang="en-US" sz="2000" b="0" i="0" u="none" strike="noStrike" dirty="0">
                        <a:solidFill>
                          <a:srgbClr val="000000"/>
                        </a:solidFill>
                        <a:effectLst/>
                        <a:latin typeface="+mn-lt"/>
                      </a:endParaRPr>
                    </a:p>
                  </a:txBody>
                  <a:tcPr marL="7620" marR="7620" marT="762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dirty="0">
                          <a:latin typeface="+mn-lt"/>
                        </a:rPr>
                        <a:t>Prob 100 fish low</a:t>
                      </a:r>
                    </a:p>
                  </a:txBody>
                  <a:tcPr marL="7620" marR="7620" marT="7620" marB="0" anchor="ctr"/>
                </a:tc>
                <a:extLst>
                  <a:ext uri="{0D108BD9-81ED-4DB2-BD59-A6C34878D82A}">
                    <a16:rowId xmlns:a16="http://schemas.microsoft.com/office/drawing/2014/main" val="2152170278"/>
                  </a:ext>
                </a:extLst>
              </a:tr>
              <a:tr h="370840">
                <a:tc>
                  <a:txBody>
                    <a:bodyPr/>
                    <a:lstStyle/>
                    <a:p>
                      <a:pPr algn="ctr"/>
                      <a:r>
                        <a:rPr lang="en-US" sz="2000" dirty="0"/>
                        <a:t>2020</a:t>
                      </a:r>
                      <a:endParaRPr lang="en-US" sz="2000" dirty="0">
                        <a:latin typeface="+mn-lt"/>
                      </a:endParaRPr>
                    </a:p>
                  </a:txBody>
                  <a:tcPr/>
                </a:tc>
                <a:tc>
                  <a:txBody>
                    <a:bodyPr/>
                    <a:lstStyle/>
                    <a:p>
                      <a:pPr algn="ctr"/>
                      <a:r>
                        <a:rPr lang="en-US" sz="2000" dirty="0">
                          <a:latin typeface="+mn-lt"/>
                        </a:rPr>
                        <a:t>Hugh Smith</a:t>
                      </a:r>
                    </a:p>
                  </a:txBody>
                  <a:tcPr/>
                </a:tc>
                <a:tc>
                  <a:txBody>
                    <a:bodyPr/>
                    <a:lstStyle/>
                    <a:p>
                      <a:pPr algn="ctr"/>
                      <a:r>
                        <a:rPr lang="en-US" sz="2000" dirty="0"/>
                        <a:t>634</a:t>
                      </a:r>
                      <a:endParaRPr lang="en-US" sz="2000" dirty="0">
                        <a:latin typeface="+mn-lt"/>
                      </a:endParaRPr>
                    </a:p>
                  </a:txBody>
                  <a:tcPr/>
                </a:tc>
                <a:tc>
                  <a:txBody>
                    <a:bodyPr/>
                    <a:lstStyle/>
                    <a:p>
                      <a:pPr algn="ctr"/>
                      <a:r>
                        <a:rPr lang="en-US" sz="1400" dirty="0">
                          <a:latin typeface="+mn-lt"/>
                        </a:rPr>
                        <a:t>Andy didn’t count jacks</a:t>
                      </a:r>
                    </a:p>
                  </a:txBody>
                  <a:tcPr anchor="ctr"/>
                </a:tc>
                <a:extLst>
                  <a:ext uri="{0D108BD9-81ED-4DB2-BD59-A6C34878D82A}">
                    <a16:rowId xmlns:a16="http://schemas.microsoft.com/office/drawing/2014/main" val="1645221756"/>
                  </a:ext>
                </a:extLst>
              </a:tr>
            </a:tbl>
          </a:graphicData>
        </a:graphic>
      </p:graphicFrame>
      <p:sp>
        <p:nvSpPr>
          <p:cNvPr id="9" name="TextBox 8">
            <a:extLst>
              <a:ext uri="{FF2B5EF4-FFF2-40B4-BE49-F238E27FC236}">
                <a16:creationId xmlns:a16="http://schemas.microsoft.com/office/drawing/2014/main" id="{FA1FB079-744E-47C5-8873-12A2B57385C8}"/>
              </a:ext>
            </a:extLst>
          </p:cNvPr>
          <p:cNvSpPr txBox="1"/>
          <p:nvPr/>
        </p:nvSpPr>
        <p:spPr>
          <a:xfrm>
            <a:off x="817652" y="1462948"/>
            <a:ext cx="10341204" cy="584775"/>
          </a:xfrm>
          <a:prstGeom prst="rect">
            <a:avLst/>
          </a:prstGeom>
          <a:noFill/>
          <a:ln>
            <a:solidFill>
              <a:srgbClr val="38D7EC"/>
            </a:solidFill>
          </a:ln>
          <a:effectLst>
            <a:glow rad="38100">
              <a:srgbClr val="38D7EC"/>
            </a:glow>
          </a:effectLst>
        </p:spPr>
        <p:txBody>
          <a:bodyPr wrap="square" rtlCol="0">
            <a:spAutoFit/>
          </a:bodyPr>
          <a:lstStyle/>
          <a:p>
            <a:pPr algn="ctr"/>
            <a:r>
              <a:rPr lang="en-US" sz="3200" dirty="0"/>
              <a:t>To see why: if there were a comment, which does it refer to? </a:t>
            </a:r>
          </a:p>
        </p:txBody>
      </p:sp>
    </p:spTree>
    <p:extLst>
      <p:ext uri="{BB962C8B-B14F-4D97-AF65-F5344CB8AC3E}">
        <p14:creationId xmlns:p14="http://schemas.microsoft.com/office/powerpoint/2010/main" val="56759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17D-F691-4308-8642-6FEC5E08F7F5}"/>
              </a:ext>
            </a:extLst>
          </p:cNvPr>
          <p:cNvSpPr>
            <a:spLocks noGrp="1"/>
          </p:cNvSpPr>
          <p:nvPr>
            <p:ph type="title"/>
          </p:nvPr>
        </p:nvSpPr>
        <p:spPr/>
        <p:txBody>
          <a:bodyPr/>
          <a:lstStyle/>
          <a:p>
            <a:r>
              <a:rPr lang="en-US" b="1" dirty="0"/>
              <a:t>FINALLY! Getting data into R!</a:t>
            </a:r>
            <a:endParaRPr lang="en-US" dirty="0"/>
          </a:p>
        </p:txBody>
      </p:sp>
      <p:sp>
        <p:nvSpPr>
          <p:cNvPr id="3" name="Content Placeholder 2">
            <a:extLst>
              <a:ext uri="{FF2B5EF4-FFF2-40B4-BE49-F238E27FC236}">
                <a16:creationId xmlns:a16="http://schemas.microsoft.com/office/drawing/2014/main" id="{8F64342C-8149-4FA0-AD59-94B7FE8A8C34}"/>
              </a:ext>
            </a:extLst>
          </p:cNvPr>
          <p:cNvSpPr>
            <a:spLocks noGrp="1"/>
          </p:cNvSpPr>
          <p:nvPr>
            <p:ph idx="1"/>
          </p:nvPr>
        </p:nvSpPr>
        <p:spPr>
          <a:xfrm>
            <a:off x="701039" y="1825624"/>
            <a:ext cx="5801361" cy="4747895"/>
          </a:xfrm>
        </p:spPr>
        <p:txBody>
          <a:bodyPr>
            <a:normAutofit/>
          </a:bodyPr>
          <a:lstStyle/>
          <a:p>
            <a:r>
              <a:rPr lang="en-US" dirty="0"/>
              <a:t>Import things as a .CSV if you can</a:t>
            </a:r>
          </a:p>
          <a:p>
            <a:pPr marL="457200" lvl="1"/>
            <a:r>
              <a:rPr lang="en-US" dirty="0"/>
              <a:t>This prevents issues by using a static file (i.e., no formulas)  </a:t>
            </a:r>
          </a:p>
          <a:p>
            <a:endParaRPr lang="en-US" dirty="0"/>
          </a:p>
          <a:p>
            <a:r>
              <a:rPr lang="en-US" dirty="0"/>
              <a:t>You can still import files in .XLS or .XLSX but it’s easier to use “flat” files</a:t>
            </a:r>
          </a:p>
          <a:p>
            <a:endParaRPr lang="en-US" dirty="0"/>
          </a:p>
          <a:p>
            <a:r>
              <a:rPr lang="en-US" dirty="0"/>
              <a:t>Use “</a:t>
            </a:r>
            <a:r>
              <a:rPr lang="en-US" sz="2000" dirty="0">
                <a:latin typeface="Consolas" panose="020B0609020204030204" pitchFamily="49" charset="0"/>
              </a:rPr>
              <a:t>read.csv()</a:t>
            </a:r>
            <a:r>
              <a:rPr lang="en-US" dirty="0"/>
              <a:t>” or “</a:t>
            </a:r>
            <a:r>
              <a:rPr lang="en-US" sz="2000" dirty="0" err="1">
                <a:latin typeface="Consolas" panose="020B0609020204030204" pitchFamily="49" charset="0"/>
              </a:rPr>
              <a:t>read_csv</a:t>
            </a:r>
            <a:r>
              <a:rPr lang="en-US" sz="2000" dirty="0">
                <a:latin typeface="Consolas" panose="020B0609020204030204" pitchFamily="49" charset="0"/>
              </a:rPr>
              <a:t>()</a:t>
            </a:r>
            <a:r>
              <a:rPr lang="en-US" dirty="0"/>
              <a:t>”</a:t>
            </a:r>
          </a:p>
          <a:p>
            <a:pPr marL="457200" lvl="1"/>
            <a:r>
              <a:rPr lang="en-US" dirty="0"/>
              <a:t>We haven’t yet used the “</a:t>
            </a:r>
            <a:r>
              <a:rPr lang="en-US" dirty="0" err="1"/>
              <a:t>tidyverse</a:t>
            </a:r>
            <a:r>
              <a:rPr lang="en-US" dirty="0"/>
              <a:t>”, so we’ll only use read.csv().                            In future, </a:t>
            </a:r>
            <a:r>
              <a:rPr lang="en-US" dirty="0" err="1"/>
              <a:t>read_csv</a:t>
            </a:r>
            <a:r>
              <a:rPr lang="en-US" dirty="0"/>
              <a:t>() is better</a:t>
            </a:r>
          </a:p>
          <a:p>
            <a:endParaRPr lang="en-US" dirty="0"/>
          </a:p>
        </p:txBody>
      </p:sp>
      <p:sp>
        <p:nvSpPr>
          <p:cNvPr id="4" name="Slide Number Placeholder 3">
            <a:extLst>
              <a:ext uri="{FF2B5EF4-FFF2-40B4-BE49-F238E27FC236}">
                <a16:creationId xmlns:a16="http://schemas.microsoft.com/office/drawing/2014/main" id="{1F3A88F1-6A23-4D52-809B-9B8D9C52A732}"/>
              </a:ext>
            </a:extLst>
          </p:cNvPr>
          <p:cNvSpPr>
            <a:spLocks noGrp="1"/>
          </p:cNvSpPr>
          <p:nvPr>
            <p:ph type="sldNum" sz="quarter" idx="12"/>
          </p:nvPr>
        </p:nvSpPr>
        <p:spPr/>
        <p:txBody>
          <a:bodyPr/>
          <a:lstStyle/>
          <a:p>
            <a:fld id="{6D95AE55-B5F4-483D-AEFF-E8059F5502F5}" type="slidenum">
              <a:rPr lang="en-US" smtClean="0"/>
              <a:t>53</a:t>
            </a:fld>
            <a:endParaRPr lang="en-US"/>
          </a:p>
        </p:txBody>
      </p:sp>
      <p:grpSp>
        <p:nvGrpSpPr>
          <p:cNvPr id="8" name="Group 7">
            <a:extLst>
              <a:ext uri="{FF2B5EF4-FFF2-40B4-BE49-F238E27FC236}">
                <a16:creationId xmlns:a16="http://schemas.microsoft.com/office/drawing/2014/main" id="{419F825D-44E5-41F1-A488-2F271DA40359}"/>
              </a:ext>
            </a:extLst>
          </p:cNvPr>
          <p:cNvGrpSpPr/>
          <p:nvPr/>
        </p:nvGrpSpPr>
        <p:grpSpPr>
          <a:xfrm>
            <a:off x="8181975" y="1427297"/>
            <a:ext cx="2594610" cy="4914900"/>
            <a:chOff x="2200275" y="971550"/>
            <a:chExt cx="2594610" cy="4914900"/>
          </a:xfrm>
        </p:grpSpPr>
        <p:pic>
          <p:nvPicPr>
            <p:cNvPr id="6" name="Picture 5">
              <a:extLst>
                <a:ext uri="{FF2B5EF4-FFF2-40B4-BE49-F238E27FC236}">
                  <a16:creationId xmlns:a16="http://schemas.microsoft.com/office/drawing/2014/main" id="{7D503731-D1F5-4021-B272-4E835EFD03AB}"/>
                </a:ext>
              </a:extLst>
            </p:cNvPr>
            <p:cNvPicPr>
              <a:picLocks noChangeAspect="1"/>
            </p:cNvPicPr>
            <p:nvPr/>
          </p:nvPicPr>
          <p:blipFill rotWithShape="1">
            <a:blip r:embed="rId2"/>
            <a:srcRect r="69169"/>
            <a:stretch/>
          </p:blipFill>
          <p:spPr>
            <a:xfrm>
              <a:off x="2200275" y="971550"/>
              <a:ext cx="2402205" cy="4914900"/>
            </a:xfrm>
            <a:prstGeom prst="rect">
              <a:avLst/>
            </a:prstGeom>
          </p:spPr>
        </p:pic>
        <p:pic>
          <p:nvPicPr>
            <p:cNvPr id="7" name="Picture 6">
              <a:extLst>
                <a:ext uri="{FF2B5EF4-FFF2-40B4-BE49-F238E27FC236}">
                  <a16:creationId xmlns:a16="http://schemas.microsoft.com/office/drawing/2014/main" id="{367D0483-68D9-4EB5-9188-4B987C1FE077}"/>
                </a:ext>
              </a:extLst>
            </p:cNvPr>
            <p:cNvPicPr>
              <a:picLocks noChangeAspect="1"/>
            </p:cNvPicPr>
            <p:nvPr/>
          </p:nvPicPr>
          <p:blipFill rotWithShape="1">
            <a:blip r:embed="rId2"/>
            <a:srcRect l="97531"/>
            <a:stretch/>
          </p:blipFill>
          <p:spPr>
            <a:xfrm>
              <a:off x="4602480" y="971550"/>
              <a:ext cx="192405" cy="4914900"/>
            </a:xfrm>
            <a:prstGeom prst="rect">
              <a:avLst/>
            </a:prstGeom>
          </p:spPr>
        </p:pic>
      </p:grpSp>
      <p:pic>
        <p:nvPicPr>
          <p:cNvPr id="9" name="Graphic 8" descr="Smiling face outline with solid fill">
            <a:extLst>
              <a:ext uri="{FF2B5EF4-FFF2-40B4-BE49-F238E27FC236}">
                <a16:creationId xmlns:a16="http://schemas.microsoft.com/office/drawing/2014/main" id="{6698F86F-3BA5-4EC4-ABCF-38DF0C489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585" y="3815264"/>
            <a:ext cx="914400" cy="914400"/>
          </a:xfrm>
          <a:prstGeom prst="rect">
            <a:avLst/>
          </a:prstGeom>
        </p:spPr>
      </p:pic>
      <p:cxnSp>
        <p:nvCxnSpPr>
          <p:cNvPr id="11" name="Straight Arrow Connector 10">
            <a:extLst>
              <a:ext uri="{FF2B5EF4-FFF2-40B4-BE49-F238E27FC236}">
                <a16:creationId xmlns:a16="http://schemas.microsoft.com/office/drawing/2014/main" id="{10EE3CB9-6210-45A7-9845-FACDF2D608D3}"/>
              </a:ext>
            </a:extLst>
          </p:cNvPr>
          <p:cNvCxnSpPr>
            <a:cxnSpLocks/>
          </p:cNvCxnSpPr>
          <p:nvPr/>
        </p:nvCxnSpPr>
        <p:spPr>
          <a:xfrm flipH="1">
            <a:off x="10149840" y="2621280"/>
            <a:ext cx="74675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4FE551-A271-4CF1-BED7-80D17E67320F}"/>
              </a:ext>
            </a:extLst>
          </p:cNvPr>
          <p:cNvSpPr txBox="1"/>
          <p:nvPr/>
        </p:nvSpPr>
        <p:spPr>
          <a:xfrm>
            <a:off x="10868657" y="2152539"/>
            <a:ext cx="472441" cy="923330"/>
          </a:xfrm>
          <a:prstGeom prst="rect">
            <a:avLst/>
          </a:prstGeom>
          <a:noFill/>
        </p:spPr>
        <p:txBody>
          <a:bodyPr wrap="square" rtlCol="0">
            <a:spAutoFit/>
          </a:bodyPr>
          <a:lstStyle/>
          <a:p>
            <a:r>
              <a:rPr lang="en-US" sz="5400" b="1" dirty="0">
                <a:solidFill>
                  <a:srgbClr val="C00000"/>
                </a:solidFill>
              </a:rPr>
              <a:t>X</a:t>
            </a:r>
            <a:endParaRPr lang="en-US" b="1" dirty="0">
              <a:solidFill>
                <a:srgbClr val="C00000"/>
              </a:solidFill>
            </a:endParaRPr>
          </a:p>
        </p:txBody>
      </p:sp>
    </p:spTree>
    <p:extLst>
      <p:ext uri="{BB962C8B-B14F-4D97-AF65-F5344CB8AC3E}">
        <p14:creationId xmlns:p14="http://schemas.microsoft.com/office/powerpoint/2010/main" val="170942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SHOW ME THE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p:txBody>
          <a:bodyPr>
            <a:normAutofit lnSpcReduction="10000"/>
          </a:bodyPr>
          <a:lstStyle/>
          <a:p>
            <a:pPr marL="0" indent="0">
              <a:buNone/>
            </a:pPr>
            <a:r>
              <a:rPr lang="en-US" dirty="0"/>
              <a:t>OK so you have your data in. How can we look at it?</a:t>
            </a:r>
          </a:p>
          <a:p>
            <a:r>
              <a:rPr lang="en-US" dirty="0"/>
              <a:t>Type the name in console (shows first few rows/columns)</a:t>
            </a:r>
          </a:p>
          <a:p>
            <a:endParaRPr lang="en-US" dirty="0"/>
          </a:p>
          <a:p>
            <a:r>
              <a:rPr lang="en-US" dirty="0"/>
              <a:t>Type </a:t>
            </a:r>
            <a:r>
              <a:rPr lang="en-US" sz="2400" dirty="0">
                <a:latin typeface="Consolas" panose="020B0609020204030204" pitchFamily="49" charset="0"/>
              </a:rPr>
              <a:t>View(</a:t>
            </a:r>
            <a:r>
              <a:rPr lang="en-US" sz="2400" dirty="0" err="1">
                <a:latin typeface="Consolas" panose="020B0609020204030204" pitchFamily="49" charset="0"/>
              </a:rPr>
              <a:t>dataframe_name</a:t>
            </a:r>
            <a:r>
              <a:rPr lang="en-US" sz="2400" dirty="0">
                <a:latin typeface="Consolas" panose="020B0609020204030204" pitchFamily="49" charset="0"/>
              </a:rPr>
              <a:t>)</a:t>
            </a:r>
            <a:r>
              <a:rPr lang="en-US" dirty="0"/>
              <a:t>, or click on the </a:t>
            </a:r>
            <a:r>
              <a:rPr lang="en-US" dirty="0" err="1"/>
              <a:t>dataframe</a:t>
            </a:r>
            <a:r>
              <a:rPr lang="en-US" dirty="0"/>
              <a:t> name in the top right pane (same as View). </a:t>
            </a:r>
          </a:p>
          <a:p>
            <a:pPr lvl="1"/>
            <a:r>
              <a:rPr lang="en-US" dirty="0"/>
              <a:t>Once opened, you can now filter, sort, scroll, etc. </a:t>
            </a:r>
          </a:p>
          <a:p>
            <a:endParaRPr lang="en-US" dirty="0"/>
          </a:p>
          <a:p>
            <a:r>
              <a:rPr lang="en-US" dirty="0"/>
              <a:t>Check structure: </a:t>
            </a:r>
            <a:r>
              <a:rPr lang="en-US" sz="2400" dirty="0">
                <a:latin typeface="Consolas" panose="020B0609020204030204" pitchFamily="49" charset="0"/>
              </a:rPr>
              <a:t>str(</a:t>
            </a:r>
            <a:r>
              <a:rPr lang="en-US" sz="2400" dirty="0" err="1">
                <a:latin typeface="Consolas" panose="020B0609020204030204" pitchFamily="49" charset="0"/>
              </a:rPr>
              <a:t>dataframe_name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summary(</a:t>
            </a:r>
            <a:r>
              <a:rPr lang="en-US" sz="2400" dirty="0" err="1">
                <a:latin typeface="Consolas" panose="020B0609020204030204" pitchFamily="49" charset="0"/>
              </a:rPr>
              <a:t>dataframe_name</a:t>
            </a:r>
            <a:r>
              <a:rPr lang="en-US" sz="2400" dirty="0">
                <a:latin typeface="Consolas" panose="020B0609020204030204" pitchFamily="49" charset="0"/>
              </a:rPr>
              <a:t>)</a:t>
            </a:r>
            <a:r>
              <a:rPr lang="en-US" sz="2400" dirty="0"/>
              <a:t> to see info about </a:t>
            </a:r>
            <a:r>
              <a:rPr lang="en-US" sz="2400" dirty="0" err="1"/>
              <a:t>dataframe</a:t>
            </a:r>
            <a:endParaRPr lang="en-US" sz="2400" dirty="0"/>
          </a:p>
        </p:txBody>
      </p:sp>
      <p:sp>
        <p:nvSpPr>
          <p:cNvPr id="4" name="Slide Number Placeholder 3">
            <a:extLst>
              <a:ext uri="{FF2B5EF4-FFF2-40B4-BE49-F238E27FC236}">
                <a16:creationId xmlns:a16="http://schemas.microsoft.com/office/drawing/2014/main" id="{57D3CF63-7725-491C-96C7-C255B59E13CA}"/>
              </a:ext>
            </a:extLst>
          </p:cNvPr>
          <p:cNvSpPr>
            <a:spLocks noGrp="1"/>
          </p:cNvSpPr>
          <p:nvPr>
            <p:ph type="sldNum" sz="quarter" idx="12"/>
          </p:nvPr>
        </p:nvSpPr>
        <p:spPr/>
        <p:txBody>
          <a:bodyPr/>
          <a:lstStyle/>
          <a:p>
            <a:fld id="{6D95AE55-B5F4-483D-AEFF-E8059F5502F5}" type="slidenum">
              <a:rPr lang="en-US" smtClean="0"/>
              <a:t>54</a:t>
            </a:fld>
            <a:endParaRPr lang="en-US"/>
          </a:p>
        </p:txBody>
      </p:sp>
    </p:spTree>
    <p:extLst>
      <p:ext uri="{BB962C8B-B14F-4D97-AF65-F5344CB8AC3E}">
        <p14:creationId xmlns:p14="http://schemas.microsoft.com/office/powerpoint/2010/main" val="591044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36C4-86CE-4B19-A2DD-6977B3FB6D80}"/>
              </a:ext>
            </a:extLst>
          </p:cNvPr>
          <p:cNvSpPr>
            <a:spLocks noGrp="1"/>
          </p:cNvSpPr>
          <p:nvPr>
            <p:ph type="title"/>
          </p:nvPr>
        </p:nvSpPr>
        <p:spPr/>
        <p:txBody>
          <a:bodyPr/>
          <a:lstStyle/>
          <a:p>
            <a:r>
              <a:rPr lang="en-US" dirty="0"/>
              <a:t>Data Import </a:t>
            </a:r>
          </a:p>
        </p:txBody>
      </p:sp>
      <p:sp>
        <p:nvSpPr>
          <p:cNvPr id="3" name="Content Placeholder 2">
            <a:extLst>
              <a:ext uri="{FF2B5EF4-FFF2-40B4-BE49-F238E27FC236}">
                <a16:creationId xmlns:a16="http://schemas.microsoft.com/office/drawing/2014/main" id="{83639327-EE53-483A-A00C-BE080F8DF87B}"/>
              </a:ext>
            </a:extLst>
          </p:cNvPr>
          <p:cNvSpPr>
            <a:spLocks noGrp="1"/>
          </p:cNvSpPr>
          <p:nvPr>
            <p:ph idx="1"/>
          </p:nvPr>
        </p:nvSpPr>
        <p:spPr>
          <a:xfrm>
            <a:off x="838200" y="1825625"/>
            <a:ext cx="4085492" cy="4351338"/>
          </a:xfrm>
        </p:spPr>
        <p:txBody>
          <a:bodyPr>
            <a:normAutofit/>
          </a:bodyPr>
          <a:lstStyle/>
          <a:p>
            <a:pPr marL="0" indent="0">
              <a:buNone/>
            </a:pPr>
            <a:r>
              <a:rPr lang="en-US" sz="3200" b="1" u="sng" dirty="0"/>
              <a:t>Analysis Checklist</a:t>
            </a:r>
          </a:p>
          <a:p>
            <a:r>
              <a:rPr lang="en-US" sz="3200" dirty="0"/>
              <a:t>Data is:</a:t>
            </a:r>
          </a:p>
          <a:p>
            <a:pPr lvl="1"/>
            <a:r>
              <a:rPr lang="en-US" sz="2800" dirty="0"/>
              <a:t>QA/</a:t>
            </a:r>
            <a:r>
              <a:rPr lang="en-US" sz="2800" dirty="0" err="1"/>
              <a:t>QC’d</a:t>
            </a:r>
            <a:endParaRPr lang="en-US" sz="2800" dirty="0"/>
          </a:p>
          <a:p>
            <a:pPr lvl="1"/>
            <a:r>
              <a:rPr lang="en-US" sz="2800" dirty="0"/>
              <a:t>Flat file (.csv, etc.)</a:t>
            </a:r>
          </a:p>
          <a:p>
            <a:pPr lvl="1"/>
            <a:r>
              <a:rPr lang="en-US" sz="2800" dirty="0"/>
              <a:t>Not summarized</a:t>
            </a:r>
          </a:p>
          <a:p>
            <a:pPr lvl="1"/>
            <a:r>
              <a:rPr lang="en-US" sz="2800" dirty="0"/>
              <a:t>One row/observation</a:t>
            </a:r>
          </a:p>
          <a:p>
            <a:r>
              <a:rPr lang="en-US" sz="3200" dirty="0"/>
              <a:t>Make a new directory (folder) &amp; </a:t>
            </a:r>
            <a:r>
              <a:rPr lang="en-US" sz="3200" dirty="0" err="1"/>
              <a:t>RProject</a:t>
            </a:r>
            <a:endParaRPr lang="en-US" sz="3200" dirty="0"/>
          </a:p>
          <a:p>
            <a:endParaRPr lang="en-US" sz="3200" dirty="0"/>
          </a:p>
        </p:txBody>
      </p:sp>
      <p:sp>
        <p:nvSpPr>
          <p:cNvPr id="4" name="Slide Number Placeholder 3">
            <a:extLst>
              <a:ext uri="{FF2B5EF4-FFF2-40B4-BE49-F238E27FC236}">
                <a16:creationId xmlns:a16="http://schemas.microsoft.com/office/drawing/2014/main" id="{23E440BE-B950-4D45-8BD4-1C0B176B97A2}"/>
              </a:ext>
            </a:extLst>
          </p:cNvPr>
          <p:cNvSpPr>
            <a:spLocks noGrp="1"/>
          </p:cNvSpPr>
          <p:nvPr>
            <p:ph type="sldNum" sz="quarter" idx="12"/>
          </p:nvPr>
        </p:nvSpPr>
        <p:spPr/>
        <p:txBody>
          <a:bodyPr/>
          <a:lstStyle/>
          <a:p>
            <a:fld id="{6D95AE55-B5F4-483D-AEFF-E8059F5502F5}" type="slidenum">
              <a:rPr lang="en-US" smtClean="0"/>
              <a:t>55</a:t>
            </a:fld>
            <a:endParaRPr lang="en-US"/>
          </a:p>
        </p:txBody>
      </p:sp>
      <p:grpSp>
        <p:nvGrpSpPr>
          <p:cNvPr id="22" name="Group 21">
            <a:extLst>
              <a:ext uri="{FF2B5EF4-FFF2-40B4-BE49-F238E27FC236}">
                <a16:creationId xmlns:a16="http://schemas.microsoft.com/office/drawing/2014/main" id="{B61E1DB5-451A-4215-B871-0CBDA6A42087}"/>
              </a:ext>
            </a:extLst>
          </p:cNvPr>
          <p:cNvGrpSpPr/>
          <p:nvPr/>
        </p:nvGrpSpPr>
        <p:grpSpPr>
          <a:xfrm rot="660497">
            <a:off x="7115619" y="1821116"/>
            <a:ext cx="2646337" cy="3841513"/>
            <a:chOff x="9407936" y="1568262"/>
            <a:chExt cx="2646337" cy="3841513"/>
          </a:xfrm>
        </p:grpSpPr>
        <p:sp>
          <p:nvSpPr>
            <p:cNvPr id="17" name="Freeform: Shape 16">
              <a:extLst>
                <a:ext uri="{FF2B5EF4-FFF2-40B4-BE49-F238E27FC236}">
                  <a16:creationId xmlns:a16="http://schemas.microsoft.com/office/drawing/2014/main" id="{5E2B97F5-BB84-4372-9D92-4AA4D36A0C82}"/>
                </a:ext>
              </a:extLst>
            </p:cNvPr>
            <p:cNvSpPr/>
            <p:nvPr/>
          </p:nvSpPr>
          <p:spPr>
            <a:xfrm>
              <a:off x="9812241" y="3886626"/>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FDA645C-CB91-4A0F-B581-7ED53D0D93BA}"/>
                </a:ext>
              </a:extLst>
            </p:cNvPr>
            <p:cNvSpPr/>
            <p:nvPr/>
          </p:nvSpPr>
          <p:spPr>
            <a:xfrm>
              <a:off x="9812240" y="4390909"/>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4F296C4-62FA-4A07-9D01-A9CF920E5A67}"/>
                </a:ext>
              </a:extLst>
            </p:cNvPr>
            <p:cNvGrpSpPr/>
            <p:nvPr/>
          </p:nvGrpSpPr>
          <p:grpSpPr>
            <a:xfrm>
              <a:off x="9407936" y="1568262"/>
              <a:ext cx="2646337" cy="3841513"/>
              <a:chOff x="6443756" y="1766382"/>
              <a:chExt cx="2646337" cy="3841513"/>
            </a:xfrm>
          </p:grpSpPr>
          <p:grpSp>
            <p:nvGrpSpPr>
              <p:cNvPr id="16" name="Group 15">
                <a:extLst>
                  <a:ext uri="{FF2B5EF4-FFF2-40B4-BE49-F238E27FC236}">
                    <a16:creationId xmlns:a16="http://schemas.microsoft.com/office/drawing/2014/main" id="{DFE5A52A-DE6B-4C74-A58F-C485FD507840}"/>
                  </a:ext>
                </a:extLst>
              </p:cNvPr>
              <p:cNvGrpSpPr/>
              <p:nvPr/>
            </p:nvGrpSpPr>
            <p:grpSpPr>
              <a:xfrm>
                <a:off x="6443756" y="1766382"/>
                <a:ext cx="2646337" cy="3841513"/>
                <a:chOff x="6653306" y="1761620"/>
                <a:chExt cx="2646337" cy="3841513"/>
              </a:xfrm>
            </p:grpSpPr>
            <p:sp>
              <p:nvSpPr>
                <p:cNvPr id="7" name="Rectangle: Rounded Corners 6">
                  <a:extLst>
                    <a:ext uri="{FF2B5EF4-FFF2-40B4-BE49-F238E27FC236}">
                      <a16:creationId xmlns:a16="http://schemas.microsoft.com/office/drawing/2014/main" id="{AFB86227-08ED-4E3A-A337-214014FEED94}"/>
                    </a:ext>
                  </a:extLst>
                </p:cNvPr>
                <p:cNvSpPr/>
                <p:nvPr/>
              </p:nvSpPr>
              <p:spPr>
                <a:xfrm>
                  <a:off x="6653306" y="2363821"/>
                  <a:ext cx="2646337" cy="3239312"/>
                </a:xfrm>
                <a:prstGeom prst="roundRect">
                  <a:avLst>
                    <a:gd name="adj" fmla="val 10145"/>
                  </a:avLst>
                </a:prstGeom>
                <a:noFill/>
                <a:ln w="228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87A6FE-5FCC-4A83-B92C-66DFAF718EC7}"/>
                    </a:ext>
                  </a:extLst>
                </p:cNvPr>
                <p:cNvGrpSpPr/>
                <p:nvPr/>
              </p:nvGrpSpPr>
              <p:grpSpPr>
                <a:xfrm>
                  <a:off x="7402542" y="1761620"/>
                  <a:ext cx="1147863" cy="966080"/>
                  <a:chOff x="7402542" y="1761620"/>
                  <a:chExt cx="1147863" cy="966080"/>
                </a:xfrm>
              </p:grpSpPr>
              <p:sp>
                <p:nvSpPr>
                  <p:cNvPr id="8" name="Rectangle 7">
                    <a:extLst>
                      <a:ext uri="{FF2B5EF4-FFF2-40B4-BE49-F238E27FC236}">
                        <a16:creationId xmlns:a16="http://schemas.microsoft.com/office/drawing/2014/main" id="{171E8AFC-8C9E-4B0C-A659-045170B4C495}"/>
                      </a:ext>
                    </a:extLst>
                  </p:cNvPr>
                  <p:cNvSpPr/>
                  <p:nvPr/>
                </p:nvSpPr>
                <p:spPr>
                  <a:xfrm>
                    <a:off x="7402542" y="2105130"/>
                    <a:ext cx="1147863" cy="622570"/>
                  </a:xfrm>
                  <a:prstGeom prst="rect">
                    <a:avLst/>
                  </a:prstGeom>
                  <a:solidFill>
                    <a:srgbClr val="94C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88711B-1528-479D-84D1-3ADD352EBDFF}"/>
                      </a:ext>
                    </a:extLst>
                  </p:cNvPr>
                  <p:cNvSpPr/>
                  <p:nvPr/>
                </p:nvSpPr>
                <p:spPr>
                  <a:xfrm>
                    <a:off x="7752736" y="1761620"/>
                    <a:ext cx="447473" cy="447473"/>
                  </a:xfrm>
                  <a:prstGeom prst="ellipse">
                    <a:avLst/>
                  </a:prstGeom>
                  <a:noFill/>
                  <a:ln w="2286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64B423E2-BDD1-4DC4-BA8B-643676500264}"/>
                    </a:ext>
                  </a:extLst>
                </p:cNvPr>
                <p:cNvCxnSpPr/>
                <p:nvPr/>
              </p:nvCxnSpPr>
              <p:spPr>
                <a:xfrm>
                  <a:off x="7662856" y="3779110"/>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341E8E-2FC7-4CDB-922D-20F64411297B}"/>
                    </a:ext>
                  </a:extLst>
                </p:cNvPr>
                <p:cNvCxnSpPr/>
                <p:nvPr/>
              </p:nvCxnSpPr>
              <p:spPr>
                <a:xfrm>
                  <a:off x="7662856" y="4283867"/>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20074-93A0-449C-99FD-5114FCBA6F72}"/>
                    </a:ext>
                  </a:extLst>
                </p:cNvPr>
                <p:cNvCxnSpPr/>
                <p:nvPr/>
              </p:nvCxnSpPr>
              <p:spPr>
                <a:xfrm>
                  <a:off x="7676464" y="4802488"/>
                  <a:ext cx="11770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A392B6E-AD0F-411F-8995-EAE18D87DF51}"/>
                    </a:ext>
                  </a:extLst>
                </p:cNvPr>
                <p:cNvSpPr/>
                <p:nvPr/>
              </p:nvSpPr>
              <p:spPr>
                <a:xfrm>
                  <a:off x="7057611" y="3604073"/>
                  <a:ext cx="333375" cy="340519"/>
                </a:xfrm>
                <a:custGeom>
                  <a:avLst/>
                  <a:gdLst>
                    <a:gd name="connsiteX0" fmla="*/ 0 w 333375"/>
                    <a:gd name="connsiteY0" fmla="*/ 228600 h 340519"/>
                    <a:gd name="connsiteX1" fmla="*/ 111919 w 333375"/>
                    <a:gd name="connsiteY1" fmla="*/ 340519 h 340519"/>
                    <a:gd name="connsiteX2" fmla="*/ 333375 w 333375"/>
                    <a:gd name="connsiteY2" fmla="*/ 0 h 340519"/>
                  </a:gdLst>
                  <a:ahLst/>
                  <a:cxnLst>
                    <a:cxn ang="0">
                      <a:pos x="connsiteX0" y="connsiteY0"/>
                    </a:cxn>
                    <a:cxn ang="0">
                      <a:pos x="connsiteX1" y="connsiteY1"/>
                    </a:cxn>
                    <a:cxn ang="0">
                      <a:pos x="connsiteX2" y="connsiteY2"/>
                    </a:cxn>
                  </a:cxnLst>
                  <a:rect l="l" t="t" r="r" b="b"/>
                  <a:pathLst>
                    <a:path w="333375" h="340519">
                      <a:moveTo>
                        <a:pt x="0" y="228600"/>
                      </a:moveTo>
                      <a:lnTo>
                        <a:pt x="111919" y="340519"/>
                      </a:lnTo>
                      <a:lnTo>
                        <a:pt x="333375" y="0"/>
                      </a:lnTo>
                    </a:path>
                  </a:pathLst>
                </a:custGeom>
                <a:noFill/>
                <a:ln w="76200">
                  <a:solidFill>
                    <a:srgbClr val="94C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B925F2DB-1CD4-4795-977A-06AFE096B4EE}"/>
                  </a:ext>
                </a:extLst>
              </p:cNvPr>
              <p:cNvCxnSpPr>
                <a:cxnSpLocks/>
              </p:cNvCxnSpPr>
              <p:nvPr/>
            </p:nvCxnSpPr>
            <p:spPr>
              <a:xfrm>
                <a:off x="6813612" y="3169494"/>
                <a:ext cx="1849376" cy="0"/>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95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56</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6" y="1519675"/>
            <a:ext cx="5029163" cy="46215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0362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3-1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838200" y="1555423"/>
            <a:ext cx="4884174" cy="4621540"/>
          </a:xfrm>
        </p:spPr>
        <p:txBody>
          <a:bodyPr>
            <a:normAutofit lnSpcReduction="10000"/>
          </a:bodyPr>
          <a:lstStyle/>
          <a:p>
            <a:pPr marL="0" indent="0">
              <a:buNone/>
            </a:pPr>
            <a:r>
              <a:rPr lang="en-US" dirty="0"/>
              <a:t>After running </a:t>
            </a:r>
            <a:r>
              <a:rPr lang="en-US" dirty="0">
                <a:latin typeface="Consolas" panose="020B0609020204030204" pitchFamily="49" charset="0"/>
              </a:rPr>
              <a:t>library(</a:t>
            </a:r>
            <a:r>
              <a:rPr lang="en-US" dirty="0" err="1">
                <a:latin typeface="Consolas" panose="020B0609020204030204" pitchFamily="49" charset="0"/>
              </a:rPr>
              <a:t>mgcv</a:t>
            </a:r>
            <a:r>
              <a:rPr lang="en-US" dirty="0">
                <a:latin typeface="Consolas" panose="020B0609020204030204" pitchFamily="49" charset="0"/>
              </a:rPr>
              <a:t>)</a:t>
            </a:r>
            <a:r>
              <a:rPr lang="en-US" dirty="0"/>
              <a:t> you see “Error in library(</a:t>
            </a:r>
            <a:r>
              <a:rPr lang="en-US" dirty="0" err="1"/>
              <a:t>mgcv</a:t>
            </a:r>
            <a:r>
              <a:rPr lang="en-US" dirty="0"/>
              <a:t>) : there is no package called ‘</a:t>
            </a:r>
            <a:r>
              <a:rPr lang="en-US" dirty="0" err="1"/>
              <a:t>mgcv</a:t>
            </a:r>
            <a:r>
              <a:rPr lang="en-US" dirty="0"/>
              <a:t>’ ”. What should you do?</a:t>
            </a:r>
          </a:p>
          <a:p>
            <a:pPr marL="0" indent="0">
              <a:buNone/>
            </a:pPr>
            <a:endParaRPr lang="en-US" dirty="0"/>
          </a:p>
          <a:p>
            <a:r>
              <a:rPr lang="en-US" dirty="0"/>
              <a:t>Install package via </a:t>
            </a:r>
            <a:r>
              <a:rPr lang="en-US" sz="2400" dirty="0" err="1">
                <a:latin typeface="Consolas" panose="020B0609020204030204" pitchFamily="49" charset="0"/>
              </a:rPr>
              <a:t>install.packages</a:t>
            </a:r>
            <a:r>
              <a:rPr lang="en-US" sz="2400" dirty="0">
                <a:latin typeface="Consolas" panose="020B0609020204030204" pitchFamily="49" charset="0"/>
              </a:rPr>
              <a:t>(“</a:t>
            </a:r>
            <a:r>
              <a:rPr lang="en-US" sz="2400" dirty="0" err="1">
                <a:latin typeface="Consolas" panose="020B0609020204030204" pitchFamily="49" charset="0"/>
              </a:rPr>
              <a:t>mgcv</a:t>
            </a:r>
            <a:r>
              <a:rPr lang="en-US" sz="2400" dirty="0">
                <a:latin typeface="Consolas" panose="020B0609020204030204" pitchFamily="49" charset="0"/>
              </a:rPr>
              <a:t>”)</a:t>
            </a:r>
          </a:p>
          <a:p>
            <a:r>
              <a:rPr lang="en-US" dirty="0"/>
              <a:t>Double-check spelling of package</a:t>
            </a:r>
          </a:p>
          <a:p>
            <a:r>
              <a:rPr lang="en-US" dirty="0"/>
              <a:t>Call for help</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57</a:t>
            </a:fld>
            <a:endParaRPr lang="en-US"/>
          </a:p>
        </p:txBody>
      </p:sp>
      <p:sp>
        <p:nvSpPr>
          <p:cNvPr id="7" name="Content Placeholder 2">
            <a:extLst>
              <a:ext uri="{FF2B5EF4-FFF2-40B4-BE49-F238E27FC236}">
                <a16:creationId xmlns:a16="http://schemas.microsoft.com/office/drawing/2014/main" id="{E57A2E11-57D5-4093-BF16-D019CAC20A7D}"/>
              </a:ext>
            </a:extLst>
          </p:cNvPr>
          <p:cNvSpPr txBox="1">
            <a:spLocks/>
          </p:cNvSpPr>
          <p:nvPr/>
        </p:nvSpPr>
        <p:spPr>
          <a:xfrm>
            <a:off x="6773195" y="1514204"/>
            <a:ext cx="5029163" cy="46627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After running </a:t>
            </a:r>
            <a:r>
              <a:rPr lang="en-US" sz="2400" dirty="0">
                <a:latin typeface="Consolas" panose="020B0609020204030204" pitchFamily="49" charset="0"/>
              </a:rPr>
              <a:t>read.csv("mydata.csv")</a:t>
            </a:r>
            <a:r>
              <a:rPr lang="en-US" dirty="0"/>
              <a:t> you see “Error in file(file, "rt") : cannot open the connection</a:t>
            </a:r>
          </a:p>
          <a:p>
            <a:pPr marL="0" indent="0">
              <a:buFont typeface="Arial" panose="020B0604020202020204" pitchFamily="34" charset="0"/>
              <a:buNone/>
            </a:pPr>
            <a:r>
              <a:rPr lang="en-US" dirty="0"/>
              <a:t>In addition: Warning message:</a:t>
            </a:r>
          </a:p>
          <a:p>
            <a:pPr marL="0" indent="0">
              <a:buFont typeface="Arial" panose="020B0604020202020204" pitchFamily="34" charset="0"/>
              <a:buNone/>
            </a:pPr>
            <a:r>
              <a:rPr lang="en-US" dirty="0"/>
              <a:t>In file(file, "rt") : cannot open file 'mydata.csv': No such file or directory”. What should you do?</a:t>
            </a:r>
          </a:p>
          <a:p>
            <a:pPr marL="0" indent="0">
              <a:buFont typeface="Arial" panose="020B0604020202020204" pitchFamily="34" charset="0"/>
              <a:buNone/>
            </a:pPr>
            <a:endParaRPr lang="en-US" dirty="0"/>
          </a:p>
          <a:p>
            <a:r>
              <a:rPr lang="en-US" dirty="0"/>
              <a:t>Check working directory (</a:t>
            </a:r>
            <a:r>
              <a:rPr lang="en-US" dirty="0" err="1">
                <a:latin typeface="Consolas" panose="020B0609020204030204" pitchFamily="49" charset="0"/>
              </a:rPr>
              <a:t>getwd</a:t>
            </a:r>
            <a:r>
              <a:rPr lang="en-US" dirty="0">
                <a:latin typeface="Consolas" panose="020B0609020204030204" pitchFamily="49" charset="0"/>
              </a:rPr>
              <a:t>()</a:t>
            </a:r>
            <a:r>
              <a:rPr lang="en-US" dirty="0"/>
              <a:t>)</a:t>
            </a:r>
            <a:endParaRPr lang="en-US" sz="2400" dirty="0">
              <a:latin typeface="Consolas" panose="020B0609020204030204" pitchFamily="49" charset="0"/>
            </a:endParaRPr>
          </a:p>
          <a:p>
            <a:r>
              <a:rPr lang="en-US" dirty="0"/>
              <a:t>Double-check spelling of file</a:t>
            </a:r>
          </a:p>
          <a:p>
            <a:r>
              <a:rPr lang="en-US" dirty="0"/>
              <a:t>Check if file is in a subfolder</a:t>
            </a:r>
          </a:p>
          <a:p>
            <a:r>
              <a:rPr lang="en-US" dirty="0"/>
              <a:t>Curl into a ball and cry</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8" name="Rectangle 1">
            <a:extLst>
              <a:ext uri="{FF2B5EF4-FFF2-40B4-BE49-F238E27FC236}">
                <a16:creationId xmlns:a16="http://schemas.microsoft.com/office/drawing/2014/main" id="{EEB9C304-27BC-4ECC-B9F8-AEFC85571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Graphic 9" descr="Checkmark">
            <a:extLst>
              <a:ext uri="{FF2B5EF4-FFF2-40B4-BE49-F238E27FC236}">
                <a16:creationId xmlns:a16="http://schemas.microsoft.com/office/drawing/2014/main" id="{D2C47015-AB0D-4F4F-BCC0-461AD1053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5007" y="3792809"/>
            <a:ext cx="914400" cy="914400"/>
          </a:xfrm>
          <a:prstGeom prst="rect">
            <a:avLst/>
          </a:prstGeom>
        </p:spPr>
      </p:pic>
      <p:pic>
        <p:nvPicPr>
          <p:cNvPr id="11" name="Graphic 10" descr="Checkmark">
            <a:extLst>
              <a:ext uri="{FF2B5EF4-FFF2-40B4-BE49-F238E27FC236}">
                <a16:creationId xmlns:a16="http://schemas.microsoft.com/office/drawing/2014/main" id="{6021CC7F-EC00-4860-BF30-6EC7F0B977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6599" y="4429396"/>
            <a:ext cx="914400" cy="914400"/>
          </a:xfrm>
          <a:prstGeom prst="rect">
            <a:avLst/>
          </a:prstGeom>
        </p:spPr>
      </p:pic>
      <p:pic>
        <p:nvPicPr>
          <p:cNvPr id="12" name="Graphic 11" descr="Checkmark">
            <a:extLst>
              <a:ext uri="{FF2B5EF4-FFF2-40B4-BE49-F238E27FC236}">
                <a16:creationId xmlns:a16="http://schemas.microsoft.com/office/drawing/2014/main" id="{6610BB1B-63C0-456B-BB21-693305800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4790" y="3153357"/>
            <a:ext cx="914400" cy="914400"/>
          </a:xfrm>
          <a:prstGeom prst="rect">
            <a:avLst/>
          </a:prstGeom>
        </p:spPr>
      </p:pic>
      <p:pic>
        <p:nvPicPr>
          <p:cNvPr id="13" name="Graphic 12" descr="Checkmark">
            <a:extLst>
              <a:ext uri="{FF2B5EF4-FFF2-40B4-BE49-F238E27FC236}">
                <a16:creationId xmlns:a16="http://schemas.microsoft.com/office/drawing/2014/main" id="{4C3B58CD-6A58-402C-B037-5D28D78D7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606" y="4067757"/>
            <a:ext cx="914400" cy="914400"/>
          </a:xfrm>
          <a:prstGeom prst="rect">
            <a:avLst/>
          </a:prstGeom>
        </p:spPr>
      </p:pic>
      <p:pic>
        <p:nvPicPr>
          <p:cNvPr id="14" name="Graphic 13" descr="Checkmark">
            <a:extLst>
              <a:ext uri="{FF2B5EF4-FFF2-40B4-BE49-F238E27FC236}">
                <a16:creationId xmlns:a16="http://schemas.microsoft.com/office/drawing/2014/main" id="{55DA383E-39E5-4D53-82BC-262568AE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7213" y="4860117"/>
            <a:ext cx="914400" cy="914400"/>
          </a:xfrm>
          <a:prstGeom prst="rect">
            <a:avLst/>
          </a:prstGeom>
        </p:spPr>
      </p:pic>
    </p:spTree>
    <p:extLst>
      <p:ext uri="{BB962C8B-B14F-4D97-AF65-F5344CB8AC3E}">
        <p14:creationId xmlns:p14="http://schemas.microsoft.com/office/powerpoint/2010/main" val="3070729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527E-8F61-4812-8774-1C976F22017F}"/>
              </a:ext>
            </a:extLst>
          </p:cNvPr>
          <p:cNvSpPr>
            <a:spLocks noGrp="1"/>
          </p:cNvSpPr>
          <p:nvPr>
            <p:ph type="title"/>
          </p:nvPr>
        </p:nvSpPr>
        <p:spPr/>
        <p:txBody>
          <a:bodyPr/>
          <a:lstStyle/>
          <a:p>
            <a:r>
              <a:rPr lang="en-US" b="1" dirty="0"/>
              <a:t>Let’s play with data</a:t>
            </a:r>
            <a:endParaRPr lang="en-US" dirty="0"/>
          </a:p>
        </p:txBody>
      </p:sp>
      <p:sp>
        <p:nvSpPr>
          <p:cNvPr id="3" name="Content Placeholder 2">
            <a:extLst>
              <a:ext uri="{FF2B5EF4-FFF2-40B4-BE49-F238E27FC236}">
                <a16:creationId xmlns:a16="http://schemas.microsoft.com/office/drawing/2014/main" id="{16E9C79C-FF11-487F-AB92-E658AEB28375}"/>
              </a:ext>
            </a:extLst>
          </p:cNvPr>
          <p:cNvSpPr>
            <a:spLocks noGrp="1"/>
          </p:cNvSpPr>
          <p:nvPr>
            <p:ph idx="1"/>
          </p:nvPr>
        </p:nvSpPr>
        <p:spPr/>
        <p:txBody>
          <a:bodyPr/>
          <a:lstStyle/>
          <a:p>
            <a:r>
              <a:rPr lang="en-US" sz="2400" dirty="0"/>
              <a:t>Motivating example 2</a:t>
            </a:r>
          </a:p>
        </p:txBody>
      </p:sp>
      <p:sp>
        <p:nvSpPr>
          <p:cNvPr id="4" name="Slide Number Placeholder 3">
            <a:extLst>
              <a:ext uri="{FF2B5EF4-FFF2-40B4-BE49-F238E27FC236}">
                <a16:creationId xmlns:a16="http://schemas.microsoft.com/office/drawing/2014/main" id="{06F4C1FB-31D0-474C-AA27-B5600A6E1BA0}"/>
              </a:ext>
            </a:extLst>
          </p:cNvPr>
          <p:cNvSpPr>
            <a:spLocks noGrp="1"/>
          </p:cNvSpPr>
          <p:nvPr>
            <p:ph type="sldNum" sz="quarter" idx="12"/>
          </p:nvPr>
        </p:nvSpPr>
        <p:spPr/>
        <p:txBody>
          <a:bodyPr/>
          <a:lstStyle/>
          <a:p>
            <a:fld id="{6D95AE55-B5F4-483D-AEFF-E8059F5502F5}" type="slidenum">
              <a:rPr lang="en-US" smtClean="0"/>
              <a:t>58</a:t>
            </a:fld>
            <a:endParaRPr lang="en-US"/>
          </a:p>
        </p:txBody>
      </p:sp>
    </p:spTree>
    <p:extLst>
      <p:ext uri="{BB962C8B-B14F-4D97-AF65-F5344CB8AC3E}">
        <p14:creationId xmlns:p14="http://schemas.microsoft.com/office/powerpoint/2010/main" val="1998349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FE9A-C73A-4104-9D3E-95E042AD8A29}"/>
              </a:ext>
            </a:extLst>
          </p:cNvPr>
          <p:cNvSpPr>
            <a:spLocks noGrp="1"/>
          </p:cNvSpPr>
          <p:nvPr>
            <p:ph type="title"/>
          </p:nvPr>
        </p:nvSpPr>
        <p:spPr/>
        <p:txBody>
          <a:bodyPr/>
          <a:lstStyle/>
          <a:p>
            <a:r>
              <a:rPr lang="en-US" sz="6000" b="1" dirty="0"/>
              <a:t>4 – Basic Data Manipulation</a:t>
            </a:r>
            <a:endParaRPr lang="en-US" dirty="0"/>
          </a:p>
        </p:txBody>
      </p:sp>
      <p:sp>
        <p:nvSpPr>
          <p:cNvPr id="3" name="Text Placeholder 2">
            <a:extLst>
              <a:ext uri="{FF2B5EF4-FFF2-40B4-BE49-F238E27FC236}">
                <a16:creationId xmlns:a16="http://schemas.microsoft.com/office/drawing/2014/main" id="{7FDAC8F2-CD06-41C9-80AD-DB0CB327AE62}"/>
              </a:ext>
            </a:extLst>
          </p:cNvPr>
          <p:cNvSpPr>
            <a:spLocks noGrp="1"/>
          </p:cNvSpPr>
          <p:nvPr>
            <p:ph type="body" idx="1"/>
          </p:nvPr>
        </p:nvSpPr>
        <p:spPr/>
        <p:txBody>
          <a:bodyPr/>
          <a:lstStyle/>
          <a:p>
            <a:r>
              <a:rPr lang="en-US" dirty="0"/>
              <a:t>The Good Stuff</a:t>
            </a:r>
          </a:p>
        </p:txBody>
      </p:sp>
      <p:sp>
        <p:nvSpPr>
          <p:cNvPr id="4" name="Slide Number Placeholder 3">
            <a:extLst>
              <a:ext uri="{FF2B5EF4-FFF2-40B4-BE49-F238E27FC236}">
                <a16:creationId xmlns:a16="http://schemas.microsoft.com/office/drawing/2014/main" id="{05689FBC-AF44-45C1-9E0F-B615053E6EA3}"/>
              </a:ext>
            </a:extLst>
          </p:cNvPr>
          <p:cNvSpPr>
            <a:spLocks noGrp="1"/>
          </p:cNvSpPr>
          <p:nvPr>
            <p:ph type="sldNum" sz="quarter" idx="12"/>
          </p:nvPr>
        </p:nvSpPr>
        <p:spPr/>
        <p:txBody>
          <a:bodyPr/>
          <a:lstStyle/>
          <a:p>
            <a:fld id="{6D95AE55-B5F4-483D-AEFF-E8059F5502F5}" type="slidenum">
              <a:rPr lang="en-US" smtClean="0"/>
              <a:t>59</a:t>
            </a:fld>
            <a:endParaRPr lang="en-US"/>
          </a:p>
        </p:txBody>
      </p:sp>
    </p:spTree>
    <p:extLst>
      <p:ext uri="{BB962C8B-B14F-4D97-AF65-F5344CB8AC3E}">
        <p14:creationId xmlns:p14="http://schemas.microsoft.com/office/powerpoint/2010/main" val="195368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DC76-38F5-480E-9F5F-D7A7FA92285F}"/>
              </a:ext>
            </a:extLst>
          </p:cNvPr>
          <p:cNvSpPr>
            <a:spLocks noGrp="1"/>
          </p:cNvSpPr>
          <p:nvPr>
            <p:ph type="title"/>
          </p:nvPr>
        </p:nvSpPr>
        <p:spPr/>
        <p:txBody>
          <a:bodyPr/>
          <a:lstStyle/>
          <a:p>
            <a:r>
              <a:rPr lang="en-US" dirty="0"/>
              <a:t>Course Outcomes</a:t>
            </a:r>
          </a:p>
        </p:txBody>
      </p:sp>
      <p:sp>
        <p:nvSpPr>
          <p:cNvPr id="3" name="Content Placeholder 2">
            <a:extLst>
              <a:ext uri="{FF2B5EF4-FFF2-40B4-BE49-F238E27FC236}">
                <a16:creationId xmlns:a16="http://schemas.microsoft.com/office/drawing/2014/main" id="{218AC51A-FA44-43D7-9398-80927BFF8AE6}"/>
              </a:ext>
            </a:extLst>
          </p:cNvPr>
          <p:cNvSpPr>
            <a:spLocks noGrp="1"/>
          </p:cNvSpPr>
          <p:nvPr>
            <p:ph idx="1"/>
          </p:nvPr>
        </p:nvSpPr>
        <p:spPr>
          <a:xfrm>
            <a:off x="480403" y="1477505"/>
            <a:ext cx="6164946" cy="5243970"/>
          </a:xfrm>
        </p:spPr>
        <p:txBody>
          <a:bodyPr>
            <a:normAutofit fontScale="92500"/>
          </a:bodyPr>
          <a:lstStyle/>
          <a:p>
            <a:r>
              <a:rPr lang="en-US" dirty="0"/>
              <a:t>By the end of this class, you will be familiar with the basics of R</a:t>
            </a:r>
          </a:p>
          <a:p>
            <a:pPr lvl="1"/>
            <a:r>
              <a:rPr lang="en-US" dirty="0"/>
              <a:t>Hopefully, you’ll be familiar enough to read it, and use these slides for future reference</a:t>
            </a:r>
          </a:p>
          <a:p>
            <a:pPr>
              <a:spcBef>
                <a:spcPts val="3600"/>
              </a:spcBef>
            </a:pPr>
            <a:r>
              <a:rPr lang="en-US" dirty="0"/>
              <a:t>Don’t get bogged down in the details or try to memorize everything, this is a language after all. </a:t>
            </a:r>
          </a:p>
          <a:p>
            <a:pPr>
              <a:spcBef>
                <a:spcPts val="3600"/>
              </a:spcBef>
            </a:pPr>
            <a:r>
              <a:rPr lang="en-US" dirty="0"/>
              <a:t>We will go through code together, then you can run through it on your own later </a:t>
            </a:r>
          </a:p>
          <a:p>
            <a:pPr lvl="1">
              <a:spcBef>
                <a:spcPts val="600"/>
              </a:spcBef>
            </a:pPr>
            <a:r>
              <a:rPr lang="en-US" dirty="0"/>
              <a:t>Ask questions in the Teams chat or raise hand</a:t>
            </a:r>
          </a:p>
        </p:txBody>
      </p:sp>
      <p:sp>
        <p:nvSpPr>
          <p:cNvPr id="4" name="Slide Number Placeholder 3">
            <a:extLst>
              <a:ext uri="{FF2B5EF4-FFF2-40B4-BE49-F238E27FC236}">
                <a16:creationId xmlns:a16="http://schemas.microsoft.com/office/drawing/2014/main" id="{AEB161AA-7EF3-4528-8894-D1DFBA8FC2F3}"/>
              </a:ext>
            </a:extLst>
          </p:cNvPr>
          <p:cNvSpPr>
            <a:spLocks noGrp="1"/>
          </p:cNvSpPr>
          <p:nvPr>
            <p:ph type="sldNum" sz="quarter" idx="12"/>
          </p:nvPr>
        </p:nvSpPr>
        <p:spPr/>
        <p:txBody>
          <a:bodyPr/>
          <a:lstStyle/>
          <a:p>
            <a:fld id="{6D95AE55-B5F4-483D-AEFF-E8059F5502F5}" type="slidenum">
              <a:rPr lang="en-US" smtClean="0"/>
              <a:t>6</a:t>
            </a:fld>
            <a:endParaRPr lang="en-US"/>
          </a:p>
        </p:txBody>
      </p:sp>
      <p:grpSp>
        <p:nvGrpSpPr>
          <p:cNvPr id="5" name="Group 4">
            <a:extLst>
              <a:ext uri="{FF2B5EF4-FFF2-40B4-BE49-F238E27FC236}">
                <a16:creationId xmlns:a16="http://schemas.microsoft.com/office/drawing/2014/main" id="{D55C67D8-C87A-4EDF-B71B-347752125D51}"/>
              </a:ext>
            </a:extLst>
          </p:cNvPr>
          <p:cNvGrpSpPr/>
          <p:nvPr/>
        </p:nvGrpSpPr>
        <p:grpSpPr>
          <a:xfrm>
            <a:off x="6910202" y="2872832"/>
            <a:ext cx="5166375" cy="1844265"/>
            <a:chOff x="6816684" y="2145469"/>
            <a:chExt cx="5166375" cy="1844265"/>
          </a:xfrm>
        </p:grpSpPr>
        <p:sp>
          <p:nvSpPr>
            <p:cNvPr id="6" name="Rectangle 5">
              <a:extLst>
                <a:ext uri="{FF2B5EF4-FFF2-40B4-BE49-F238E27FC236}">
                  <a16:creationId xmlns:a16="http://schemas.microsoft.com/office/drawing/2014/main" id="{1B3DB203-E43B-4F36-9D35-1CC7E9E03112}"/>
                </a:ext>
              </a:extLst>
            </p:cNvPr>
            <p:cNvSpPr/>
            <p:nvPr/>
          </p:nvSpPr>
          <p:spPr>
            <a:xfrm rot="20931656">
              <a:off x="6816684" y="2145469"/>
              <a:ext cx="4812673" cy="1095287"/>
            </a:xfrm>
            <a:prstGeom prst="rect">
              <a:avLst/>
            </a:prstGeom>
            <a:noFill/>
          </p:spPr>
          <p:txBody>
            <a:bodyPr wrap="none" lIns="91440" tIns="45720" rIns="91440" bIns="45720">
              <a:prstTxWarp prst="textFadeLeft">
                <a:avLst/>
              </a:prstTxWarp>
              <a:spAutoFit/>
              <a:scene3d>
                <a:camera prst="orthographicFront"/>
                <a:lightRig rig="threePt" dir="t">
                  <a:rot lat="0" lon="0" rev="5400000"/>
                </a:lightRig>
              </a:scene3d>
              <a:sp3d extrusionH="76200">
                <a:bevelT w="0" h="0"/>
              </a:sp3d>
            </a:bodyPr>
            <a:lstStyle/>
            <a:p>
              <a:pPr algn="ctr"/>
              <a:r>
                <a:rPr lang="en-US" sz="6600" b="1" cap="none" spc="0" dirty="0">
                  <a:ln w="12700">
                    <a:noFill/>
                    <a:prstDash val="solid"/>
                  </a:ln>
                  <a:gradFill>
                    <a:gsLst>
                      <a:gs pos="80000">
                        <a:schemeClr val="accent1"/>
                      </a:gs>
                      <a:gs pos="100000">
                        <a:schemeClr val="accent1">
                          <a:lumMod val="5000"/>
                          <a:lumOff val="95000"/>
                        </a:schemeClr>
                      </a:gs>
                      <a:gs pos="6000">
                        <a:srgbClr val="AB8DF7"/>
                      </a:gs>
                    </a:gsLst>
                    <a:lin ang="5400000" scaled="1"/>
                  </a:gradFill>
                  <a:effectLst>
                    <a:outerShdw dist="38100" dir="2640000" algn="bl" rotWithShape="0">
                      <a:schemeClr val="accent1"/>
                    </a:outerShdw>
                  </a:effectLst>
                </a:rPr>
                <a:t>The More You </a:t>
              </a:r>
              <a:r>
                <a:rPr lang="en-US" sz="6600" b="1" cap="none" spc="0" dirty="0">
                  <a:ln w="12700">
                    <a:noFill/>
                    <a:prstDash val="solid"/>
                  </a:ln>
                  <a:gradFill>
                    <a:gsLst>
                      <a:gs pos="80000">
                        <a:schemeClr val="accent1"/>
                      </a:gs>
                      <a:gs pos="100000">
                        <a:schemeClr val="accent1">
                          <a:lumMod val="5000"/>
                          <a:lumOff val="95000"/>
                        </a:schemeClr>
                      </a:gs>
                      <a:gs pos="28000">
                        <a:srgbClr val="AB8DF7"/>
                      </a:gs>
                    </a:gsLst>
                    <a:lin ang="5400000" scaled="1"/>
                  </a:gradFill>
                  <a:effectLst>
                    <a:outerShdw dist="38100" dir="2640000" algn="bl" rotWithShape="0">
                      <a:schemeClr val="accent1"/>
                    </a:outerShdw>
                  </a:effectLst>
                </a:rPr>
                <a:t>Know</a:t>
              </a:r>
            </a:p>
          </p:txBody>
        </p:sp>
        <p:sp>
          <p:nvSpPr>
            <p:cNvPr id="7" name="Rectangle 6">
              <a:extLst>
                <a:ext uri="{FF2B5EF4-FFF2-40B4-BE49-F238E27FC236}">
                  <a16:creationId xmlns:a16="http://schemas.microsoft.com/office/drawing/2014/main" id="{BFFE3A22-E5DF-47BD-ACFA-F67A323FFA18}"/>
                </a:ext>
              </a:extLst>
            </p:cNvPr>
            <p:cNvSpPr/>
            <p:nvPr/>
          </p:nvSpPr>
          <p:spPr>
            <a:xfrm rot="20925798">
              <a:off x="7580596" y="3112689"/>
              <a:ext cx="3803415" cy="560315"/>
            </a:xfrm>
            <a:prstGeom prst="rect">
              <a:avLst/>
            </a:prstGeom>
            <a:gradFill>
              <a:gsLst>
                <a:gs pos="58000">
                  <a:srgbClr val="6D9CE1"/>
                </a:gs>
                <a:gs pos="80000">
                  <a:srgbClr val="00B050"/>
                </a:gs>
                <a:gs pos="94000">
                  <a:schemeClr val="bg1">
                    <a:alpha val="15000"/>
                  </a:schemeClr>
                </a:gs>
                <a:gs pos="5000">
                  <a:schemeClr val="accent1">
                    <a:lumMod val="5000"/>
                    <a:lumOff val="95000"/>
                    <a:alpha val="19000"/>
                  </a:schemeClr>
                </a:gs>
                <a:gs pos="28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3550D4C-0582-4232-9874-B735FB036F8D}"/>
                </a:ext>
              </a:extLst>
            </p:cNvPr>
            <p:cNvSpPr/>
            <p:nvPr/>
          </p:nvSpPr>
          <p:spPr>
            <a:xfrm rot="21021140">
              <a:off x="11051263" y="2433402"/>
              <a:ext cx="931796" cy="931796"/>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9676EC-FC31-4E4E-B55D-2EE2C7155686}"/>
                </a:ext>
              </a:extLst>
            </p:cNvPr>
            <p:cNvSpPr/>
            <p:nvPr/>
          </p:nvSpPr>
          <p:spPr>
            <a:xfrm rot="20926085">
              <a:off x="7282549" y="3390469"/>
              <a:ext cx="2034495" cy="599265"/>
            </a:xfrm>
            <a:prstGeom prst="rect">
              <a:avLst/>
            </a:prstGeom>
            <a:gradFill flip="none" rotWithShape="1">
              <a:gsLst>
                <a:gs pos="99000">
                  <a:srgbClr val="FFFFFF">
                    <a:alpha val="0"/>
                  </a:srgbClr>
                </a:gs>
                <a:gs pos="45000">
                  <a:schemeClr val="bg1">
                    <a:alpha val="85000"/>
                  </a:schemeClr>
                </a:gs>
                <a:gs pos="18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863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8372-B00A-4C46-947D-7A8817FA153D}"/>
              </a:ext>
            </a:extLst>
          </p:cNvPr>
          <p:cNvSpPr>
            <a:spLocks noGrp="1"/>
          </p:cNvSpPr>
          <p:nvPr>
            <p:ph type="title"/>
          </p:nvPr>
        </p:nvSpPr>
        <p:spPr/>
        <p:txBody>
          <a:bodyPr/>
          <a:lstStyle/>
          <a:p>
            <a:r>
              <a:rPr lang="en-US" dirty="0"/>
              <a:t>What is data manipulation</a:t>
            </a:r>
          </a:p>
        </p:txBody>
      </p:sp>
      <p:sp>
        <p:nvSpPr>
          <p:cNvPr id="3" name="Content Placeholder 2">
            <a:extLst>
              <a:ext uri="{FF2B5EF4-FFF2-40B4-BE49-F238E27FC236}">
                <a16:creationId xmlns:a16="http://schemas.microsoft.com/office/drawing/2014/main" id="{F899C3D4-39EE-438C-A885-F1DFFAEB1309}"/>
              </a:ext>
            </a:extLst>
          </p:cNvPr>
          <p:cNvSpPr>
            <a:spLocks noGrp="1"/>
          </p:cNvSpPr>
          <p:nvPr>
            <p:ph idx="1"/>
          </p:nvPr>
        </p:nvSpPr>
        <p:spPr>
          <a:xfrm>
            <a:off x="838200" y="1825625"/>
            <a:ext cx="10515600" cy="4705804"/>
          </a:xfrm>
        </p:spPr>
        <p:txBody>
          <a:bodyPr>
            <a:normAutofit/>
          </a:bodyPr>
          <a:lstStyle/>
          <a:p>
            <a:pPr marL="0" indent="0">
              <a:spcBef>
                <a:spcPts val="2400"/>
              </a:spcBef>
              <a:buNone/>
            </a:pPr>
            <a:r>
              <a:rPr lang="en-US" dirty="0"/>
              <a:t>Now that you’ve got your data into R, you’ll usually have to modify it in some way. For example:</a:t>
            </a:r>
          </a:p>
          <a:p>
            <a:pPr lvl="1"/>
            <a:r>
              <a:rPr lang="en-US" dirty="0"/>
              <a:t>Excluding certain years or species</a:t>
            </a:r>
          </a:p>
          <a:p>
            <a:pPr lvl="1"/>
            <a:r>
              <a:rPr lang="en-US" dirty="0"/>
              <a:t>Adding a new calculated column (CPUE)</a:t>
            </a:r>
          </a:p>
          <a:p>
            <a:pPr lvl="1"/>
            <a:r>
              <a:rPr lang="en-US" dirty="0"/>
              <a:t>Pooling groups together</a:t>
            </a:r>
          </a:p>
          <a:p>
            <a:pPr marL="0" indent="0">
              <a:spcBef>
                <a:spcPts val="2400"/>
              </a:spcBef>
              <a:buNone/>
            </a:pPr>
            <a:r>
              <a:rPr lang="en-US" dirty="0"/>
              <a:t>Why do this in R? </a:t>
            </a:r>
          </a:p>
          <a:p>
            <a:pPr lvl="1"/>
            <a:r>
              <a:rPr lang="en-US" dirty="0"/>
              <a:t>You’ll always have a record of what you did to your data</a:t>
            </a:r>
          </a:p>
          <a:p>
            <a:pPr lvl="1"/>
            <a:r>
              <a:rPr lang="en-US" dirty="0"/>
              <a:t>Your script can repeat process (e.g., if you re-download data out of </a:t>
            </a:r>
            <a:r>
              <a:rPr lang="en-US" dirty="0" err="1"/>
              <a:t>OceanAK</a:t>
            </a:r>
            <a:r>
              <a:rPr lang="en-US" dirty="0"/>
              <a:t> and need to rename data, add a calculated column, etc.)</a:t>
            </a:r>
          </a:p>
          <a:p>
            <a:pPr marL="0" indent="0">
              <a:spcBef>
                <a:spcPts val="2400"/>
              </a:spcBef>
              <a:buNone/>
            </a:pPr>
            <a:r>
              <a:rPr lang="en-US" dirty="0"/>
              <a:t>The best package for this is “</a:t>
            </a:r>
            <a:r>
              <a:rPr lang="en-US" dirty="0" err="1"/>
              <a:t>dplyr</a:t>
            </a:r>
            <a:r>
              <a:rPr lang="en-US" dirty="0"/>
              <a:t>” (&amp; other </a:t>
            </a:r>
            <a:r>
              <a:rPr lang="en-US" dirty="0" err="1"/>
              <a:t>tidyverse</a:t>
            </a:r>
            <a:r>
              <a:rPr lang="en-US" dirty="0"/>
              <a:t> packages)</a:t>
            </a:r>
          </a:p>
        </p:txBody>
      </p:sp>
      <p:sp>
        <p:nvSpPr>
          <p:cNvPr id="4" name="Slide Number Placeholder 3">
            <a:extLst>
              <a:ext uri="{FF2B5EF4-FFF2-40B4-BE49-F238E27FC236}">
                <a16:creationId xmlns:a16="http://schemas.microsoft.com/office/drawing/2014/main" id="{028F16A9-E445-458C-AA51-BBF0E98342CB}"/>
              </a:ext>
            </a:extLst>
          </p:cNvPr>
          <p:cNvSpPr>
            <a:spLocks noGrp="1"/>
          </p:cNvSpPr>
          <p:nvPr>
            <p:ph type="sldNum" sz="quarter" idx="12"/>
          </p:nvPr>
        </p:nvSpPr>
        <p:spPr/>
        <p:txBody>
          <a:bodyPr/>
          <a:lstStyle/>
          <a:p>
            <a:fld id="{6D95AE55-B5F4-483D-AEFF-E8059F5502F5}" type="slidenum">
              <a:rPr lang="en-US" smtClean="0"/>
              <a:t>60</a:t>
            </a:fld>
            <a:endParaRPr lang="en-US"/>
          </a:p>
        </p:txBody>
      </p:sp>
    </p:spTree>
    <p:extLst>
      <p:ext uri="{BB962C8B-B14F-4D97-AF65-F5344CB8AC3E}">
        <p14:creationId xmlns:p14="http://schemas.microsoft.com/office/powerpoint/2010/main" val="5885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E60F-814F-41D3-9FFD-5BEEBBCB062D}"/>
              </a:ext>
            </a:extLst>
          </p:cNvPr>
          <p:cNvSpPr>
            <a:spLocks noGrp="1"/>
          </p:cNvSpPr>
          <p:nvPr>
            <p:ph type="title"/>
          </p:nvPr>
        </p:nvSpPr>
        <p:spPr/>
        <p:txBody>
          <a:bodyPr/>
          <a:lstStyle/>
          <a:p>
            <a:r>
              <a:rPr lang="en-US" dirty="0"/>
              <a:t>Filtering: </a:t>
            </a:r>
            <a:r>
              <a:rPr lang="en-US" dirty="0">
                <a:latin typeface="Consolas" panose="020B0609020204030204" pitchFamily="49" charset="0"/>
              </a:rPr>
              <a:t>filter()</a:t>
            </a:r>
          </a:p>
        </p:txBody>
      </p:sp>
      <p:sp>
        <p:nvSpPr>
          <p:cNvPr id="3" name="Content Placeholder 2">
            <a:extLst>
              <a:ext uri="{FF2B5EF4-FFF2-40B4-BE49-F238E27FC236}">
                <a16:creationId xmlns:a16="http://schemas.microsoft.com/office/drawing/2014/main" id="{578C06B3-CF1F-4CF3-B18F-47EE8B6236FD}"/>
              </a:ext>
            </a:extLst>
          </p:cNvPr>
          <p:cNvSpPr>
            <a:spLocks noGrp="1"/>
          </p:cNvSpPr>
          <p:nvPr>
            <p:ph idx="1"/>
          </p:nvPr>
        </p:nvSpPr>
        <p:spPr>
          <a:xfrm>
            <a:off x="838200" y="1825625"/>
            <a:ext cx="5703277" cy="4351338"/>
          </a:xfrm>
        </p:spPr>
        <p:txBody>
          <a:bodyPr/>
          <a:lstStyle/>
          <a:p>
            <a:r>
              <a:rPr lang="en-US" dirty="0"/>
              <a:t>You’ll often need to exclude or subset a group of data</a:t>
            </a:r>
          </a:p>
          <a:p>
            <a:r>
              <a:rPr lang="en-US" dirty="0"/>
              <a:t>Use filter() to keep certain rows</a:t>
            </a:r>
          </a:p>
          <a:p>
            <a:r>
              <a:rPr lang="en-US" dirty="0"/>
              <a:t>You might want to exclude NAs</a:t>
            </a:r>
          </a:p>
          <a:p>
            <a:pPr lvl="1"/>
            <a:r>
              <a:rPr lang="en-US" dirty="0"/>
              <a:t>This is a little trickier because something can’t be equal to an unknown. Use is.na()</a:t>
            </a:r>
          </a:p>
          <a:p>
            <a:endParaRPr lang="en-US" dirty="0"/>
          </a:p>
        </p:txBody>
      </p:sp>
      <p:sp>
        <p:nvSpPr>
          <p:cNvPr id="4" name="Slide Number Placeholder 3">
            <a:extLst>
              <a:ext uri="{FF2B5EF4-FFF2-40B4-BE49-F238E27FC236}">
                <a16:creationId xmlns:a16="http://schemas.microsoft.com/office/drawing/2014/main" id="{C9901F58-56F1-4CDA-A0BB-047F14899052}"/>
              </a:ext>
            </a:extLst>
          </p:cNvPr>
          <p:cNvSpPr>
            <a:spLocks noGrp="1"/>
          </p:cNvSpPr>
          <p:nvPr>
            <p:ph type="sldNum" sz="quarter" idx="12"/>
          </p:nvPr>
        </p:nvSpPr>
        <p:spPr/>
        <p:txBody>
          <a:bodyPr/>
          <a:lstStyle/>
          <a:p>
            <a:fld id="{6D95AE55-B5F4-483D-AEFF-E8059F5502F5}" type="slidenum">
              <a:rPr lang="en-US" smtClean="0"/>
              <a:t>61</a:t>
            </a:fld>
            <a:endParaRPr lang="en-US"/>
          </a:p>
        </p:txBody>
      </p:sp>
      <p:sp>
        <p:nvSpPr>
          <p:cNvPr id="6" name="Content Placeholder 2">
            <a:extLst>
              <a:ext uri="{FF2B5EF4-FFF2-40B4-BE49-F238E27FC236}">
                <a16:creationId xmlns:a16="http://schemas.microsoft.com/office/drawing/2014/main" id="{50318540-DBD4-4148-8CA4-EACB379B7866}"/>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Species != “Pink salmon”)</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!is.na(Length))</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 Year == 2019)</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filter(</a:t>
            </a:r>
            <a:r>
              <a:rPr lang="en-US" sz="2000" dirty="0" err="1">
                <a:latin typeface="Consolas" panose="020B0609020204030204" pitchFamily="49" charset="0"/>
              </a:rPr>
              <a:t>dataframename</a:t>
            </a:r>
            <a:r>
              <a:rPr lang="en-US" sz="2000" dirty="0">
                <a:latin typeface="Consolas" panose="020B0609020204030204" pitchFamily="49" charset="0"/>
              </a:rPr>
              <a:t>, Year == 2018 &amp; Year == 2019)</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F2CB2B3A-681B-43A6-ABAF-1827D29A1F73}"/>
              </a:ext>
            </a:extLst>
          </p:cNvPr>
          <p:cNvSpPr/>
          <p:nvPr/>
        </p:nvSpPr>
        <p:spPr>
          <a:xfrm>
            <a:off x="6783572" y="4923693"/>
            <a:ext cx="5244584" cy="793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321EA5-EA82-41D5-B7F3-260DC237BF3F}"/>
              </a:ext>
            </a:extLst>
          </p:cNvPr>
          <p:cNvSpPr txBox="1"/>
          <p:nvPr/>
        </p:nvSpPr>
        <p:spPr>
          <a:xfrm>
            <a:off x="6783572" y="5786477"/>
            <a:ext cx="3908809" cy="369332"/>
          </a:xfrm>
          <a:prstGeom prst="rect">
            <a:avLst/>
          </a:prstGeom>
          <a:noFill/>
        </p:spPr>
        <p:txBody>
          <a:bodyPr wrap="square" rtlCol="0">
            <a:spAutoFit/>
          </a:bodyPr>
          <a:lstStyle/>
          <a:p>
            <a:r>
              <a:rPr lang="en-US" dirty="0"/>
              <a:t>This would return no rows. Why?</a:t>
            </a:r>
          </a:p>
        </p:txBody>
      </p:sp>
      <p:sp>
        <p:nvSpPr>
          <p:cNvPr id="8" name="TextBox 7">
            <a:extLst>
              <a:ext uri="{FF2B5EF4-FFF2-40B4-BE49-F238E27FC236}">
                <a16:creationId xmlns:a16="http://schemas.microsoft.com/office/drawing/2014/main" id="{88403AA6-E7B2-4976-877E-DA47C3EB0C6F}"/>
              </a:ext>
            </a:extLst>
          </p:cNvPr>
          <p:cNvSpPr txBox="1"/>
          <p:nvPr/>
        </p:nvSpPr>
        <p:spPr>
          <a:xfrm>
            <a:off x="6773196" y="6117399"/>
            <a:ext cx="3908809" cy="369332"/>
          </a:xfrm>
          <a:prstGeom prst="rect">
            <a:avLst/>
          </a:prstGeom>
          <a:noFill/>
        </p:spPr>
        <p:txBody>
          <a:bodyPr wrap="square" rtlCol="0">
            <a:spAutoFit/>
          </a:bodyPr>
          <a:lstStyle/>
          <a:p>
            <a:r>
              <a:rPr lang="en-US" dirty="0"/>
              <a:t>Year can’t be 2018 AND 2019</a:t>
            </a:r>
          </a:p>
        </p:txBody>
      </p:sp>
    </p:spTree>
    <p:extLst>
      <p:ext uri="{BB962C8B-B14F-4D97-AF65-F5344CB8AC3E}">
        <p14:creationId xmlns:p14="http://schemas.microsoft.com/office/powerpoint/2010/main" val="23209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144-F5D6-4025-8D1C-275D551FCAE9}"/>
              </a:ext>
            </a:extLst>
          </p:cNvPr>
          <p:cNvSpPr>
            <a:spLocks noGrp="1"/>
          </p:cNvSpPr>
          <p:nvPr>
            <p:ph type="title"/>
          </p:nvPr>
        </p:nvSpPr>
        <p:spPr/>
        <p:txBody>
          <a:bodyPr/>
          <a:lstStyle/>
          <a:p>
            <a:r>
              <a:rPr lang="en-US" dirty="0"/>
              <a:t>Rename Columns: </a:t>
            </a:r>
            <a:r>
              <a:rPr lang="en-US" dirty="0">
                <a:latin typeface="Consolas" panose="020B0609020204030204" pitchFamily="49" charset="0"/>
              </a:rPr>
              <a:t>rename()</a:t>
            </a:r>
          </a:p>
        </p:txBody>
      </p:sp>
      <p:sp>
        <p:nvSpPr>
          <p:cNvPr id="3" name="Content Placeholder 2">
            <a:extLst>
              <a:ext uri="{FF2B5EF4-FFF2-40B4-BE49-F238E27FC236}">
                <a16:creationId xmlns:a16="http://schemas.microsoft.com/office/drawing/2014/main" id="{723A2DA7-4AB5-4847-9926-4F14F8FB50D6}"/>
              </a:ext>
            </a:extLst>
          </p:cNvPr>
          <p:cNvSpPr>
            <a:spLocks noGrp="1"/>
          </p:cNvSpPr>
          <p:nvPr>
            <p:ph idx="1"/>
          </p:nvPr>
        </p:nvSpPr>
        <p:spPr>
          <a:xfrm>
            <a:off x="838200" y="1825625"/>
            <a:ext cx="4987565" cy="4776142"/>
          </a:xfrm>
        </p:spPr>
        <p:txBody>
          <a:bodyPr>
            <a:normAutofit/>
          </a:bodyPr>
          <a:lstStyle/>
          <a:p>
            <a:r>
              <a:rPr lang="en-US" dirty="0"/>
              <a:t>If columns come from </a:t>
            </a:r>
            <a:r>
              <a:rPr lang="en-US" dirty="0" err="1"/>
              <a:t>OceanAK</a:t>
            </a:r>
            <a:r>
              <a:rPr lang="en-US" dirty="0"/>
              <a:t> with spaces in them, R imports them to have backticks, e.g., `Column 1 Name`. Rename these to remove spaces</a:t>
            </a:r>
          </a:p>
          <a:p>
            <a:endParaRPr lang="en-US" dirty="0"/>
          </a:p>
          <a:p>
            <a:r>
              <a:rPr lang="en-US" i="1" dirty="0"/>
              <a:t>Depending on how you import, you’ll want to pay attention to the names</a:t>
            </a:r>
          </a:p>
        </p:txBody>
      </p:sp>
      <p:sp>
        <p:nvSpPr>
          <p:cNvPr id="4" name="Slide Number Placeholder 3">
            <a:extLst>
              <a:ext uri="{FF2B5EF4-FFF2-40B4-BE49-F238E27FC236}">
                <a16:creationId xmlns:a16="http://schemas.microsoft.com/office/drawing/2014/main" id="{AFB1C597-C856-4549-8200-DD4C93D47F7B}"/>
              </a:ext>
            </a:extLst>
          </p:cNvPr>
          <p:cNvSpPr>
            <a:spLocks noGrp="1"/>
          </p:cNvSpPr>
          <p:nvPr>
            <p:ph type="sldNum" sz="quarter" idx="12"/>
          </p:nvPr>
        </p:nvSpPr>
        <p:spPr/>
        <p:txBody>
          <a:bodyPr/>
          <a:lstStyle/>
          <a:p>
            <a:fld id="{6D95AE55-B5F4-483D-AEFF-E8059F5502F5}" type="slidenum">
              <a:rPr lang="en-US" smtClean="0"/>
              <a:t>62</a:t>
            </a:fld>
            <a:endParaRPr lang="en-US"/>
          </a:p>
        </p:txBody>
      </p:sp>
      <p:sp>
        <p:nvSpPr>
          <p:cNvPr id="6" name="Content Placeholder 2">
            <a:extLst>
              <a:ext uri="{FF2B5EF4-FFF2-40B4-BE49-F238E27FC236}">
                <a16:creationId xmlns:a16="http://schemas.microsoft.com/office/drawing/2014/main" id="{42491765-681E-4613-BF8F-E0286F2FA5F5}"/>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“oldcolumnname1”, “newcolumnname2” = “oldcolumnname2”)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rename(</a:t>
            </a:r>
            <a:r>
              <a:rPr lang="en-US" sz="2000" dirty="0" err="1">
                <a:latin typeface="Consolas" panose="020B0609020204030204" pitchFamily="49" charset="0"/>
              </a:rPr>
              <a:t>dataframename</a:t>
            </a:r>
            <a:r>
              <a:rPr lang="en-US" sz="2000" dirty="0">
                <a:latin typeface="Consolas" panose="020B0609020204030204" pitchFamily="49" charset="0"/>
              </a:rPr>
              <a:t>, “newcolumnname1” = `old column`)</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95227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48AE-D6C5-4D87-9592-59761133E743}"/>
              </a:ext>
            </a:extLst>
          </p:cNvPr>
          <p:cNvSpPr>
            <a:spLocks noGrp="1"/>
          </p:cNvSpPr>
          <p:nvPr>
            <p:ph type="title"/>
          </p:nvPr>
        </p:nvSpPr>
        <p:spPr/>
        <p:txBody>
          <a:bodyPr/>
          <a:lstStyle/>
          <a:p>
            <a:r>
              <a:rPr lang="en-US" dirty="0"/>
              <a:t>Add New Column: </a:t>
            </a:r>
            <a:r>
              <a:rPr lang="en-US" dirty="0">
                <a:latin typeface="Consolas" panose="020B0609020204030204" pitchFamily="49" charset="0"/>
              </a:rPr>
              <a:t>mutate()</a:t>
            </a:r>
          </a:p>
        </p:txBody>
      </p:sp>
      <p:sp>
        <p:nvSpPr>
          <p:cNvPr id="3" name="Content Placeholder 2">
            <a:extLst>
              <a:ext uri="{FF2B5EF4-FFF2-40B4-BE49-F238E27FC236}">
                <a16:creationId xmlns:a16="http://schemas.microsoft.com/office/drawing/2014/main" id="{75B95B52-AC81-4ED6-82D9-207FD25058AA}"/>
              </a:ext>
            </a:extLst>
          </p:cNvPr>
          <p:cNvSpPr>
            <a:spLocks noGrp="1"/>
          </p:cNvSpPr>
          <p:nvPr>
            <p:ph idx="1"/>
          </p:nvPr>
        </p:nvSpPr>
        <p:spPr>
          <a:xfrm>
            <a:off x="838200" y="1825625"/>
            <a:ext cx="5371681" cy="4351338"/>
          </a:xfrm>
        </p:spPr>
        <p:txBody>
          <a:bodyPr/>
          <a:lstStyle/>
          <a:p>
            <a:r>
              <a:rPr lang="en-US" dirty="0"/>
              <a:t>You can add, divide, multiply columns by each other</a:t>
            </a:r>
          </a:p>
          <a:p>
            <a:pPr marL="0" indent="0">
              <a:buNone/>
            </a:pPr>
            <a:endParaRPr lang="en-US" dirty="0"/>
          </a:p>
          <a:p>
            <a:r>
              <a:rPr lang="en-US" dirty="0"/>
              <a:t>Use an “if else” statement to make a conditional column</a:t>
            </a:r>
          </a:p>
        </p:txBody>
      </p:sp>
      <p:sp>
        <p:nvSpPr>
          <p:cNvPr id="4" name="Slide Number Placeholder 3">
            <a:extLst>
              <a:ext uri="{FF2B5EF4-FFF2-40B4-BE49-F238E27FC236}">
                <a16:creationId xmlns:a16="http://schemas.microsoft.com/office/drawing/2014/main" id="{C8E872AC-0736-4B2D-AEF7-35F7D5217975}"/>
              </a:ext>
            </a:extLst>
          </p:cNvPr>
          <p:cNvSpPr>
            <a:spLocks noGrp="1"/>
          </p:cNvSpPr>
          <p:nvPr>
            <p:ph type="sldNum" sz="quarter" idx="12"/>
          </p:nvPr>
        </p:nvSpPr>
        <p:spPr/>
        <p:txBody>
          <a:bodyPr/>
          <a:lstStyle/>
          <a:p>
            <a:fld id="{6D95AE55-B5F4-483D-AEFF-E8059F5502F5}" type="slidenum">
              <a:rPr lang="en-US" smtClean="0"/>
              <a:t>63</a:t>
            </a:fld>
            <a:endParaRPr lang="en-US"/>
          </a:p>
        </p:txBody>
      </p:sp>
      <p:sp>
        <p:nvSpPr>
          <p:cNvPr id="6" name="Content Placeholder 2">
            <a:extLst>
              <a:ext uri="{FF2B5EF4-FFF2-40B4-BE49-F238E27FC236}">
                <a16:creationId xmlns:a16="http://schemas.microsoft.com/office/drawing/2014/main" id="{D639DD9F-7BE4-4471-81C2-1F7DE38E9B2F}"/>
              </a:ext>
            </a:extLst>
          </p:cNvPr>
          <p:cNvSpPr txBox="1">
            <a:spLocks/>
          </p:cNvSpPr>
          <p:nvPr/>
        </p:nvSpPr>
        <p:spPr>
          <a:xfrm>
            <a:off x="6783572" y="1804471"/>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column1 / column2)</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“Good data”)</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newcolumn</a:t>
            </a:r>
            <a:r>
              <a:rPr lang="en-US" sz="2000" dirty="0">
                <a:latin typeface="Consolas" panose="020B0609020204030204" pitchFamily="49" charset="0"/>
              </a:rPr>
              <a:t> = </a:t>
            </a:r>
            <a:r>
              <a:rPr lang="en-US" sz="2000" dirty="0" err="1">
                <a:latin typeface="Consolas" panose="020B0609020204030204" pitchFamily="49" charset="0"/>
              </a:rPr>
              <a:t>ifelse</a:t>
            </a:r>
            <a:r>
              <a:rPr lang="en-US" sz="2000" dirty="0">
                <a:latin typeface="Consolas" panose="020B0609020204030204" pitchFamily="49" charset="0"/>
              </a:rPr>
              <a:t>(column1 &gt; 1, “what to write if true", “otherwise write this"))</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049878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D075-D7CE-4CA1-A8C2-1CDFCCD5301F}"/>
              </a:ext>
            </a:extLst>
          </p:cNvPr>
          <p:cNvSpPr>
            <a:spLocks noGrp="1"/>
          </p:cNvSpPr>
          <p:nvPr>
            <p:ph type="title"/>
          </p:nvPr>
        </p:nvSpPr>
        <p:spPr>
          <a:xfrm>
            <a:off x="2192594" y="185469"/>
            <a:ext cx="9825186" cy="1227676"/>
          </a:xfrm>
        </p:spPr>
        <p:txBody>
          <a:bodyPr>
            <a:normAutofit/>
          </a:bodyPr>
          <a:lstStyle/>
          <a:p>
            <a:r>
              <a:rPr lang="en-US" dirty="0"/>
              <a:t>Only Keep Certain Columns: </a:t>
            </a:r>
            <a:r>
              <a:rPr lang="en-US" dirty="0">
                <a:latin typeface="Consolas" panose="020B0609020204030204" pitchFamily="49" charset="0"/>
              </a:rPr>
              <a:t>select()</a:t>
            </a:r>
          </a:p>
        </p:txBody>
      </p:sp>
      <p:sp>
        <p:nvSpPr>
          <p:cNvPr id="3" name="Content Placeholder 2">
            <a:extLst>
              <a:ext uri="{FF2B5EF4-FFF2-40B4-BE49-F238E27FC236}">
                <a16:creationId xmlns:a16="http://schemas.microsoft.com/office/drawing/2014/main" id="{BF0FB999-6A70-432C-A55B-88884BBD47A0}"/>
              </a:ext>
            </a:extLst>
          </p:cNvPr>
          <p:cNvSpPr>
            <a:spLocks noGrp="1"/>
          </p:cNvSpPr>
          <p:nvPr>
            <p:ph idx="1"/>
          </p:nvPr>
        </p:nvSpPr>
        <p:spPr>
          <a:xfrm>
            <a:off x="838200" y="1825625"/>
            <a:ext cx="4497475" cy="4351338"/>
          </a:xfrm>
        </p:spPr>
        <p:txBody>
          <a:bodyPr/>
          <a:lstStyle/>
          <a:p>
            <a:r>
              <a:rPr lang="en-US" dirty="0"/>
              <a:t>List all columns to keep or add a negative to drop specific columns</a:t>
            </a:r>
          </a:p>
          <a:p>
            <a:endParaRPr lang="en-US" dirty="0"/>
          </a:p>
          <a:p>
            <a:pPr marL="0" indent="0">
              <a:buNone/>
            </a:pPr>
            <a:r>
              <a:rPr lang="en-US" i="1" dirty="0"/>
              <a:t>(Using the double colon “::” specifies which package the function should come from)</a:t>
            </a:r>
          </a:p>
        </p:txBody>
      </p:sp>
      <p:sp>
        <p:nvSpPr>
          <p:cNvPr id="4" name="Slide Number Placeholder 3">
            <a:extLst>
              <a:ext uri="{FF2B5EF4-FFF2-40B4-BE49-F238E27FC236}">
                <a16:creationId xmlns:a16="http://schemas.microsoft.com/office/drawing/2014/main" id="{7F410B45-121D-4A5C-8FC4-30C17330B356}"/>
              </a:ext>
            </a:extLst>
          </p:cNvPr>
          <p:cNvSpPr>
            <a:spLocks noGrp="1"/>
          </p:cNvSpPr>
          <p:nvPr>
            <p:ph type="sldNum" sz="quarter" idx="12"/>
          </p:nvPr>
        </p:nvSpPr>
        <p:spPr/>
        <p:txBody>
          <a:bodyPr/>
          <a:lstStyle/>
          <a:p>
            <a:fld id="{6D95AE55-B5F4-483D-AEFF-E8059F5502F5}" type="slidenum">
              <a:rPr lang="en-US" smtClean="0"/>
              <a:t>64</a:t>
            </a:fld>
            <a:endParaRPr lang="en-US"/>
          </a:p>
        </p:txBody>
      </p:sp>
      <p:sp>
        <p:nvSpPr>
          <p:cNvPr id="5" name="TextBox 4">
            <a:extLst>
              <a:ext uri="{FF2B5EF4-FFF2-40B4-BE49-F238E27FC236}">
                <a16:creationId xmlns:a16="http://schemas.microsoft.com/office/drawing/2014/main" id="{C5BD56A2-1ACC-46F3-8C22-FB151E7864FE}"/>
              </a:ext>
            </a:extLst>
          </p:cNvPr>
          <p:cNvSpPr txBox="1"/>
          <p:nvPr/>
        </p:nvSpPr>
        <p:spPr>
          <a:xfrm>
            <a:off x="432078" y="6075144"/>
            <a:ext cx="9154049" cy="646331"/>
          </a:xfrm>
          <a:prstGeom prst="rect">
            <a:avLst/>
          </a:prstGeom>
          <a:noFill/>
        </p:spPr>
        <p:txBody>
          <a:bodyPr wrap="square" rtlCol="0">
            <a:spAutoFit/>
          </a:bodyPr>
          <a:lstStyle/>
          <a:p>
            <a:r>
              <a:rPr lang="en-US" dirty="0"/>
              <a:t>Note: There can occasionally be a conflict between </a:t>
            </a:r>
            <a:r>
              <a:rPr lang="en-US" dirty="0" err="1"/>
              <a:t>dplyr’s</a:t>
            </a:r>
            <a:r>
              <a:rPr lang="en-US" dirty="0"/>
              <a:t> select and another package. To ensure that you are using the right select, use </a:t>
            </a:r>
            <a:r>
              <a:rPr lang="en-US" dirty="0" err="1"/>
              <a:t>dplyr</a:t>
            </a:r>
            <a:r>
              <a:rPr lang="en-US" dirty="0"/>
              <a:t>::select(). This is a </a:t>
            </a:r>
            <a:r>
              <a:rPr lang="en-US" i="1" dirty="0"/>
              <a:t>very</a:t>
            </a:r>
            <a:r>
              <a:rPr lang="en-US" dirty="0"/>
              <a:t> rare issue however.</a:t>
            </a:r>
          </a:p>
        </p:txBody>
      </p:sp>
      <p:sp>
        <p:nvSpPr>
          <p:cNvPr id="7" name="Content Placeholder 2">
            <a:extLst>
              <a:ext uri="{FF2B5EF4-FFF2-40B4-BE49-F238E27FC236}">
                <a16:creationId xmlns:a16="http://schemas.microsoft.com/office/drawing/2014/main" id="{0C117F08-2E88-4E5D-967A-BCE294113B1D}"/>
              </a:ext>
            </a:extLst>
          </p:cNvPr>
          <p:cNvSpPr txBox="1">
            <a:spLocks/>
          </p:cNvSpPr>
          <p:nvPr/>
        </p:nvSpPr>
        <p:spPr>
          <a:xfrm>
            <a:off x="6773196" y="1659695"/>
            <a:ext cx="52445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 columnname2, columnname3)</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a:t>
            </a:r>
          </a:p>
          <a:p>
            <a:pPr marL="0" indent="0">
              <a:buNone/>
            </a:pPr>
            <a:r>
              <a:rPr lang="en-US" sz="2000" dirty="0">
                <a:latin typeface="Consolas" panose="020B0609020204030204" pitchFamily="49" charset="0"/>
              </a:rPr>
              <a:t>-columnname1)</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dplyr</a:t>
            </a:r>
            <a:r>
              <a:rPr lang="en-US" sz="2000" dirty="0">
                <a:latin typeface="Consolas" panose="020B0609020204030204" pitchFamily="49" charset="0"/>
              </a:rPr>
              <a:t>::select(</a:t>
            </a:r>
            <a:r>
              <a:rPr lang="en-US" sz="2000" dirty="0" err="1">
                <a:latin typeface="Consolas" panose="020B0609020204030204" pitchFamily="49" charset="0"/>
              </a:rPr>
              <a:t>dataframename</a:t>
            </a:r>
            <a:r>
              <a:rPr lang="en-US" sz="2000" dirty="0">
                <a:latin typeface="Consolas" panose="020B0609020204030204" pitchFamily="49" charset="0"/>
              </a:rPr>
              <a:t>, columnname1:columnname4)</a:t>
            </a: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11822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6C8F-15E2-4DE6-9802-4F9446F039FE}"/>
              </a:ext>
            </a:extLst>
          </p:cNvPr>
          <p:cNvSpPr>
            <a:spLocks noGrp="1"/>
          </p:cNvSpPr>
          <p:nvPr>
            <p:ph type="title"/>
          </p:nvPr>
        </p:nvSpPr>
        <p:spPr/>
        <p:txBody>
          <a:bodyPr/>
          <a:lstStyle/>
          <a:p>
            <a:r>
              <a:rPr lang="en-US" dirty="0"/>
              <a:t>The “pipe”</a:t>
            </a:r>
          </a:p>
        </p:txBody>
      </p:sp>
      <p:sp>
        <p:nvSpPr>
          <p:cNvPr id="3" name="Content Placeholder 2">
            <a:extLst>
              <a:ext uri="{FF2B5EF4-FFF2-40B4-BE49-F238E27FC236}">
                <a16:creationId xmlns:a16="http://schemas.microsoft.com/office/drawing/2014/main" id="{037E883E-6BF8-4C39-9ED7-7DAF6514617C}"/>
              </a:ext>
            </a:extLst>
          </p:cNvPr>
          <p:cNvSpPr>
            <a:spLocks noGrp="1"/>
          </p:cNvSpPr>
          <p:nvPr>
            <p:ph idx="1"/>
          </p:nvPr>
        </p:nvSpPr>
        <p:spPr/>
        <p:txBody>
          <a:bodyPr/>
          <a:lstStyle/>
          <a:p>
            <a:r>
              <a:rPr lang="en-US" dirty="0" err="1"/>
              <a:t>dplyr</a:t>
            </a:r>
            <a:r>
              <a:rPr lang="en-US" dirty="0"/>
              <a:t> also brings use the functionality of a “pipe”, written as %&gt;%</a:t>
            </a:r>
          </a:p>
          <a:p>
            <a:r>
              <a:rPr lang="en-US" dirty="0"/>
              <a:t>The pipe operator allows us to string together several functions and pass each of them to the next one</a:t>
            </a:r>
          </a:p>
          <a:p>
            <a:endParaRPr lang="en-US" dirty="0"/>
          </a:p>
        </p:txBody>
      </p:sp>
      <p:sp>
        <p:nvSpPr>
          <p:cNvPr id="4" name="Slide Number Placeholder 3">
            <a:extLst>
              <a:ext uri="{FF2B5EF4-FFF2-40B4-BE49-F238E27FC236}">
                <a16:creationId xmlns:a16="http://schemas.microsoft.com/office/drawing/2014/main" id="{C399A20E-0706-4BD6-BE7F-F0EA92D26EA8}"/>
              </a:ext>
            </a:extLst>
          </p:cNvPr>
          <p:cNvSpPr>
            <a:spLocks noGrp="1"/>
          </p:cNvSpPr>
          <p:nvPr>
            <p:ph type="sldNum" sz="quarter" idx="12"/>
          </p:nvPr>
        </p:nvSpPr>
        <p:spPr/>
        <p:txBody>
          <a:bodyPr/>
          <a:lstStyle/>
          <a:p>
            <a:fld id="{6D95AE55-B5F4-483D-AEFF-E8059F5502F5}" type="slidenum">
              <a:rPr lang="en-US" smtClean="0"/>
              <a:t>65</a:t>
            </a:fld>
            <a:endParaRPr lang="en-US"/>
          </a:p>
        </p:txBody>
      </p:sp>
      <p:sp>
        <p:nvSpPr>
          <p:cNvPr id="7" name="Content Placeholder 2">
            <a:extLst>
              <a:ext uri="{FF2B5EF4-FFF2-40B4-BE49-F238E27FC236}">
                <a16:creationId xmlns:a16="http://schemas.microsoft.com/office/drawing/2014/main" id="{1127E714-95AB-436E-BE41-87CD2ECE920D}"/>
              </a:ext>
            </a:extLst>
          </p:cNvPr>
          <p:cNvSpPr txBox="1">
            <a:spLocks/>
          </p:cNvSpPr>
          <p:nvPr/>
        </p:nvSpPr>
        <p:spPr>
          <a:xfrm>
            <a:off x="838200" y="3429000"/>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filter(</a:t>
            </a:r>
            <a:r>
              <a:rPr lang="en-US" sz="2000" dirty="0" err="1">
                <a:latin typeface="Consolas" panose="020B0609020204030204" pitchFamily="49" charset="0"/>
              </a:rPr>
              <a:t>dataframename</a:t>
            </a:r>
            <a:r>
              <a:rPr lang="en-US" sz="2000" dirty="0">
                <a:latin typeface="Consolas" panose="020B0609020204030204" pitchFamily="49" charset="0"/>
              </a:rPr>
              <a:t>, Year == 2018)</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mutate(</a:t>
            </a:r>
            <a:r>
              <a:rPr lang="en-US" sz="2000" dirty="0" err="1">
                <a:latin typeface="Consolas" panose="020B0609020204030204" pitchFamily="49" charset="0"/>
              </a:rPr>
              <a:t>dataframename</a:t>
            </a:r>
            <a:r>
              <a:rPr lang="en-US" sz="2000" dirty="0">
                <a:latin typeface="Consolas" panose="020B0609020204030204" pitchFamily="49" charset="0"/>
              </a:rPr>
              <a:t>, </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a:t>
            </a:r>
          </a:p>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select(</a:t>
            </a:r>
            <a:r>
              <a:rPr lang="en-US" sz="2000" dirty="0" err="1">
                <a:latin typeface="Consolas" panose="020B0609020204030204" pitchFamily="49" charset="0"/>
              </a:rPr>
              <a:t>dataframename</a:t>
            </a:r>
            <a:r>
              <a:rPr lang="en-US" sz="2000" dirty="0">
                <a:latin typeface="Consolas" panose="020B0609020204030204" pitchFamily="49" charset="0"/>
              </a:rPr>
              <a:t>, 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
        <p:nvSpPr>
          <p:cNvPr id="9" name="Content Placeholder 2">
            <a:extLst>
              <a:ext uri="{FF2B5EF4-FFF2-40B4-BE49-F238E27FC236}">
                <a16:creationId xmlns:a16="http://schemas.microsoft.com/office/drawing/2014/main" id="{8230E1AD-DBA0-4D38-8203-37B1350A89D7}"/>
              </a:ext>
            </a:extLst>
          </p:cNvPr>
          <p:cNvSpPr txBox="1">
            <a:spLocks/>
          </p:cNvSpPr>
          <p:nvPr/>
        </p:nvSpPr>
        <p:spPr>
          <a:xfrm>
            <a:off x="838200" y="4961269"/>
            <a:ext cx="10802257" cy="134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onsolas" panose="020B0609020204030204" pitchFamily="49" charset="0"/>
              </a:rPr>
              <a:t>&gt; </a:t>
            </a:r>
            <a:r>
              <a:rPr lang="en-US" sz="2000" dirty="0" err="1">
                <a:latin typeface="Consolas" panose="020B0609020204030204" pitchFamily="49" charset="0"/>
              </a:rPr>
              <a:t>dataframename</a:t>
            </a:r>
            <a:r>
              <a:rPr lang="en-US" sz="2000" dirty="0">
                <a:latin typeface="Consolas" panose="020B0609020204030204" pitchFamily="49" charset="0"/>
              </a:rPr>
              <a:t> &lt;- </a:t>
            </a:r>
            <a:r>
              <a:rPr lang="en-US" sz="2000" dirty="0" err="1">
                <a:latin typeface="Consolas" panose="020B0609020204030204" pitchFamily="49" charset="0"/>
              </a:rPr>
              <a:t>dataframename</a:t>
            </a:r>
            <a:r>
              <a:rPr lang="en-US" sz="2000" dirty="0">
                <a:latin typeface="Consolas" panose="020B0609020204030204" pitchFamily="49" charset="0"/>
              </a:rPr>
              <a:t> %&gt;% filter(Year == 2018) %&gt;% </a:t>
            </a:r>
          </a:p>
          <a:p>
            <a:pPr marL="0" indent="0">
              <a:buNone/>
            </a:pPr>
            <a:r>
              <a:rPr lang="en-US" sz="2000" dirty="0">
                <a:latin typeface="Consolas" panose="020B0609020204030204" pitchFamily="49" charset="0"/>
              </a:rPr>
              <a:t>				mutate(</a:t>
            </a:r>
            <a:r>
              <a:rPr lang="en-US" sz="2000" dirty="0" err="1">
                <a:latin typeface="Consolas" panose="020B0609020204030204" pitchFamily="49" charset="0"/>
              </a:rPr>
              <a:t>surveymonth</a:t>
            </a:r>
            <a:r>
              <a:rPr lang="en-US" sz="2000" dirty="0">
                <a:latin typeface="Consolas" panose="020B0609020204030204" pitchFamily="49" charset="0"/>
              </a:rPr>
              <a:t> = month(</a:t>
            </a:r>
            <a:r>
              <a:rPr lang="en-US" sz="2000" dirty="0" err="1">
                <a:latin typeface="Consolas" panose="020B0609020204030204" pitchFamily="49" charset="0"/>
              </a:rPr>
              <a:t>surveydate</a:t>
            </a:r>
            <a:r>
              <a:rPr lang="en-US" sz="2000" dirty="0">
                <a:latin typeface="Consolas" panose="020B0609020204030204" pitchFamily="49" charset="0"/>
              </a:rPr>
              <a:t>)) %&gt;% </a:t>
            </a:r>
          </a:p>
          <a:p>
            <a:pPr marL="0" indent="0">
              <a:buNone/>
            </a:pPr>
            <a:r>
              <a:rPr lang="en-US" sz="2000" dirty="0">
                <a:latin typeface="Consolas" panose="020B0609020204030204" pitchFamily="49" charset="0"/>
              </a:rPr>
              <a:t>				select(Year, </a:t>
            </a:r>
            <a:r>
              <a:rPr lang="en-US" sz="2000" dirty="0" err="1">
                <a:latin typeface="Consolas" panose="020B0609020204030204" pitchFamily="49" charset="0"/>
              </a:rPr>
              <a:t>surveymonth</a:t>
            </a:r>
            <a:r>
              <a:rPr lang="en-US" sz="2000" dirty="0">
                <a:latin typeface="Consolas" panose="020B0609020204030204" pitchFamily="49" charset="0"/>
              </a:rPr>
              <a:t>, </a:t>
            </a:r>
            <a:r>
              <a:rPr lang="en-US" sz="2000" dirty="0" err="1">
                <a:latin typeface="Consolas" panose="020B0609020204030204" pitchFamily="49" charset="0"/>
              </a:rPr>
              <a:t>totalcount</a:t>
            </a: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205416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4C9-AD97-48EA-AF14-12B07FAC814B}"/>
              </a:ext>
            </a:extLst>
          </p:cNvPr>
          <p:cNvSpPr>
            <a:spLocks noGrp="1"/>
          </p:cNvSpPr>
          <p:nvPr>
            <p:ph type="title"/>
          </p:nvPr>
        </p:nvSpPr>
        <p:spPr/>
        <p:txBody>
          <a:bodyPr/>
          <a:lstStyle/>
          <a:p>
            <a:r>
              <a:rPr lang="en-US" dirty="0"/>
              <a:t>%&gt;% advantages</a:t>
            </a:r>
          </a:p>
        </p:txBody>
      </p:sp>
      <p:sp>
        <p:nvSpPr>
          <p:cNvPr id="3" name="Content Placeholder 2">
            <a:extLst>
              <a:ext uri="{FF2B5EF4-FFF2-40B4-BE49-F238E27FC236}">
                <a16:creationId xmlns:a16="http://schemas.microsoft.com/office/drawing/2014/main" id="{4E4C28F4-A493-4943-8B41-D326FB9D1D4D}"/>
              </a:ext>
            </a:extLst>
          </p:cNvPr>
          <p:cNvSpPr>
            <a:spLocks noGrp="1"/>
          </p:cNvSpPr>
          <p:nvPr>
            <p:ph idx="1"/>
          </p:nvPr>
        </p:nvSpPr>
        <p:spPr>
          <a:xfrm>
            <a:off x="558800" y="1825625"/>
            <a:ext cx="7162800" cy="4351338"/>
          </a:xfrm>
        </p:spPr>
        <p:txBody>
          <a:bodyPr>
            <a:normAutofit lnSpcReduction="10000"/>
          </a:bodyPr>
          <a:lstStyle/>
          <a:p>
            <a:pPr marL="0" indent="0">
              <a:buNone/>
            </a:pPr>
            <a:r>
              <a:rPr lang="en-US" dirty="0"/>
              <a:t>The pipe passes the object from the left to the right. Most often this passes a </a:t>
            </a:r>
            <a:r>
              <a:rPr lang="en-US" dirty="0" err="1"/>
              <a:t>dataframe</a:t>
            </a:r>
            <a:r>
              <a:rPr lang="en-US" dirty="0"/>
              <a:t> as an argument from the left to the right. </a:t>
            </a:r>
          </a:p>
          <a:p>
            <a:pPr marL="0" indent="0">
              <a:buNone/>
            </a:pPr>
            <a:endParaRPr lang="en-US" dirty="0"/>
          </a:p>
          <a:p>
            <a:pPr marL="0" indent="0">
              <a:buNone/>
            </a:pPr>
            <a:r>
              <a:rPr lang="en-US" dirty="0"/>
              <a:t>Stringing together many lines of code at once is: </a:t>
            </a:r>
          </a:p>
          <a:p>
            <a:r>
              <a:rPr lang="en-US" sz="2600" dirty="0"/>
              <a:t>more readable, </a:t>
            </a:r>
          </a:p>
          <a:p>
            <a:r>
              <a:rPr lang="en-US" sz="2600" dirty="0"/>
              <a:t>doesn’t repeat the same variables over and over, </a:t>
            </a:r>
          </a:p>
          <a:p>
            <a:r>
              <a:rPr lang="en-US" sz="2600" dirty="0"/>
              <a:t>helps prevent “out of order” code problems, </a:t>
            </a:r>
          </a:p>
          <a:p>
            <a:r>
              <a:rPr lang="en-US" sz="2600" dirty="0"/>
              <a:t>reduces excessive nesting of functions within functions</a:t>
            </a:r>
          </a:p>
        </p:txBody>
      </p:sp>
      <p:sp>
        <p:nvSpPr>
          <p:cNvPr id="4" name="Slide Number Placeholder 3">
            <a:extLst>
              <a:ext uri="{FF2B5EF4-FFF2-40B4-BE49-F238E27FC236}">
                <a16:creationId xmlns:a16="http://schemas.microsoft.com/office/drawing/2014/main" id="{50F24D77-9B66-48B9-93A9-C6EE7964EA22}"/>
              </a:ext>
            </a:extLst>
          </p:cNvPr>
          <p:cNvSpPr>
            <a:spLocks noGrp="1"/>
          </p:cNvSpPr>
          <p:nvPr>
            <p:ph type="sldNum" sz="quarter" idx="12"/>
          </p:nvPr>
        </p:nvSpPr>
        <p:spPr/>
        <p:txBody>
          <a:bodyPr/>
          <a:lstStyle/>
          <a:p>
            <a:fld id="{6D95AE55-B5F4-483D-AEFF-E8059F5502F5}" type="slidenum">
              <a:rPr lang="en-US" smtClean="0"/>
              <a:t>66</a:t>
            </a:fld>
            <a:endParaRPr lang="en-US"/>
          </a:p>
        </p:txBody>
      </p:sp>
      <p:pic>
        <p:nvPicPr>
          <p:cNvPr id="6" name="Picture 5" descr="A close up of a sign&#10;&#10;Description automatically generated">
            <a:extLst>
              <a:ext uri="{FF2B5EF4-FFF2-40B4-BE49-F238E27FC236}">
                <a16:creationId xmlns:a16="http://schemas.microsoft.com/office/drawing/2014/main" id="{A57B37E1-5B81-43A4-959B-35ED8056AA8E}"/>
              </a:ext>
            </a:extLst>
          </p:cNvPr>
          <p:cNvPicPr>
            <a:picLocks noChangeAspect="1"/>
          </p:cNvPicPr>
          <p:nvPr/>
        </p:nvPicPr>
        <p:blipFill rotWithShape="1">
          <a:blip r:embed="rId2">
            <a:extLst>
              <a:ext uri="{28A0092B-C50C-407E-A947-70E740481C1C}">
                <a14:useLocalDpi xmlns:a14="http://schemas.microsoft.com/office/drawing/2010/main" val="0"/>
              </a:ext>
            </a:extLst>
          </a:blip>
          <a:srcRect l="4365" t="27810" r="4613" b="27250"/>
          <a:stretch/>
        </p:blipFill>
        <p:spPr>
          <a:xfrm>
            <a:off x="8128000" y="2824297"/>
            <a:ext cx="3708400" cy="2120900"/>
          </a:xfrm>
          <a:prstGeom prst="rect">
            <a:avLst/>
          </a:prstGeom>
        </p:spPr>
      </p:pic>
    </p:spTree>
    <p:extLst>
      <p:ext uri="{BB962C8B-B14F-4D97-AF65-F5344CB8AC3E}">
        <p14:creationId xmlns:p14="http://schemas.microsoft.com/office/powerpoint/2010/main" val="2807404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014A-2E5B-44FB-9A09-86CA1D7EF401}"/>
              </a:ext>
            </a:extLst>
          </p:cNvPr>
          <p:cNvSpPr>
            <a:spLocks noGrp="1"/>
          </p:cNvSpPr>
          <p:nvPr>
            <p:ph type="title"/>
          </p:nvPr>
        </p:nvSpPr>
        <p:spPr/>
        <p:txBody>
          <a:bodyPr/>
          <a:lstStyle/>
          <a:p>
            <a:r>
              <a:rPr lang="en-US" dirty="0"/>
              <a:t>Replace a value: </a:t>
            </a:r>
            <a:r>
              <a:rPr lang="en-US" dirty="0">
                <a:latin typeface="Consolas" panose="020B0609020204030204" pitchFamily="49" charset="0"/>
              </a:rPr>
              <a:t>recode()</a:t>
            </a:r>
          </a:p>
        </p:txBody>
      </p:sp>
      <p:sp>
        <p:nvSpPr>
          <p:cNvPr id="3" name="Content Placeholder 2">
            <a:extLst>
              <a:ext uri="{FF2B5EF4-FFF2-40B4-BE49-F238E27FC236}">
                <a16:creationId xmlns:a16="http://schemas.microsoft.com/office/drawing/2014/main" id="{93753B24-05E4-4C62-8B5E-924495BB53B7}"/>
              </a:ext>
            </a:extLst>
          </p:cNvPr>
          <p:cNvSpPr>
            <a:spLocks noGrp="1"/>
          </p:cNvSpPr>
          <p:nvPr>
            <p:ph idx="1"/>
          </p:nvPr>
        </p:nvSpPr>
        <p:spPr>
          <a:xfrm>
            <a:off x="558800" y="1825624"/>
            <a:ext cx="6146800" cy="4747895"/>
          </a:xfrm>
        </p:spPr>
        <p:txBody>
          <a:bodyPr/>
          <a:lstStyle/>
          <a:p>
            <a:r>
              <a:rPr lang="en-US" dirty="0"/>
              <a:t>You may often want to replace a value in the </a:t>
            </a:r>
            <a:r>
              <a:rPr lang="en-US" dirty="0" err="1"/>
              <a:t>dataframe</a:t>
            </a:r>
            <a:r>
              <a:rPr lang="en-US" dirty="0"/>
              <a:t>. </a:t>
            </a:r>
          </a:p>
          <a:p>
            <a:pPr lvl="1"/>
            <a:r>
              <a:rPr lang="en-US" dirty="0"/>
              <a:t>E.g., In column “Species” you want to change “coho” to “Coho Salmon”</a:t>
            </a:r>
          </a:p>
          <a:p>
            <a:endParaRPr lang="en-US" dirty="0"/>
          </a:p>
          <a:p>
            <a:r>
              <a:rPr lang="en-US" dirty="0"/>
              <a:t>recode() is for replacing a value</a:t>
            </a:r>
          </a:p>
          <a:p>
            <a:endParaRPr lang="en-US" dirty="0"/>
          </a:p>
          <a:p>
            <a:r>
              <a:rPr lang="en-US" dirty="0" err="1"/>
              <a:t>replace_na</a:t>
            </a:r>
            <a:r>
              <a:rPr lang="en-US" dirty="0"/>
              <a:t>() replaces all NAs in a column. (From package “</a:t>
            </a:r>
            <a:r>
              <a:rPr lang="en-US" dirty="0" err="1"/>
              <a:t>tidyr</a:t>
            </a:r>
            <a:r>
              <a:rPr lang="en-US" dirty="0"/>
              <a:t>”)</a:t>
            </a:r>
          </a:p>
          <a:p>
            <a:pPr lvl="1"/>
            <a:r>
              <a:rPr lang="en-US" dirty="0"/>
              <a:t>Be aware of the potential issue with replacing all NAs!</a:t>
            </a:r>
          </a:p>
        </p:txBody>
      </p:sp>
      <p:sp>
        <p:nvSpPr>
          <p:cNvPr id="4" name="Slide Number Placeholder 3">
            <a:extLst>
              <a:ext uri="{FF2B5EF4-FFF2-40B4-BE49-F238E27FC236}">
                <a16:creationId xmlns:a16="http://schemas.microsoft.com/office/drawing/2014/main" id="{915B9ED2-6D9F-466D-AC9D-6CB6EBBC89EB}"/>
              </a:ext>
            </a:extLst>
          </p:cNvPr>
          <p:cNvSpPr>
            <a:spLocks noGrp="1"/>
          </p:cNvSpPr>
          <p:nvPr>
            <p:ph type="sldNum" sz="quarter" idx="12"/>
          </p:nvPr>
        </p:nvSpPr>
        <p:spPr/>
        <p:txBody>
          <a:bodyPr/>
          <a:lstStyle/>
          <a:p>
            <a:fld id="{6D95AE55-B5F4-483D-AEFF-E8059F5502F5}" type="slidenum">
              <a:rPr lang="en-US" smtClean="0"/>
              <a:t>67</a:t>
            </a:fld>
            <a:endParaRPr lang="en-US"/>
          </a:p>
        </p:txBody>
      </p:sp>
      <p:sp>
        <p:nvSpPr>
          <p:cNvPr id="5" name="Content Placeholder 2">
            <a:extLst>
              <a:ext uri="{FF2B5EF4-FFF2-40B4-BE49-F238E27FC236}">
                <a16:creationId xmlns:a16="http://schemas.microsoft.com/office/drawing/2014/main" id="{6A577DF2-4000-4942-994C-DE2A8140061B}"/>
              </a:ext>
            </a:extLst>
          </p:cNvPr>
          <p:cNvSpPr txBox="1">
            <a:spLocks/>
          </p:cNvSpPr>
          <p:nvPr/>
        </p:nvSpPr>
        <p:spPr>
          <a:xfrm>
            <a:off x="6773196" y="3210559"/>
            <a:ext cx="5244584" cy="2800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recode(</a:t>
            </a:r>
            <a:r>
              <a:rPr lang="en-US" sz="2000" dirty="0" err="1">
                <a:latin typeface="Consolas" panose="020B0609020204030204" pitchFamily="49" charset="0"/>
              </a:rPr>
              <a:t>columnname</a:t>
            </a:r>
            <a:r>
              <a:rPr lang="en-US" sz="2000" dirty="0">
                <a:latin typeface="Consolas" panose="020B0609020204030204" pitchFamily="49" charset="0"/>
              </a:rPr>
              <a:t>, “</a:t>
            </a:r>
            <a:r>
              <a:rPr lang="en-US" sz="2000" dirty="0" err="1">
                <a:latin typeface="Consolas" panose="020B0609020204030204" pitchFamily="49" charset="0"/>
              </a:rPr>
              <a:t>oldvalue</a:t>
            </a:r>
            <a:r>
              <a:rPr lang="en-US" sz="2000" dirty="0">
                <a:latin typeface="Consolas" panose="020B0609020204030204" pitchFamily="49" charset="0"/>
              </a:rPr>
              <a:t>" = “new and improved value"))</a:t>
            </a:r>
          </a:p>
          <a:p>
            <a:pPr marL="457200" indent="-457200">
              <a:buNone/>
            </a:pPr>
            <a:endParaRPr lang="en-US" sz="2000" dirty="0">
              <a:latin typeface="Consolas" panose="020B0609020204030204" pitchFamily="49" charset="0"/>
            </a:endParaRPr>
          </a:p>
          <a:p>
            <a:pPr marL="457200" indent="-457200">
              <a:buNone/>
            </a:pPr>
            <a:r>
              <a:rPr lang="en-US" sz="2000" dirty="0" err="1">
                <a:latin typeface="Consolas" panose="020B0609020204030204" pitchFamily="49" charset="0"/>
              </a:rPr>
              <a:t>dataframename</a:t>
            </a:r>
            <a:r>
              <a:rPr lang="en-US" sz="2000" dirty="0">
                <a:latin typeface="Consolas" panose="020B0609020204030204" pitchFamily="49" charset="0"/>
              </a:rPr>
              <a:t> %&gt;% mutate(</a:t>
            </a:r>
            <a:r>
              <a:rPr lang="en-US" sz="2000" dirty="0" err="1">
                <a:latin typeface="Consolas" panose="020B0609020204030204" pitchFamily="49" charset="0"/>
              </a:rPr>
              <a:t>columnname</a:t>
            </a:r>
            <a:r>
              <a:rPr lang="en-US" sz="2000" dirty="0">
                <a:latin typeface="Consolas" panose="020B0609020204030204" pitchFamily="49" charset="0"/>
              </a:rPr>
              <a:t> = </a:t>
            </a:r>
            <a:r>
              <a:rPr lang="en-US" sz="2000" dirty="0" err="1">
                <a:latin typeface="Consolas" panose="020B0609020204030204" pitchFamily="49" charset="0"/>
              </a:rPr>
              <a:t>replace_na</a:t>
            </a:r>
            <a:r>
              <a:rPr lang="en-US" sz="2000" dirty="0">
                <a:latin typeface="Consolas" panose="020B0609020204030204" pitchFamily="49" charset="0"/>
              </a:rPr>
              <a:t>(</a:t>
            </a:r>
            <a:r>
              <a:rPr lang="en-US" sz="2000" dirty="0" err="1">
                <a:latin typeface="Consolas" panose="020B0609020204030204" pitchFamily="49" charset="0"/>
              </a:rPr>
              <a:t>columnname</a:t>
            </a:r>
            <a:r>
              <a:rPr lang="en-US" sz="2000" dirty="0">
                <a:latin typeface="Consolas" panose="020B0609020204030204" pitchFamily="49" charset="0"/>
              </a:rPr>
              <a:t>, “what you want it replaced with”))</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4548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4-1</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4"/>
            <a:ext cx="5437239" cy="5471753"/>
          </a:xfrm>
        </p:spPr>
        <p:txBody>
          <a:bodyPr>
            <a:normAutofit/>
          </a:bodyPr>
          <a:lstStyle/>
          <a:p>
            <a:pPr marL="0" indent="0">
              <a:buNone/>
            </a:pPr>
            <a:r>
              <a:rPr lang="en-US" dirty="0"/>
              <a:t>Filter a </a:t>
            </a:r>
            <a:r>
              <a:rPr lang="en-US" dirty="0" err="1"/>
              <a:t>dataframe</a:t>
            </a:r>
            <a:r>
              <a:rPr lang="en-US" dirty="0"/>
              <a:t>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sz="4000" dirty="0">
              <a:latin typeface="Consolas" panose="020B0609020204030204" pitchFamily="49" charset="0"/>
            </a:endParaRPr>
          </a:p>
          <a:p>
            <a:pPr marL="0" indent="0">
              <a:buNone/>
            </a:pPr>
            <a:r>
              <a:rPr lang="en-US" dirty="0"/>
              <a:t>Can test your answers in R using other existing </a:t>
            </a:r>
            <a:r>
              <a:rPr lang="en-US" dirty="0" err="1"/>
              <a:t>dataframes</a:t>
            </a:r>
            <a:endParaRPr lang="en-US" dirty="0"/>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a:t>
            </a:r>
            <a:r>
              <a:rPr lang="en-US" dirty="0" err="1"/>
              <a:t>dataframe</a:t>
            </a:r>
            <a:r>
              <a:rPr lang="en-US" dirty="0"/>
              <a:t>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68</a:t>
            </a:fld>
            <a:endParaRPr lang="en-US"/>
          </a:p>
        </p:txBody>
      </p:sp>
    </p:spTree>
    <p:extLst>
      <p:ext uri="{BB962C8B-B14F-4D97-AF65-F5344CB8AC3E}">
        <p14:creationId xmlns:p14="http://schemas.microsoft.com/office/powerpoint/2010/main" val="2382774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CCF-96E6-41F8-B607-79BD9E31D127}"/>
              </a:ext>
            </a:extLst>
          </p:cNvPr>
          <p:cNvSpPr>
            <a:spLocks noGrp="1"/>
          </p:cNvSpPr>
          <p:nvPr>
            <p:ph type="title"/>
          </p:nvPr>
        </p:nvSpPr>
        <p:spPr/>
        <p:txBody>
          <a:bodyPr/>
          <a:lstStyle/>
          <a:p>
            <a:r>
              <a:rPr lang="en-US" dirty="0"/>
              <a:t>Quiz 4-1 ANSWERS</a:t>
            </a:r>
          </a:p>
        </p:txBody>
      </p:sp>
      <p:sp>
        <p:nvSpPr>
          <p:cNvPr id="3" name="Content Placeholder 2">
            <a:extLst>
              <a:ext uri="{FF2B5EF4-FFF2-40B4-BE49-F238E27FC236}">
                <a16:creationId xmlns:a16="http://schemas.microsoft.com/office/drawing/2014/main" id="{CDF55C37-DC1C-4A2A-A449-93B2EDA85153}"/>
              </a:ext>
            </a:extLst>
          </p:cNvPr>
          <p:cNvSpPr>
            <a:spLocks noGrp="1"/>
          </p:cNvSpPr>
          <p:nvPr>
            <p:ph idx="1"/>
          </p:nvPr>
        </p:nvSpPr>
        <p:spPr>
          <a:xfrm>
            <a:off x="658761" y="1413145"/>
            <a:ext cx="5243051" cy="4763818"/>
          </a:xfrm>
        </p:spPr>
        <p:txBody>
          <a:bodyPr>
            <a:normAutofit/>
          </a:bodyPr>
          <a:lstStyle/>
          <a:p>
            <a:pPr marL="0" indent="0">
              <a:buNone/>
            </a:pPr>
            <a:r>
              <a:rPr lang="en-US" dirty="0"/>
              <a:t>Filter a </a:t>
            </a:r>
            <a:r>
              <a:rPr lang="en-US" dirty="0" err="1"/>
              <a:t>dataframe</a:t>
            </a:r>
            <a:r>
              <a:rPr lang="en-US" dirty="0"/>
              <a:t> named “df” to remove NAs from column “</a:t>
            </a:r>
            <a:r>
              <a:rPr lang="en-US" dirty="0" err="1"/>
              <a:t>leng</a:t>
            </a:r>
            <a:r>
              <a:rPr lang="en-US" dirty="0"/>
              <a:t>”</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na.rm=TRUE)</a:t>
            </a:r>
          </a:p>
          <a:p>
            <a:pPr>
              <a:spcBef>
                <a:spcPts val="1800"/>
              </a:spcBef>
            </a:pPr>
            <a:r>
              <a:rPr lang="en-US" sz="2400" dirty="0">
                <a:latin typeface="Consolas" panose="020B0609020204030204" pitchFamily="49" charset="0"/>
              </a:rPr>
              <a:t>filter(df, </a:t>
            </a:r>
            <a:r>
              <a:rPr lang="en-US" sz="2400" dirty="0" err="1">
                <a:latin typeface="Consolas" panose="020B0609020204030204" pitchFamily="49" charset="0"/>
              </a:rPr>
              <a:t>leng</a:t>
            </a:r>
            <a:r>
              <a:rPr lang="en-US" sz="2400" dirty="0">
                <a:latin typeface="Consolas" panose="020B0609020204030204" pitchFamily="49" charset="0"/>
              </a:rPr>
              <a:t>, !NA)</a:t>
            </a:r>
          </a:p>
          <a:p>
            <a:pPr>
              <a:spcBef>
                <a:spcPts val="1800"/>
              </a:spcBef>
            </a:pPr>
            <a:r>
              <a:rPr lang="en-US" sz="2400" dirty="0">
                <a:latin typeface="Consolas" panose="020B0609020204030204" pitchFamily="49" charset="0"/>
              </a:rPr>
              <a:t>filter(df, !is.na(</a:t>
            </a:r>
            <a:r>
              <a:rPr lang="en-US" sz="2400" dirty="0" err="1">
                <a:latin typeface="Consolas" panose="020B0609020204030204" pitchFamily="49" charset="0"/>
              </a:rPr>
              <a:t>leng</a:t>
            </a:r>
            <a:r>
              <a:rPr lang="en-US" sz="2400" dirty="0">
                <a:latin typeface="Consolas" panose="020B0609020204030204" pitchFamily="49" charset="0"/>
              </a:rPr>
              <a:t>))</a:t>
            </a:r>
          </a:p>
          <a:p>
            <a:pPr>
              <a:spcBef>
                <a:spcPts val="1800"/>
              </a:spcBef>
            </a:pPr>
            <a:r>
              <a:rPr lang="en-US" sz="2400" dirty="0">
                <a:latin typeface="Consolas" panose="020B0609020204030204" pitchFamily="49" charset="0"/>
              </a:rPr>
              <a:t>filter(</a:t>
            </a:r>
            <a:r>
              <a:rPr lang="en-US" sz="2400" dirty="0" err="1">
                <a:latin typeface="Consolas" panose="020B0609020204030204" pitchFamily="49" charset="0"/>
              </a:rPr>
              <a:t>df$leng</a:t>
            </a:r>
            <a:r>
              <a:rPr lang="en-US" sz="2400" dirty="0">
                <a:latin typeface="Consolas" panose="020B0609020204030204" pitchFamily="49" charset="0"/>
              </a:rPr>
              <a:t>, is.na)</a:t>
            </a:r>
          </a:p>
          <a:p>
            <a:pPr>
              <a:spcBef>
                <a:spcPts val="1800"/>
              </a:spcBef>
            </a:pPr>
            <a:r>
              <a:rPr lang="en-US" sz="2400" dirty="0">
                <a:latin typeface="Consolas" panose="020B0609020204030204" pitchFamily="49" charset="0"/>
              </a:rPr>
              <a:t>df %&gt;% filter(!is.na(</a:t>
            </a:r>
            <a:r>
              <a:rPr lang="en-US" sz="2400" dirty="0" err="1">
                <a:latin typeface="Consolas" panose="020B0609020204030204" pitchFamily="49" charset="0"/>
              </a:rPr>
              <a:t>leng</a:t>
            </a:r>
            <a:r>
              <a:rPr lang="en-US" sz="2400" dirty="0">
                <a:latin typeface="Consolas" panose="020B0609020204030204" pitchFamily="49" charset="0"/>
              </a:rPr>
              <a:t>))</a:t>
            </a:r>
          </a:p>
          <a:p>
            <a:pPr marL="0" indent="0">
              <a:buNone/>
            </a:pPr>
            <a:endParaRPr lang="en-US" dirty="0">
              <a:latin typeface="Consolas" panose="020B0609020204030204" pitchFamily="49" charset="0"/>
            </a:endParaRPr>
          </a:p>
        </p:txBody>
      </p:sp>
      <p:sp>
        <p:nvSpPr>
          <p:cNvPr id="5" name="Rectangle 4">
            <a:extLst>
              <a:ext uri="{FF2B5EF4-FFF2-40B4-BE49-F238E27FC236}">
                <a16:creationId xmlns:a16="http://schemas.microsoft.com/office/drawing/2014/main" id="{EFB5E4AB-B7A6-4612-B3E2-67703CC55133}"/>
              </a:ext>
            </a:extLst>
          </p:cNvPr>
          <p:cNvSpPr/>
          <p:nvPr/>
        </p:nvSpPr>
        <p:spPr>
          <a:xfrm rot="16200000">
            <a:off x="-3099620" y="3099620"/>
            <a:ext cx="6858000" cy="658760"/>
          </a:xfrm>
          <a:prstGeom prst="rect">
            <a:avLst/>
          </a:prstGeom>
          <a:solidFill>
            <a:srgbClr val="38D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i="1" dirty="0"/>
              <a:t>QUIZ!</a:t>
            </a:r>
            <a:endParaRPr lang="en-US" sz="4400" b="1" i="1" dirty="0"/>
          </a:p>
        </p:txBody>
      </p:sp>
      <p:sp>
        <p:nvSpPr>
          <p:cNvPr id="6" name="Content Placeholder 2">
            <a:extLst>
              <a:ext uri="{FF2B5EF4-FFF2-40B4-BE49-F238E27FC236}">
                <a16:creationId xmlns:a16="http://schemas.microsoft.com/office/drawing/2014/main" id="{AC9C67AD-EAA0-4DDC-9947-9213AA9424FB}"/>
              </a:ext>
            </a:extLst>
          </p:cNvPr>
          <p:cNvSpPr txBox="1">
            <a:spLocks/>
          </p:cNvSpPr>
          <p:nvPr/>
        </p:nvSpPr>
        <p:spPr>
          <a:xfrm>
            <a:off x="6096000" y="1413145"/>
            <a:ext cx="5610330" cy="4244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From </a:t>
            </a:r>
            <a:r>
              <a:rPr lang="en-US" dirty="0" err="1"/>
              <a:t>dataframe</a:t>
            </a:r>
            <a:r>
              <a:rPr lang="en-US" dirty="0"/>
              <a:t> “df”, calculate a new column of CPUE from columns “catch” and “effort”</a:t>
            </a:r>
          </a:p>
          <a:p>
            <a:r>
              <a:rPr lang="en-US" sz="2400" dirty="0">
                <a:latin typeface="Consolas" panose="020B0609020204030204" pitchFamily="49" charset="0"/>
              </a:rPr>
              <a:t>mutate(df, CPUE = catch / effort)</a:t>
            </a:r>
          </a:p>
          <a:p>
            <a:r>
              <a:rPr lang="en-US" sz="2400" dirty="0" err="1">
                <a:latin typeface="Consolas" panose="020B0609020204030204" pitchFamily="49" charset="0"/>
              </a:rPr>
              <a:t>newcolumn</a:t>
            </a:r>
            <a:r>
              <a:rPr lang="en-US" sz="2400" dirty="0">
                <a:latin typeface="Consolas" panose="020B0609020204030204" pitchFamily="49" charset="0"/>
              </a:rPr>
              <a:t>(df %&gt;% CPUE = catch / effort)</a:t>
            </a:r>
          </a:p>
          <a:p>
            <a:r>
              <a:rPr lang="en-US" sz="2400" dirty="0" err="1">
                <a:latin typeface="Consolas" panose="020B0609020204030204" pitchFamily="49" charset="0"/>
              </a:rPr>
              <a:t>df$CPUE</a:t>
            </a:r>
            <a:r>
              <a:rPr lang="en-US" sz="2400" dirty="0">
                <a:latin typeface="Consolas" panose="020B0609020204030204" pitchFamily="49" charset="0"/>
              </a:rPr>
              <a:t> &lt;- mutate(</a:t>
            </a:r>
            <a:r>
              <a:rPr lang="en-US" sz="2400" dirty="0" err="1">
                <a:latin typeface="Consolas" panose="020B0609020204030204" pitchFamily="49" charset="0"/>
              </a:rPr>
              <a:t>df$catch</a:t>
            </a:r>
            <a:r>
              <a:rPr lang="en-US" sz="2400" dirty="0">
                <a:latin typeface="Consolas" panose="020B0609020204030204" pitchFamily="49" charset="0"/>
              </a:rPr>
              <a:t> / effort)</a:t>
            </a:r>
          </a:p>
          <a:p>
            <a:r>
              <a:rPr lang="en-US" sz="2400" dirty="0" err="1">
                <a:latin typeface="Consolas" panose="020B0609020204030204" pitchFamily="49" charset="0"/>
              </a:rPr>
              <a:t>df$CPUE</a:t>
            </a:r>
            <a:r>
              <a:rPr lang="en-US" sz="2400" dirty="0">
                <a:latin typeface="Consolas" panose="020B0609020204030204" pitchFamily="49" charset="0"/>
              </a:rPr>
              <a:t> &lt;- Mutate(df, CPUE = catch / effort)</a:t>
            </a:r>
          </a:p>
          <a:p>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DB51119-B752-41FD-8FE4-8BE09142C731}"/>
              </a:ext>
            </a:extLst>
          </p:cNvPr>
          <p:cNvSpPr>
            <a:spLocks noGrp="1"/>
          </p:cNvSpPr>
          <p:nvPr>
            <p:ph type="sldNum" sz="quarter" idx="12"/>
          </p:nvPr>
        </p:nvSpPr>
        <p:spPr/>
        <p:txBody>
          <a:bodyPr/>
          <a:lstStyle/>
          <a:p>
            <a:fld id="{6D95AE55-B5F4-483D-AEFF-E8059F5502F5}" type="slidenum">
              <a:rPr lang="en-US" smtClean="0"/>
              <a:t>69</a:t>
            </a:fld>
            <a:endParaRPr lang="en-US"/>
          </a:p>
        </p:txBody>
      </p:sp>
      <p:pic>
        <p:nvPicPr>
          <p:cNvPr id="7" name="Graphic 6" descr="Checkmark">
            <a:extLst>
              <a:ext uri="{FF2B5EF4-FFF2-40B4-BE49-F238E27FC236}">
                <a16:creationId xmlns:a16="http://schemas.microsoft.com/office/drawing/2014/main" id="{9E740836-681F-432B-999D-CFA7B94A8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1238" y="2186191"/>
            <a:ext cx="914400" cy="914400"/>
          </a:xfrm>
          <a:prstGeom prst="rect">
            <a:avLst/>
          </a:prstGeom>
        </p:spPr>
      </p:pic>
      <p:pic>
        <p:nvPicPr>
          <p:cNvPr id="8" name="Graphic 7" descr="Checkmark">
            <a:extLst>
              <a:ext uri="{FF2B5EF4-FFF2-40B4-BE49-F238E27FC236}">
                <a16:creationId xmlns:a16="http://schemas.microsoft.com/office/drawing/2014/main" id="{CFEFDBAD-DF8C-4E38-8DF5-300EE42535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3077983"/>
            <a:ext cx="914400" cy="914400"/>
          </a:xfrm>
          <a:prstGeom prst="rect">
            <a:avLst/>
          </a:prstGeom>
        </p:spPr>
      </p:pic>
      <p:sp>
        <p:nvSpPr>
          <p:cNvPr id="9" name="Content Placeholder 2">
            <a:extLst>
              <a:ext uri="{FF2B5EF4-FFF2-40B4-BE49-F238E27FC236}">
                <a16:creationId xmlns:a16="http://schemas.microsoft.com/office/drawing/2014/main" id="{C9D1760B-1685-49E4-ABA5-7CE74433E707}"/>
              </a:ext>
            </a:extLst>
          </p:cNvPr>
          <p:cNvSpPr txBox="1">
            <a:spLocks/>
          </p:cNvSpPr>
          <p:nvPr/>
        </p:nvSpPr>
        <p:spPr>
          <a:xfrm>
            <a:off x="658762" y="5619267"/>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didn’t these run? </a:t>
            </a:r>
          </a:p>
          <a:p>
            <a:pPr marL="0" indent="0">
              <a:buFont typeface="Arial" panose="020B0604020202020204" pitchFamily="34" charset="0"/>
              <a:buNone/>
            </a:pPr>
            <a:r>
              <a:rPr lang="en-US" dirty="0"/>
              <a:t>Only “is.na()” can find NAs</a:t>
            </a:r>
          </a:p>
          <a:p>
            <a:pPr marL="0" indent="0">
              <a:buFont typeface="Arial" panose="020B0604020202020204" pitchFamily="34" charset="0"/>
              <a:buNone/>
            </a:pPr>
            <a:endParaRPr lang="en-US" dirty="0">
              <a:latin typeface="Consolas" panose="020B0609020204030204" pitchFamily="49" charset="0"/>
            </a:endParaRPr>
          </a:p>
          <a:p>
            <a:endParaRPr lang="en-US" dirty="0">
              <a:latin typeface="Consolas" panose="020B0609020204030204" pitchFamily="49" charset="0"/>
            </a:endParaRPr>
          </a:p>
          <a:p>
            <a:pPr marL="0" indent="0">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C1AE16BC-AB0F-4998-B559-79B078AB00CD}"/>
              </a:ext>
            </a:extLst>
          </p:cNvPr>
          <p:cNvSpPr txBox="1">
            <a:spLocks/>
          </p:cNvSpPr>
          <p:nvPr/>
        </p:nvSpPr>
        <p:spPr>
          <a:xfrm>
            <a:off x="6096000" y="5510932"/>
            <a:ext cx="5063612" cy="121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Why didn’t these run? </a:t>
            </a:r>
          </a:p>
          <a:p>
            <a:pPr marL="0" indent="0">
              <a:buFont typeface="Arial" panose="020B0604020202020204" pitchFamily="34" charset="0"/>
              <a:buNone/>
            </a:pPr>
            <a:r>
              <a:rPr lang="en-US" sz="2400" dirty="0"/>
              <a:t>Incorrect use of $, wrong mix/match of pipe, capitalization</a:t>
            </a:r>
          </a:p>
          <a:p>
            <a:pPr marL="0" indent="0">
              <a:buFont typeface="Arial" panose="020B0604020202020204" pitchFamily="34" charset="0"/>
              <a:buNone/>
            </a:pPr>
            <a:endParaRPr lang="en-US" sz="2400" dirty="0">
              <a:latin typeface="Consolas" panose="020B0609020204030204" pitchFamily="49" charset="0"/>
            </a:endParaRPr>
          </a:p>
          <a:p>
            <a:endParaRPr lang="en-US" sz="2400" dirty="0">
              <a:latin typeface="Consolas" panose="020B0609020204030204" pitchFamily="49" charset="0"/>
            </a:endParaRPr>
          </a:p>
          <a:p>
            <a:pPr marL="0" indent="0">
              <a:buFont typeface="Arial" panose="020B0604020202020204" pitchFamily="34" charset="0"/>
              <a:buNone/>
            </a:pPr>
            <a:endParaRPr lang="en-US" sz="2400" dirty="0"/>
          </a:p>
        </p:txBody>
      </p:sp>
      <p:pic>
        <p:nvPicPr>
          <p:cNvPr id="11" name="Graphic 10" descr="Checkmark">
            <a:extLst>
              <a:ext uri="{FF2B5EF4-FFF2-40B4-BE49-F238E27FC236}">
                <a16:creationId xmlns:a16="http://schemas.microsoft.com/office/drawing/2014/main" id="{4ABB3C6C-8248-439A-99C4-16EC863C1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7974" y="4596532"/>
            <a:ext cx="914400" cy="914400"/>
          </a:xfrm>
          <a:prstGeom prst="rect">
            <a:avLst/>
          </a:prstGeom>
        </p:spPr>
      </p:pic>
    </p:spTree>
    <p:extLst>
      <p:ext uri="{BB962C8B-B14F-4D97-AF65-F5344CB8AC3E}">
        <p14:creationId xmlns:p14="http://schemas.microsoft.com/office/powerpoint/2010/main" val="58852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F101-48E2-4C05-B6A4-BC2E54924925}"/>
              </a:ext>
            </a:extLst>
          </p:cNvPr>
          <p:cNvSpPr>
            <a:spLocks noGrp="1"/>
          </p:cNvSpPr>
          <p:nvPr>
            <p:ph type="title"/>
          </p:nvPr>
        </p:nvSpPr>
        <p:spPr/>
        <p:txBody>
          <a:bodyPr/>
          <a:lstStyle/>
          <a:p>
            <a:r>
              <a:rPr lang="en-US" dirty="0"/>
              <a:t>Learning Philosophy</a:t>
            </a:r>
          </a:p>
        </p:txBody>
      </p:sp>
      <p:sp>
        <p:nvSpPr>
          <p:cNvPr id="3" name="Content Placeholder 2">
            <a:extLst>
              <a:ext uri="{FF2B5EF4-FFF2-40B4-BE49-F238E27FC236}">
                <a16:creationId xmlns:a16="http://schemas.microsoft.com/office/drawing/2014/main" id="{E321A0BC-B9E6-4F7E-8740-966F5EA3629A}"/>
              </a:ext>
            </a:extLst>
          </p:cNvPr>
          <p:cNvSpPr>
            <a:spLocks noGrp="1"/>
          </p:cNvSpPr>
          <p:nvPr>
            <p:ph idx="1"/>
          </p:nvPr>
        </p:nvSpPr>
        <p:spPr>
          <a:xfrm>
            <a:off x="838200" y="1729173"/>
            <a:ext cx="10195560" cy="4943357"/>
          </a:xfrm>
        </p:spPr>
        <p:txBody>
          <a:bodyPr>
            <a:normAutofit fontScale="92500"/>
          </a:bodyPr>
          <a:lstStyle/>
          <a:p>
            <a:r>
              <a:rPr lang="en-US" dirty="0"/>
              <a:t>This is a “failure positive” zone!</a:t>
            </a:r>
          </a:p>
          <a:p>
            <a:pPr lvl="1"/>
            <a:r>
              <a:rPr lang="en-US" dirty="0"/>
              <a:t>You can’t break anything. Be creative, think like a kid, see what happens when you type things.</a:t>
            </a:r>
          </a:p>
          <a:p>
            <a:endParaRPr lang="en-US" dirty="0"/>
          </a:p>
          <a:p>
            <a:r>
              <a:rPr lang="en-US" dirty="0"/>
              <a:t>Ask questions! No dumb questions when you’re learning a language</a:t>
            </a:r>
          </a:p>
          <a:p>
            <a:endParaRPr lang="en-US" dirty="0"/>
          </a:p>
          <a:p>
            <a:r>
              <a:rPr lang="en-US" dirty="0"/>
              <a:t>Every mistake is a lesson: Ask me or yourself </a:t>
            </a:r>
            <a:r>
              <a:rPr lang="en-US" i="1" dirty="0"/>
              <a:t>why</a:t>
            </a:r>
            <a:r>
              <a:rPr lang="en-US" dirty="0"/>
              <a:t> something didn’t work</a:t>
            </a:r>
          </a:p>
          <a:p>
            <a:endParaRPr lang="en-US" dirty="0"/>
          </a:p>
          <a:p>
            <a:r>
              <a:rPr lang="en-US" dirty="0"/>
              <a:t>Communicate when I’m going too fast</a:t>
            </a:r>
          </a:p>
          <a:p>
            <a:pPr marL="0" indent="0">
              <a:buNone/>
            </a:pPr>
            <a:endParaRPr lang="en-US" dirty="0"/>
          </a:p>
          <a:p>
            <a:pPr marL="0" indent="0">
              <a:buNone/>
            </a:pPr>
            <a:r>
              <a:rPr lang="en-US" sz="2400" i="1" dirty="0"/>
              <a:t>One remote teaching request: if possible, keep video on so I can see your faces</a:t>
            </a:r>
          </a:p>
        </p:txBody>
      </p:sp>
      <p:sp>
        <p:nvSpPr>
          <p:cNvPr id="4" name="Slide Number Placeholder 3">
            <a:extLst>
              <a:ext uri="{FF2B5EF4-FFF2-40B4-BE49-F238E27FC236}">
                <a16:creationId xmlns:a16="http://schemas.microsoft.com/office/drawing/2014/main" id="{9A1141B8-1F0E-4345-83AE-70BD3C99C4EA}"/>
              </a:ext>
            </a:extLst>
          </p:cNvPr>
          <p:cNvSpPr>
            <a:spLocks noGrp="1"/>
          </p:cNvSpPr>
          <p:nvPr>
            <p:ph type="sldNum" sz="quarter" idx="12"/>
          </p:nvPr>
        </p:nvSpPr>
        <p:spPr/>
        <p:txBody>
          <a:bodyPr/>
          <a:lstStyle/>
          <a:p>
            <a:fld id="{6D95AE55-B5F4-483D-AEFF-E8059F5502F5}" type="slidenum">
              <a:rPr lang="en-US" smtClean="0"/>
              <a:t>7</a:t>
            </a:fld>
            <a:endParaRPr lang="en-US"/>
          </a:p>
        </p:txBody>
      </p:sp>
    </p:spTree>
    <p:extLst>
      <p:ext uri="{BB962C8B-B14F-4D97-AF65-F5344CB8AC3E}">
        <p14:creationId xmlns:p14="http://schemas.microsoft.com/office/powerpoint/2010/main" val="425884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BD1F-C843-410E-8DAB-048C877AA3A3}"/>
              </a:ext>
            </a:extLst>
          </p:cNvPr>
          <p:cNvSpPr>
            <a:spLocks noGrp="1"/>
          </p:cNvSpPr>
          <p:nvPr>
            <p:ph type="title"/>
          </p:nvPr>
        </p:nvSpPr>
        <p:spPr/>
        <p:txBody>
          <a:bodyPr/>
          <a:lstStyle/>
          <a:p>
            <a:r>
              <a:rPr lang="en-US" b="1" dirty="0"/>
              <a:t>Review &amp; Day 1 Break</a:t>
            </a:r>
          </a:p>
        </p:txBody>
      </p:sp>
      <p:sp>
        <p:nvSpPr>
          <p:cNvPr id="3" name="Text Placeholder 2">
            <a:extLst>
              <a:ext uri="{FF2B5EF4-FFF2-40B4-BE49-F238E27FC236}">
                <a16:creationId xmlns:a16="http://schemas.microsoft.com/office/drawing/2014/main" id="{7A5FAC0F-862D-4FC1-8670-759077928AC4}"/>
              </a:ext>
            </a:extLst>
          </p:cNvPr>
          <p:cNvSpPr>
            <a:spLocks noGrp="1"/>
          </p:cNvSpPr>
          <p:nvPr>
            <p:ph type="body" idx="1"/>
          </p:nvPr>
        </p:nvSpPr>
        <p:spPr/>
        <p:txBody>
          <a:bodyPr/>
          <a:lstStyle/>
          <a:p>
            <a:r>
              <a:rPr lang="en-US" dirty="0"/>
              <a:t>OH THANK GOODNESS</a:t>
            </a:r>
          </a:p>
        </p:txBody>
      </p:sp>
      <p:sp>
        <p:nvSpPr>
          <p:cNvPr id="4" name="Slide Number Placeholder 3">
            <a:extLst>
              <a:ext uri="{FF2B5EF4-FFF2-40B4-BE49-F238E27FC236}">
                <a16:creationId xmlns:a16="http://schemas.microsoft.com/office/drawing/2014/main" id="{348B0FBF-5E01-41C0-8B0A-CBB1F92AABFC}"/>
              </a:ext>
            </a:extLst>
          </p:cNvPr>
          <p:cNvSpPr>
            <a:spLocks noGrp="1"/>
          </p:cNvSpPr>
          <p:nvPr>
            <p:ph type="sldNum" sz="quarter" idx="12"/>
          </p:nvPr>
        </p:nvSpPr>
        <p:spPr/>
        <p:txBody>
          <a:bodyPr/>
          <a:lstStyle/>
          <a:p>
            <a:fld id="{6D95AE55-B5F4-483D-AEFF-E8059F5502F5}" type="slidenum">
              <a:rPr lang="en-US" smtClean="0"/>
              <a:t>70</a:t>
            </a:fld>
            <a:endParaRPr lang="en-US"/>
          </a:p>
        </p:txBody>
      </p:sp>
    </p:spTree>
    <p:extLst>
      <p:ext uri="{BB962C8B-B14F-4D97-AF65-F5344CB8AC3E}">
        <p14:creationId xmlns:p14="http://schemas.microsoft.com/office/powerpoint/2010/main" val="3276401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About R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RStudio 4 panes: Script editor, console, environment, plot/help</a:t>
            </a:r>
          </a:p>
          <a:p>
            <a:r>
              <a:rPr lang="en-US" dirty="0"/>
              <a:t>Use &lt;- or = to set (“save”) a variable</a:t>
            </a:r>
          </a:p>
          <a:p>
            <a:r>
              <a:rPr lang="en-US" dirty="0"/>
              <a:t>Code must end on comma or similar</a:t>
            </a:r>
          </a:p>
          <a:p>
            <a:r>
              <a:rPr lang="en-US" dirty="0"/>
              <a:t>A “function” is (usually) made up of argument(s)</a:t>
            </a:r>
          </a:p>
          <a:p>
            <a:r>
              <a:rPr lang="en-US" dirty="0"/>
              <a:t>Variables (</a:t>
            </a:r>
            <a:r>
              <a:rPr lang="en-US" dirty="0" err="1"/>
              <a:t>dataframe</a:t>
            </a:r>
            <a:r>
              <a:rPr lang="en-US" dirty="0"/>
              <a:t>) are set to access later</a:t>
            </a:r>
          </a:p>
          <a:p>
            <a:r>
              <a:rPr lang="en-US" dirty="0"/>
              <a:t>str(), $, [], c()</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71</a:t>
            </a:fld>
            <a:endParaRPr lang="en-US"/>
          </a:p>
        </p:txBody>
      </p:sp>
    </p:spTree>
    <p:extLst>
      <p:ext uri="{BB962C8B-B14F-4D97-AF65-F5344CB8AC3E}">
        <p14:creationId xmlns:p14="http://schemas.microsoft.com/office/powerpoint/2010/main" val="69934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5E9FB-E521-4B84-8494-9A640C8B7B86}"/>
              </a:ext>
            </a:extLst>
          </p:cNvPr>
          <p:cNvSpPr>
            <a:spLocks noGrp="1"/>
          </p:cNvSpPr>
          <p:nvPr>
            <p:ph type="title"/>
          </p:nvPr>
        </p:nvSpPr>
        <p:spPr/>
        <p:txBody>
          <a:bodyPr/>
          <a:lstStyle/>
          <a:p>
            <a:r>
              <a:rPr lang="en-US" dirty="0"/>
              <a:t>Review – Basics </a:t>
            </a:r>
          </a:p>
        </p:txBody>
      </p:sp>
      <p:sp>
        <p:nvSpPr>
          <p:cNvPr id="3" name="Content Placeholder 2">
            <a:extLst>
              <a:ext uri="{FF2B5EF4-FFF2-40B4-BE49-F238E27FC236}">
                <a16:creationId xmlns:a16="http://schemas.microsoft.com/office/drawing/2014/main" id="{B43241B0-7BAB-4CBD-AF1D-815DB0928E28}"/>
              </a:ext>
            </a:extLst>
          </p:cNvPr>
          <p:cNvSpPr>
            <a:spLocks noGrp="1"/>
          </p:cNvSpPr>
          <p:nvPr>
            <p:ph idx="1"/>
          </p:nvPr>
        </p:nvSpPr>
        <p:spPr/>
        <p:txBody>
          <a:bodyPr/>
          <a:lstStyle/>
          <a:p>
            <a:r>
              <a:rPr lang="en-US" dirty="0"/>
              <a:t>Errors</a:t>
            </a:r>
          </a:p>
          <a:p>
            <a:r>
              <a:rPr lang="en-US" dirty="0"/>
              <a:t>NAs</a:t>
            </a:r>
          </a:p>
          <a:p>
            <a:r>
              <a:rPr lang="en-US" dirty="0"/>
              <a:t>mean(), sum(), log()</a:t>
            </a:r>
          </a:p>
          <a:p>
            <a:r>
              <a:rPr lang="en-US" dirty="0"/>
              <a:t>Make sure to use quotes when you describe a character</a:t>
            </a:r>
          </a:p>
          <a:p>
            <a:r>
              <a:rPr lang="en-US" dirty="0"/>
              <a:t>Use descriptive variable names</a:t>
            </a:r>
          </a:p>
          <a:p>
            <a:r>
              <a:rPr lang="en-US" dirty="0"/>
              <a:t>&amp; means “AND”, | means “OR”</a:t>
            </a:r>
          </a:p>
          <a:p>
            <a:r>
              <a:rPr lang="en-US" dirty="0"/>
              <a:t>A </a:t>
            </a:r>
            <a:r>
              <a:rPr lang="en-US" dirty="0" err="1"/>
              <a:t>dataframe</a:t>
            </a:r>
            <a:r>
              <a:rPr lang="en-US" dirty="0"/>
              <a:t> is group of columns and rows</a:t>
            </a:r>
          </a:p>
        </p:txBody>
      </p:sp>
      <p:sp>
        <p:nvSpPr>
          <p:cNvPr id="4" name="Slide Number Placeholder 3">
            <a:extLst>
              <a:ext uri="{FF2B5EF4-FFF2-40B4-BE49-F238E27FC236}">
                <a16:creationId xmlns:a16="http://schemas.microsoft.com/office/drawing/2014/main" id="{DACBD976-CD4A-401C-BEAF-325256283192}"/>
              </a:ext>
            </a:extLst>
          </p:cNvPr>
          <p:cNvSpPr>
            <a:spLocks noGrp="1"/>
          </p:cNvSpPr>
          <p:nvPr>
            <p:ph type="sldNum" sz="quarter" idx="12"/>
          </p:nvPr>
        </p:nvSpPr>
        <p:spPr/>
        <p:txBody>
          <a:bodyPr/>
          <a:lstStyle/>
          <a:p>
            <a:fld id="{6D95AE55-B5F4-483D-AEFF-E8059F5502F5}" type="slidenum">
              <a:rPr lang="en-US" smtClean="0"/>
              <a:t>72</a:t>
            </a:fld>
            <a:endParaRPr lang="en-US"/>
          </a:p>
        </p:txBody>
      </p:sp>
    </p:spTree>
    <p:extLst>
      <p:ext uri="{BB962C8B-B14F-4D97-AF65-F5344CB8AC3E}">
        <p14:creationId xmlns:p14="http://schemas.microsoft.com/office/powerpoint/2010/main" val="3418053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Working with your data</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Directories – Make sure that you are in the correct directory</a:t>
            </a:r>
          </a:p>
          <a:p>
            <a:pPr lvl="1"/>
            <a:r>
              <a:rPr lang="en-US" dirty="0"/>
              <a:t>An </a:t>
            </a:r>
            <a:r>
              <a:rPr lang="en-US" dirty="0" err="1"/>
              <a:t>RProject</a:t>
            </a:r>
            <a:r>
              <a:rPr lang="en-US" dirty="0"/>
              <a:t> makes this very simple</a:t>
            </a:r>
          </a:p>
          <a:p>
            <a:r>
              <a:rPr lang="en-US" dirty="0"/>
              <a:t>Packages – Add more functions for us to use</a:t>
            </a:r>
          </a:p>
          <a:p>
            <a:pPr lvl="1"/>
            <a:r>
              <a:rPr lang="en-US" dirty="0"/>
              <a:t>Load them for use by using library()</a:t>
            </a:r>
          </a:p>
          <a:p>
            <a:r>
              <a:rPr lang="en-US" dirty="0"/>
              <a:t>Tidy data – One row per observation, not summarized</a:t>
            </a:r>
          </a:p>
          <a:p>
            <a:r>
              <a:rPr lang="en-US" dirty="0"/>
              <a:t>Check that structure of data matches what it should be</a:t>
            </a:r>
          </a:p>
          <a:p>
            <a:pPr lvl="1"/>
            <a:r>
              <a:rPr lang="en-US" dirty="0"/>
              <a:t>Use str(), especially checking for character vs factor or numerical vs character</a:t>
            </a:r>
          </a:p>
          <a:p>
            <a:endParaRPr lang="en-US" dirty="0"/>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73</a:t>
            </a:fld>
            <a:endParaRPr lang="en-US"/>
          </a:p>
        </p:txBody>
      </p:sp>
    </p:spTree>
    <p:extLst>
      <p:ext uri="{BB962C8B-B14F-4D97-AF65-F5344CB8AC3E}">
        <p14:creationId xmlns:p14="http://schemas.microsoft.com/office/powerpoint/2010/main" val="3272802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9214-27EC-437D-8710-910199F448E4}"/>
              </a:ext>
            </a:extLst>
          </p:cNvPr>
          <p:cNvSpPr>
            <a:spLocks noGrp="1"/>
          </p:cNvSpPr>
          <p:nvPr>
            <p:ph type="title"/>
          </p:nvPr>
        </p:nvSpPr>
        <p:spPr/>
        <p:txBody>
          <a:bodyPr/>
          <a:lstStyle/>
          <a:p>
            <a:r>
              <a:rPr lang="en-US" dirty="0"/>
              <a:t>Review – Data manipulation</a:t>
            </a:r>
          </a:p>
        </p:txBody>
      </p:sp>
      <p:sp>
        <p:nvSpPr>
          <p:cNvPr id="3" name="Content Placeholder 2">
            <a:extLst>
              <a:ext uri="{FF2B5EF4-FFF2-40B4-BE49-F238E27FC236}">
                <a16:creationId xmlns:a16="http://schemas.microsoft.com/office/drawing/2014/main" id="{BE249811-364D-4457-B0DF-777ADCC315A5}"/>
              </a:ext>
            </a:extLst>
          </p:cNvPr>
          <p:cNvSpPr>
            <a:spLocks noGrp="1"/>
          </p:cNvSpPr>
          <p:nvPr>
            <p:ph idx="1"/>
          </p:nvPr>
        </p:nvSpPr>
        <p:spPr/>
        <p:txBody>
          <a:bodyPr/>
          <a:lstStyle/>
          <a:p>
            <a:r>
              <a:rPr lang="en-US" dirty="0"/>
              <a:t>The basic commands to modify your data are:</a:t>
            </a:r>
          </a:p>
          <a:p>
            <a:pPr lvl="1"/>
            <a:r>
              <a:rPr lang="en-US" dirty="0"/>
              <a:t>select()       </a:t>
            </a:r>
            <a:r>
              <a:rPr lang="en-US" i="1" dirty="0"/>
              <a:t>Keep or remove columns</a:t>
            </a:r>
            <a:endParaRPr lang="en-US" dirty="0"/>
          </a:p>
          <a:p>
            <a:pPr lvl="1"/>
            <a:r>
              <a:rPr lang="en-US" dirty="0"/>
              <a:t>filter()         </a:t>
            </a:r>
            <a:r>
              <a:rPr lang="en-US" i="1" dirty="0"/>
              <a:t>Keep rows that meet your conditions</a:t>
            </a:r>
          </a:p>
          <a:p>
            <a:pPr lvl="1"/>
            <a:r>
              <a:rPr lang="en-US" dirty="0"/>
              <a:t>rename()   </a:t>
            </a:r>
            <a:r>
              <a:rPr lang="en-US" i="1" dirty="0"/>
              <a:t>Change column names</a:t>
            </a:r>
          </a:p>
          <a:p>
            <a:pPr lvl="1"/>
            <a:r>
              <a:rPr lang="en-US" dirty="0"/>
              <a:t>mutate()    </a:t>
            </a:r>
            <a:r>
              <a:rPr lang="en-US" i="1" dirty="0"/>
              <a:t>Make new columns</a:t>
            </a:r>
          </a:p>
          <a:p>
            <a:pPr lvl="1"/>
            <a:r>
              <a:rPr lang="en-US" dirty="0"/>
              <a:t>recode()     </a:t>
            </a:r>
            <a:r>
              <a:rPr lang="en-US" i="1" dirty="0"/>
              <a:t>Replace values</a:t>
            </a:r>
            <a:endParaRPr lang="en-US" dirty="0"/>
          </a:p>
          <a:p>
            <a:pPr lvl="1"/>
            <a:endParaRPr lang="en-US" dirty="0"/>
          </a:p>
          <a:p>
            <a:endParaRPr lang="en-US" dirty="0"/>
          </a:p>
          <a:p>
            <a:r>
              <a:rPr lang="en-US" dirty="0"/>
              <a:t>The pipe, %&gt;%, makes your code cleaner and shorter</a:t>
            </a:r>
          </a:p>
        </p:txBody>
      </p:sp>
      <p:sp>
        <p:nvSpPr>
          <p:cNvPr id="4" name="Slide Number Placeholder 3">
            <a:extLst>
              <a:ext uri="{FF2B5EF4-FFF2-40B4-BE49-F238E27FC236}">
                <a16:creationId xmlns:a16="http://schemas.microsoft.com/office/drawing/2014/main" id="{6D8B8CBE-1FD4-49F0-9314-2099EDCB474F}"/>
              </a:ext>
            </a:extLst>
          </p:cNvPr>
          <p:cNvSpPr>
            <a:spLocks noGrp="1"/>
          </p:cNvSpPr>
          <p:nvPr>
            <p:ph type="sldNum" sz="quarter" idx="12"/>
          </p:nvPr>
        </p:nvSpPr>
        <p:spPr/>
        <p:txBody>
          <a:bodyPr/>
          <a:lstStyle/>
          <a:p>
            <a:fld id="{6D95AE55-B5F4-483D-AEFF-E8059F5502F5}" type="slidenum">
              <a:rPr lang="en-US" smtClean="0"/>
              <a:t>74</a:t>
            </a:fld>
            <a:endParaRPr lang="en-US"/>
          </a:p>
        </p:txBody>
      </p:sp>
    </p:spTree>
    <p:extLst>
      <p:ext uri="{BB962C8B-B14F-4D97-AF65-F5344CB8AC3E}">
        <p14:creationId xmlns:p14="http://schemas.microsoft.com/office/powerpoint/2010/main" val="1021519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B85F-DB90-4EBC-A965-841B6665BBC7}"/>
              </a:ext>
            </a:extLst>
          </p:cNvPr>
          <p:cNvSpPr>
            <a:spLocks noGrp="1"/>
          </p:cNvSpPr>
          <p:nvPr>
            <p:ph type="title"/>
          </p:nvPr>
        </p:nvSpPr>
        <p:spPr/>
        <p:txBody>
          <a:bodyPr/>
          <a:lstStyle/>
          <a:p>
            <a:r>
              <a:rPr lang="en-US" dirty="0"/>
              <a:t>Review – This Friday</a:t>
            </a:r>
          </a:p>
        </p:txBody>
      </p:sp>
      <p:sp>
        <p:nvSpPr>
          <p:cNvPr id="3" name="Content Placeholder 2">
            <a:extLst>
              <a:ext uri="{FF2B5EF4-FFF2-40B4-BE49-F238E27FC236}">
                <a16:creationId xmlns:a16="http://schemas.microsoft.com/office/drawing/2014/main" id="{8D461E64-E24C-48B4-962F-AA6A9225E010}"/>
              </a:ext>
            </a:extLst>
          </p:cNvPr>
          <p:cNvSpPr>
            <a:spLocks noGrp="1"/>
          </p:cNvSpPr>
          <p:nvPr>
            <p:ph idx="1"/>
          </p:nvPr>
        </p:nvSpPr>
        <p:spPr>
          <a:xfrm>
            <a:off x="838200" y="1621410"/>
            <a:ext cx="10515600" cy="5051121"/>
          </a:xfrm>
        </p:spPr>
        <p:txBody>
          <a:bodyPr>
            <a:normAutofit lnSpcReduction="10000"/>
          </a:bodyPr>
          <a:lstStyle/>
          <a:p>
            <a:pPr>
              <a:spcAft>
                <a:spcPts val="2400"/>
              </a:spcAft>
            </a:pPr>
            <a:r>
              <a:rPr lang="en-US" dirty="0"/>
              <a:t>If today was difficult, that’s expected! Pat yourself on the back, we’ve covered a LOT of material.</a:t>
            </a:r>
          </a:p>
          <a:p>
            <a:r>
              <a:rPr lang="en-US" dirty="0"/>
              <a:t>Remember our goals. By the end of Friday you will be able to:</a:t>
            </a:r>
          </a:p>
          <a:p>
            <a:pPr lvl="1"/>
            <a:r>
              <a:rPr lang="en-US" dirty="0"/>
              <a:t>Import your OWN data into R</a:t>
            </a:r>
          </a:p>
          <a:p>
            <a:pPr lvl="1"/>
            <a:r>
              <a:rPr lang="en-US" dirty="0"/>
              <a:t>Perform basic analyses</a:t>
            </a:r>
          </a:p>
          <a:p>
            <a:pPr lvl="1"/>
            <a:r>
              <a:rPr lang="en-US" dirty="0"/>
              <a:t>Make publication worthy figures</a:t>
            </a:r>
          </a:p>
          <a:p>
            <a:pPr>
              <a:spcBef>
                <a:spcPts val="2400"/>
              </a:spcBef>
            </a:pPr>
            <a:r>
              <a:rPr lang="en-US" dirty="0"/>
              <a:t>If you didn’t finish a </a:t>
            </a:r>
            <a:r>
              <a:rPr lang="en-US" dirty="0" err="1"/>
              <a:t>learnr</a:t>
            </a:r>
            <a:r>
              <a:rPr lang="en-US" dirty="0"/>
              <a:t> section, revisit it over next few days</a:t>
            </a:r>
          </a:p>
          <a:p>
            <a:pPr>
              <a:spcBef>
                <a:spcPts val="2400"/>
              </a:spcBef>
            </a:pPr>
            <a:r>
              <a:rPr lang="en-US" dirty="0"/>
              <a:t>Look at the dataset to bring to Friday’s class. Is it tidy? Is it tabled?</a:t>
            </a:r>
          </a:p>
          <a:p>
            <a:pPr>
              <a:spcBef>
                <a:spcPts val="2400"/>
              </a:spcBef>
            </a:pPr>
            <a:r>
              <a:rPr lang="en-US" dirty="0"/>
              <a:t>If you have questions or are confused about anything, PLEASE email me sometime this week</a:t>
            </a:r>
          </a:p>
        </p:txBody>
      </p:sp>
      <p:sp>
        <p:nvSpPr>
          <p:cNvPr id="4" name="Slide Number Placeholder 3">
            <a:extLst>
              <a:ext uri="{FF2B5EF4-FFF2-40B4-BE49-F238E27FC236}">
                <a16:creationId xmlns:a16="http://schemas.microsoft.com/office/drawing/2014/main" id="{507147F9-57CE-4766-B387-9CACDC77FD3A}"/>
              </a:ext>
            </a:extLst>
          </p:cNvPr>
          <p:cNvSpPr>
            <a:spLocks noGrp="1"/>
          </p:cNvSpPr>
          <p:nvPr>
            <p:ph type="sldNum" sz="quarter" idx="12"/>
          </p:nvPr>
        </p:nvSpPr>
        <p:spPr/>
        <p:txBody>
          <a:bodyPr/>
          <a:lstStyle/>
          <a:p>
            <a:fld id="{6D95AE55-B5F4-483D-AEFF-E8059F5502F5}" type="slidenum">
              <a:rPr lang="en-US" smtClean="0"/>
              <a:t>75</a:t>
            </a:fld>
            <a:endParaRPr lang="en-US"/>
          </a:p>
        </p:txBody>
      </p:sp>
    </p:spTree>
    <p:extLst>
      <p:ext uri="{BB962C8B-B14F-4D97-AF65-F5344CB8AC3E}">
        <p14:creationId xmlns:p14="http://schemas.microsoft.com/office/powerpoint/2010/main" val="20037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199-FEFA-48C9-B2D4-50E92F39F863}"/>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43D43A62-1652-40C1-9E53-7EAECB20B311}"/>
              </a:ext>
            </a:extLst>
          </p:cNvPr>
          <p:cNvSpPr>
            <a:spLocks noGrp="1"/>
          </p:cNvSpPr>
          <p:nvPr>
            <p:ph idx="1"/>
          </p:nvPr>
        </p:nvSpPr>
        <p:spPr>
          <a:xfrm>
            <a:off x="838200" y="1825625"/>
            <a:ext cx="10515600" cy="4749836"/>
          </a:xfrm>
        </p:spPr>
        <p:txBody>
          <a:bodyPr>
            <a:normAutofit/>
          </a:bodyPr>
          <a:lstStyle/>
          <a:p>
            <a:r>
              <a:rPr lang="en-US" b="1" dirty="0"/>
              <a:t>Workspace</a:t>
            </a:r>
          </a:p>
          <a:p>
            <a:pPr lvl="1"/>
            <a:r>
              <a:rPr lang="en-US" dirty="0"/>
              <a:t>The directory (folder) that we’re in</a:t>
            </a:r>
          </a:p>
          <a:p>
            <a:pPr lvl="1"/>
            <a:r>
              <a:rPr lang="en-US" dirty="0"/>
              <a:t>Personal settings (we won’t get into this)</a:t>
            </a:r>
          </a:p>
          <a:p>
            <a:r>
              <a:rPr lang="en-US" b="1" dirty="0"/>
              <a:t>Session</a:t>
            </a:r>
          </a:p>
          <a:p>
            <a:pPr lvl="1"/>
            <a:r>
              <a:rPr lang="en-US" dirty="0"/>
              <a:t>When we first start RStudio, we have a “blank” session (no saved variables). That is what we modified on the previous slide: we told R to never carry over saved variables between times we open it</a:t>
            </a:r>
          </a:p>
          <a:p>
            <a:r>
              <a:rPr lang="en-US" b="1" dirty="0"/>
              <a:t>Projects</a:t>
            </a:r>
          </a:p>
          <a:p>
            <a:pPr lvl="1"/>
            <a:r>
              <a:rPr lang="en-US" dirty="0"/>
              <a:t>Perhaps the most useful feature of RStudio. </a:t>
            </a:r>
            <a:r>
              <a:rPr lang="en-US" dirty="0" err="1"/>
              <a:t>Rprojects</a:t>
            </a:r>
            <a:r>
              <a:rPr lang="en-US" dirty="0"/>
              <a:t> makes .</a:t>
            </a:r>
            <a:r>
              <a:rPr lang="en-US" dirty="0" err="1"/>
              <a:t>rproj</a:t>
            </a:r>
            <a:r>
              <a:rPr lang="en-US" dirty="0"/>
              <a:t> file; double click on this to re-open all the same scripts as last time AND set the directory to be the current folder</a:t>
            </a:r>
          </a:p>
          <a:p>
            <a:endParaRPr lang="en-US" dirty="0"/>
          </a:p>
        </p:txBody>
      </p:sp>
      <p:sp>
        <p:nvSpPr>
          <p:cNvPr id="4" name="Slide Number Placeholder 3">
            <a:extLst>
              <a:ext uri="{FF2B5EF4-FFF2-40B4-BE49-F238E27FC236}">
                <a16:creationId xmlns:a16="http://schemas.microsoft.com/office/drawing/2014/main" id="{9EDF9600-D4C9-416A-AEDA-EEEF7A3343DD}"/>
              </a:ext>
            </a:extLst>
          </p:cNvPr>
          <p:cNvSpPr>
            <a:spLocks noGrp="1"/>
          </p:cNvSpPr>
          <p:nvPr>
            <p:ph type="sldNum" sz="quarter" idx="12"/>
          </p:nvPr>
        </p:nvSpPr>
        <p:spPr/>
        <p:txBody>
          <a:bodyPr/>
          <a:lstStyle/>
          <a:p>
            <a:fld id="{6D95AE55-B5F4-483D-AEFF-E8059F5502F5}" type="slidenum">
              <a:rPr lang="en-US" smtClean="0"/>
              <a:t>76</a:t>
            </a:fld>
            <a:endParaRPr lang="en-US"/>
          </a:p>
        </p:txBody>
      </p:sp>
    </p:spTree>
    <p:extLst>
      <p:ext uri="{BB962C8B-B14F-4D97-AF65-F5344CB8AC3E}">
        <p14:creationId xmlns:p14="http://schemas.microsoft.com/office/powerpoint/2010/main" val="280901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669B-2AC4-47F1-BBBE-967A325F1D26}"/>
              </a:ext>
            </a:extLst>
          </p:cNvPr>
          <p:cNvSpPr>
            <a:spLocks noGrp="1"/>
          </p:cNvSpPr>
          <p:nvPr>
            <p:ph type="title"/>
          </p:nvPr>
        </p:nvSpPr>
        <p:spPr/>
        <p:txBody>
          <a:bodyPr/>
          <a:lstStyle/>
          <a:p>
            <a:r>
              <a:rPr lang="en-US" dirty="0"/>
              <a:t>Guide</a:t>
            </a:r>
          </a:p>
        </p:txBody>
      </p:sp>
      <p:sp>
        <p:nvSpPr>
          <p:cNvPr id="7" name="Slide Number Placeholder 6">
            <a:extLst>
              <a:ext uri="{FF2B5EF4-FFF2-40B4-BE49-F238E27FC236}">
                <a16:creationId xmlns:a16="http://schemas.microsoft.com/office/drawing/2014/main" id="{6D94D2C2-85F6-4B6D-980B-CB9546A566BE}"/>
              </a:ext>
            </a:extLst>
          </p:cNvPr>
          <p:cNvSpPr>
            <a:spLocks noGrp="1"/>
          </p:cNvSpPr>
          <p:nvPr>
            <p:ph type="sldNum" sz="quarter" idx="12"/>
          </p:nvPr>
        </p:nvSpPr>
        <p:spPr/>
        <p:txBody>
          <a:bodyPr/>
          <a:lstStyle/>
          <a:p>
            <a:fld id="{6D95AE55-B5F4-483D-AEFF-E8059F5502F5}" type="slidenum">
              <a:rPr lang="en-US" smtClean="0"/>
              <a:t>8</a:t>
            </a:fld>
            <a:endParaRPr lang="en-US" dirty="0"/>
          </a:p>
        </p:txBody>
      </p:sp>
      <p:pic>
        <p:nvPicPr>
          <p:cNvPr id="5" name="Picture 4">
            <a:extLst>
              <a:ext uri="{FF2B5EF4-FFF2-40B4-BE49-F238E27FC236}">
                <a16:creationId xmlns:a16="http://schemas.microsoft.com/office/drawing/2014/main" id="{BE430EF9-0A8D-4C28-9DA2-4462876CB514}"/>
              </a:ext>
            </a:extLst>
          </p:cNvPr>
          <p:cNvPicPr>
            <a:picLocks noChangeAspect="1"/>
          </p:cNvPicPr>
          <p:nvPr/>
        </p:nvPicPr>
        <p:blipFill>
          <a:blip r:embed="rId3"/>
          <a:stretch>
            <a:fillRect/>
          </a:stretch>
        </p:blipFill>
        <p:spPr>
          <a:xfrm>
            <a:off x="5743574" y="1567131"/>
            <a:ext cx="5610225" cy="5105400"/>
          </a:xfrm>
          <a:prstGeom prst="rect">
            <a:avLst/>
          </a:prstGeom>
          <a:ln w="19050">
            <a:solidFill>
              <a:schemeClr val="tx1"/>
            </a:solidFill>
          </a:ln>
        </p:spPr>
      </p:pic>
      <p:sp>
        <p:nvSpPr>
          <p:cNvPr id="6" name="TextBox 5">
            <a:extLst>
              <a:ext uri="{FF2B5EF4-FFF2-40B4-BE49-F238E27FC236}">
                <a16:creationId xmlns:a16="http://schemas.microsoft.com/office/drawing/2014/main" id="{9757555D-9C0D-4C68-A022-1E20CD4AF53C}"/>
              </a:ext>
            </a:extLst>
          </p:cNvPr>
          <p:cNvSpPr txBox="1"/>
          <p:nvPr/>
        </p:nvSpPr>
        <p:spPr>
          <a:xfrm>
            <a:off x="272417" y="1588370"/>
            <a:ext cx="4968072" cy="523220"/>
          </a:xfrm>
          <a:prstGeom prst="rect">
            <a:avLst/>
          </a:prstGeom>
          <a:noFill/>
        </p:spPr>
        <p:txBody>
          <a:bodyPr wrap="square" rtlCol="0">
            <a:spAutoFit/>
          </a:bodyPr>
          <a:lstStyle/>
          <a:p>
            <a:r>
              <a:rPr lang="en-US" sz="2800" b="1" dirty="0"/>
              <a:t>In the “code” folder, you’ll find:</a:t>
            </a:r>
          </a:p>
        </p:txBody>
      </p:sp>
      <p:sp>
        <p:nvSpPr>
          <p:cNvPr id="8" name="TextBox 7">
            <a:extLst>
              <a:ext uri="{FF2B5EF4-FFF2-40B4-BE49-F238E27FC236}">
                <a16:creationId xmlns:a16="http://schemas.microsoft.com/office/drawing/2014/main" id="{021084D7-6D9D-4DED-84E9-662921EAE634}"/>
              </a:ext>
            </a:extLst>
          </p:cNvPr>
          <p:cNvSpPr txBox="1"/>
          <p:nvPr/>
        </p:nvSpPr>
        <p:spPr>
          <a:xfrm>
            <a:off x="248501" y="2172976"/>
            <a:ext cx="4843855" cy="1200329"/>
          </a:xfrm>
          <a:prstGeom prst="rect">
            <a:avLst/>
          </a:prstGeom>
          <a:noFill/>
        </p:spPr>
        <p:txBody>
          <a:bodyPr wrap="square" rtlCol="0">
            <a:spAutoFit/>
          </a:bodyPr>
          <a:lstStyle/>
          <a:p>
            <a:r>
              <a:rPr lang="en-US" sz="2400" dirty="0"/>
              <a:t>Folders/files that start with “Tutorial” which review topics just learned with small &amp; quick coding exercises</a:t>
            </a:r>
          </a:p>
        </p:txBody>
      </p:sp>
      <p:sp>
        <p:nvSpPr>
          <p:cNvPr id="10" name="TextBox 9">
            <a:extLst>
              <a:ext uri="{FF2B5EF4-FFF2-40B4-BE49-F238E27FC236}">
                <a16:creationId xmlns:a16="http://schemas.microsoft.com/office/drawing/2014/main" id="{64272ED1-CBB7-4F43-9E7C-80EF1391A0BB}"/>
              </a:ext>
            </a:extLst>
          </p:cNvPr>
          <p:cNvSpPr txBox="1"/>
          <p:nvPr/>
        </p:nvSpPr>
        <p:spPr>
          <a:xfrm>
            <a:off x="248501" y="5102870"/>
            <a:ext cx="5331591" cy="1569660"/>
          </a:xfrm>
          <a:prstGeom prst="rect">
            <a:avLst/>
          </a:prstGeom>
          <a:noFill/>
        </p:spPr>
        <p:txBody>
          <a:bodyPr wrap="square">
            <a:spAutoFit/>
          </a:bodyPr>
          <a:lstStyle/>
          <a:p>
            <a:pPr marL="0" lvl="1"/>
            <a:r>
              <a:rPr lang="en-US" sz="2400" dirty="0"/>
              <a:t>Files that start with “</a:t>
            </a:r>
            <a:r>
              <a:rPr lang="en-US" sz="2400" dirty="0" err="1"/>
              <a:t>motivatingexample</a:t>
            </a:r>
            <a:r>
              <a:rPr lang="en-US" sz="2400" dirty="0"/>
              <a:t>” are advanced scripts intended to show the usefulness of R. Don’t get bogged down in the details!</a:t>
            </a:r>
          </a:p>
        </p:txBody>
      </p:sp>
      <p:sp>
        <p:nvSpPr>
          <p:cNvPr id="13" name="TextBox 12">
            <a:extLst>
              <a:ext uri="{FF2B5EF4-FFF2-40B4-BE49-F238E27FC236}">
                <a16:creationId xmlns:a16="http://schemas.microsoft.com/office/drawing/2014/main" id="{29766268-E796-4A24-898C-78C603268D80}"/>
              </a:ext>
            </a:extLst>
          </p:cNvPr>
          <p:cNvSpPr txBox="1"/>
          <p:nvPr/>
        </p:nvSpPr>
        <p:spPr>
          <a:xfrm>
            <a:off x="248501" y="3637923"/>
            <a:ext cx="4491612" cy="1200329"/>
          </a:xfrm>
          <a:prstGeom prst="rect">
            <a:avLst/>
          </a:prstGeom>
          <a:noFill/>
        </p:spPr>
        <p:txBody>
          <a:bodyPr wrap="square" rtlCol="0">
            <a:spAutoFit/>
          </a:bodyPr>
          <a:lstStyle/>
          <a:p>
            <a:r>
              <a:rPr lang="en-US" sz="2400" dirty="0"/>
              <a:t>Files that start with numbers (e.g., 1_First_script.R) will be walked through together. </a:t>
            </a:r>
          </a:p>
        </p:txBody>
      </p:sp>
      <p:cxnSp>
        <p:nvCxnSpPr>
          <p:cNvPr id="14" name="Straight Arrow Connector 13">
            <a:extLst>
              <a:ext uri="{FF2B5EF4-FFF2-40B4-BE49-F238E27FC236}">
                <a16:creationId xmlns:a16="http://schemas.microsoft.com/office/drawing/2014/main" id="{D714FFA2-937D-4A0B-BAEB-B7AA98FBC62D}"/>
              </a:ext>
            </a:extLst>
          </p:cNvPr>
          <p:cNvCxnSpPr>
            <a:cxnSpLocks/>
          </p:cNvCxnSpPr>
          <p:nvPr/>
        </p:nvCxnSpPr>
        <p:spPr>
          <a:xfrm>
            <a:off x="5055418" y="2969534"/>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246706-27AD-4C9F-B360-059829439F1B}"/>
              </a:ext>
            </a:extLst>
          </p:cNvPr>
          <p:cNvCxnSpPr>
            <a:cxnSpLocks/>
          </p:cNvCxnSpPr>
          <p:nvPr/>
        </p:nvCxnSpPr>
        <p:spPr>
          <a:xfrm>
            <a:off x="5010979" y="4263737"/>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AAA82-FA78-4348-B9A5-E778D4919B29}"/>
              </a:ext>
            </a:extLst>
          </p:cNvPr>
          <p:cNvCxnSpPr>
            <a:cxnSpLocks/>
          </p:cNvCxnSpPr>
          <p:nvPr/>
        </p:nvCxnSpPr>
        <p:spPr>
          <a:xfrm>
            <a:off x="5074965" y="5997861"/>
            <a:ext cx="686001" cy="45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3" presetClass="emph" presetSubtype="2" fill="hold" grpId="1" nodeType="withEffect">
                                  <p:stCondLst>
                                    <p:cond delay="0"/>
                                  </p:stCondLst>
                                  <p:childTnLst>
                                    <p:animClr clrSpc="rgb" dir="cw">
                                      <p:cBhvr override="childStyle">
                                        <p:cTn id="14" dur="500" fill="hold"/>
                                        <p:tgtEl>
                                          <p:spTgt spid="8"/>
                                        </p:tgtEl>
                                        <p:attrNameLst>
                                          <p:attrName>style.color</p:attrName>
                                        </p:attrNameLst>
                                      </p:cBhvr>
                                      <p:to>
                                        <a:srgbClr val="9D9D9D"/>
                                      </p:to>
                                    </p:animClr>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3" presetClass="emph" presetSubtype="2" fill="hold" grpId="1" nodeType="withEffect">
                                  <p:stCondLst>
                                    <p:cond delay="0"/>
                                  </p:stCondLst>
                                  <p:childTnLst>
                                    <p:animClr clrSpc="rgb" dir="cw">
                                      <p:cBhvr override="childStyle">
                                        <p:cTn id="26" dur="500" fill="hold"/>
                                        <p:tgtEl>
                                          <p:spTgt spid="13"/>
                                        </p:tgtEl>
                                        <p:attrNameLst>
                                          <p:attrName>style.color</p:attrName>
                                        </p:attrNameLst>
                                      </p:cBhvr>
                                      <p:to>
                                        <a:srgbClr val="9D9D9D"/>
                                      </p:to>
                                    </p:animClr>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419E-AE80-42E6-A9F1-E3709F48A00C}"/>
              </a:ext>
            </a:extLst>
          </p:cNvPr>
          <p:cNvSpPr>
            <a:spLocks noGrp="1"/>
          </p:cNvSpPr>
          <p:nvPr>
            <p:ph type="title"/>
          </p:nvPr>
        </p:nvSpPr>
        <p:spPr/>
        <p:txBody>
          <a:bodyPr/>
          <a:lstStyle/>
          <a:p>
            <a:r>
              <a:rPr lang="en-US" dirty="0"/>
              <a:t>1 – About R</a:t>
            </a:r>
          </a:p>
        </p:txBody>
      </p:sp>
      <p:sp>
        <p:nvSpPr>
          <p:cNvPr id="3" name="Text Placeholder 2">
            <a:extLst>
              <a:ext uri="{FF2B5EF4-FFF2-40B4-BE49-F238E27FC236}">
                <a16:creationId xmlns:a16="http://schemas.microsoft.com/office/drawing/2014/main" id="{D3409B9B-307F-460E-B1B0-86B7853B01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017D02-A3A0-4912-9E4D-5D8AE5174F2C}"/>
              </a:ext>
            </a:extLst>
          </p:cNvPr>
          <p:cNvSpPr>
            <a:spLocks noGrp="1"/>
          </p:cNvSpPr>
          <p:nvPr>
            <p:ph type="sldNum" sz="quarter" idx="12"/>
          </p:nvPr>
        </p:nvSpPr>
        <p:spPr/>
        <p:txBody>
          <a:bodyPr/>
          <a:lstStyle/>
          <a:p>
            <a:fld id="{6D95AE55-B5F4-483D-AEFF-E8059F5502F5}" type="slidenum">
              <a:rPr lang="en-US" smtClean="0"/>
              <a:t>9</a:t>
            </a:fld>
            <a:endParaRPr lang="en-US"/>
          </a:p>
        </p:txBody>
      </p:sp>
    </p:spTree>
    <p:extLst>
      <p:ext uri="{BB962C8B-B14F-4D97-AF65-F5344CB8AC3E}">
        <p14:creationId xmlns:p14="http://schemas.microsoft.com/office/powerpoint/2010/main" val="202463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7359</Words>
  <Application>Microsoft Office PowerPoint</Application>
  <PresentationFormat>Widescreen</PresentationFormat>
  <Paragraphs>1039</Paragraphs>
  <Slides>76</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Arial Narrow</vt:lpstr>
      <vt:lpstr>Brush Script MT</vt:lpstr>
      <vt:lpstr>Calibri</vt:lpstr>
      <vt:lpstr>Calibri Light</vt:lpstr>
      <vt:lpstr>Consolas</vt:lpstr>
      <vt:lpstr>Gabriola</vt:lpstr>
      <vt:lpstr>Office Theme</vt:lpstr>
      <vt:lpstr>The Basics of R Day 1 – Basic Functions</vt:lpstr>
      <vt:lpstr>Introductions</vt:lpstr>
      <vt:lpstr>Welcome</vt:lpstr>
      <vt:lpstr>Today’s Agenda</vt:lpstr>
      <vt:lpstr>Friday</vt:lpstr>
      <vt:lpstr>Course Outcomes</vt:lpstr>
      <vt:lpstr>Learning Philosophy</vt:lpstr>
      <vt:lpstr>Guide</vt:lpstr>
      <vt:lpstr>1 – About R</vt:lpstr>
      <vt:lpstr>Why Use R?</vt:lpstr>
      <vt:lpstr>Why Use R?</vt:lpstr>
      <vt:lpstr>Why Use R?</vt:lpstr>
      <vt:lpstr>When to Use R</vt:lpstr>
      <vt:lpstr>R vs RStudio</vt:lpstr>
      <vt:lpstr>RStudio</vt:lpstr>
      <vt:lpstr>PowerPoint Presentation</vt:lpstr>
      <vt:lpstr>RStudio cont.</vt:lpstr>
      <vt:lpstr>Versions</vt:lpstr>
      <vt:lpstr>Jargon</vt:lpstr>
      <vt:lpstr>Jargon cont.</vt:lpstr>
      <vt:lpstr>Even more Jargon</vt:lpstr>
      <vt:lpstr>The last of the Jargon</vt:lpstr>
      <vt:lpstr>Let’s head to RStudio</vt:lpstr>
      <vt:lpstr>RStudio Summary</vt:lpstr>
      <vt:lpstr>2 – The Basics of Programming</vt:lpstr>
      <vt:lpstr>Errors</vt:lpstr>
      <vt:lpstr>Basic Programming</vt:lpstr>
      <vt:lpstr>Basic Programming cont.</vt:lpstr>
      <vt:lpstr>Basic Programming cont.</vt:lpstr>
      <vt:lpstr>Quotations</vt:lpstr>
      <vt:lpstr>NAs</vt:lpstr>
      <vt:lpstr>Operators</vt:lpstr>
      <vt:lpstr>A Word About Types</vt:lpstr>
      <vt:lpstr>Object Types</vt:lpstr>
      <vt:lpstr>Dataframes</vt:lpstr>
      <vt:lpstr>Numeric vs Factor Variables</vt:lpstr>
      <vt:lpstr>Variables</vt:lpstr>
      <vt:lpstr>Errors Revisited</vt:lpstr>
      <vt:lpstr>Errors Revisted cont.</vt:lpstr>
      <vt:lpstr>Stop! And Restarting</vt:lpstr>
      <vt:lpstr>Quiz 2-1</vt:lpstr>
      <vt:lpstr>Quiz 2-1 ANSWERS</vt:lpstr>
      <vt:lpstr>3 – Working With Your Data</vt:lpstr>
      <vt:lpstr>But First! Directories</vt:lpstr>
      <vt:lpstr>Directory Structure</vt:lpstr>
      <vt:lpstr>Packages</vt:lpstr>
      <vt:lpstr>Packages cont.</vt:lpstr>
      <vt:lpstr>A Typical Analysis Workflow</vt:lpstr>
      <vt:lpstr>But Wait! There’s More!</vt:lpstr>
      <vt:lpstr>Data Do’s &amp; Data Don’ts </vt:lpstr>
      <vt:lpstr>Tidy vs non-tidy data</vt:lpstr>
      <vt:lpstr>Tidy vs non-tidy data</vt:lpstr>
      <vt:lpstr>FINALLY! Getting data into R!</vt:lpstr>
      <vt:lpstr>SHOW ME THE DATA</vt:lpstr>
      <vt:lpstr>Data Import </vt:lpstr>
      <vt:lpstr>Quiz 3-1</vt:lpstr>
      <vt:lpstr>Quiz 3-1 Answers</vt:lpstr>
      <vt:lpstr>Let’s play with data</vt:lpstr>
      <vt:lpstr>4 – Basic Data Manipulation</vt:lpstr>
      <vt:lpstr>What is data manipulation</vt:lpstr>
      <vt:lpstr>Filtering: filter()</vt:lpstr>
      <vt:lpstr>Rename Columns: rename()</vt:lpstr>
      <vt:lpstr>Add New Column: mutate()</vt:lpstr>
      <vt:lpstr>Only Keep Certain Columns: select()</vt:lpstr>
      <vt:lpstr>The “pipe”</vt:lpstr>
      <vt:lpstr>%&gt;% advantages</vt:lpstr>
      <vt:lpstr>Replace a value: recode()</vt:lpstr>
      <vt:lpstr>Quiz 4-1</vt:lpstr>
      <vt:lpstr>Quiz 4-1 ANSWERS</vt:lpstr>
      <vt:lpstr>Review &amp; Day 1 Break</vt:lpstr>
      <vt:lpstr>Review – About R </vt:lpstr>
      <vt:lpstr>Review – Basics </vt:lpstr>
      <vt:lpstr>Review – Working with your data</vt:lpstr>
      <vt:lpstr>Review – Data manipulation</vt:lpstr>
      <vt:lpstr>Review – This Friday</vt:lpstr>
      <vt:lpstr>RStudio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R Day 1 – Basic Functions</dc:title>
  <dc:creator>Justin T Priest (DFG)</dc:creator>
  <cp:lastModifiedBy>Justin T Priest (DFG)</cp:lastModifiedBy>
  <cp:revision>14</cp:revision>
  <dcterms:created xsi:type="dcterms:W3CDTF">2021-01-23T23:51:55Z</dcterms:created>
  <dcterms:modified xsi:type="dcterms:W3CDTF">2021-01-24T06:26:29Z</dcterms:modified>
</cp:coreProperties>
</file>